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723" r:id="rId2"/>
  </p:sldMasterIdLst>
  <p:notesMasterIdLst>
    <p:notesMasterId r:id="rId13"/>
  </p:notesMasterIdLst>
  <p:handoutMasterIdLst>
    <p:handoutMasterId r:id="rId14"/>
  </p:handoutMasterIdLst>
  <p:sldIdLst>
    <p:sldId id="375" r:id="rId3"/>
    <p:sldId id="357" r:id="rId4"/>
    <p:sldId id="358" r:id="rId5"/>
    <p:sldId id="359" r:id="rId6"/>
    <p:sldId id="363" r:id="rId7"/>
    <p:sldId id="364" r:id="rId8"/>
    <p:sldId id="371" r:id="rId9"/>
    <p:sldId id="373" r:id="rId10"/>
    <p:sldId id="372" r:id="rId11"/>
    <p:sldId id="374" r:id="rId12"/>
  </p:sldIdLst>
  <p:sldSz cx="9144000" cy="6858000" type="screen4x3"/>
  <p:notesSz cx="6797675" cy="9928225"/>
  <p:custDataLst>
    <p:tags r:id="rId15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496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80EE9-3308-4CEC-9C62-2861D3EF6E9E}" type="datetimeFigureOut">
              <a:rPr lang="es-MX" smtClean="0"/>
              <a:t>05/02/2019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8B86E-5A5E-4164-B7A4-73ED188753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82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40C5D-3152-4FC4-B330-EC27EF3B70D5}" type="datetimeFigureOut">
              <a:rPr lang="es-MX" smtClean="0"/>
              <a:t>05/02/2019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557EB-B507-42EC-8202-A96869623E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52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Impac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Impac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fld id="{A38FCF57-A82E-4363-BC59-DD3E8C98F257}" type="slidenum">
              <a:rPr lang="es-MX" sz="1200">
                <a:solidFill>
                  <a:prstClr val="black"/>
                </a:solidFill>
                <a:latin typeface="Times New Roman" pitchFamily="18" charset="0"/>
              </a:rPr>
              <a:pPr/>
              <a:t>2</a:t>
            </a:fld>
            <a:endParaRPr lang="es-MX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5710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176DEA-BB31-4689-B269-1CFB4FFEACDD}" type="slidenum">
              <a:rPr lang="es-ES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55650"/>
            <a:ext cx="4914900" cy="368617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05" y="4691884"/>
            <a:ext cx="4988066" cy="4528035"/>
          </a:xfrm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777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6C27A-9D12-49E6-AB93-E0B71F90C49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6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05133-EBC7-41E4-8B08-E170DD3CC93B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2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1D746-5A26-4F70-9B09-3F1DCED6365A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876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68A423-C04A-4C3B-A15E-AB6965B006C1}" type="slidenum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493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5FA339-3C43-474E-9C79-C81C77FE3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DCCE19-FD87-4C0C-84E1-1A13B61758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29F685-D15D-4430-BCF1-FBEC0A62D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A3-9765-4AA4-8C55-1E19C5D234FA}" type="datetimeFigureOut">
              <a:rPr lang="es-MX" smtClean="0"/>
              <a:t>05/02/2019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6FF69C-A26C-430D-B9FF-9266ACD7B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D7D869-A806-4687-A149-83FCE23E1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FFB6-E7BC-42E0-8045-C4A990F74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1320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65C490-B6BA-40FF-9287-895D6D0C2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D6E9FA-CE5A-41F5-AD45-C3342A8F5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B55448-DC0F-484B-8B0F-0ADDF953C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A3-9765-4AA4-8C55-1E19C5D234FA}" type="datetimeFigureOut">
              <a:rPr lang="es-MX" smtClean="0"/>
              <a:t>05/02/2019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447830-0C3C-4CF4-B126-5507BAA43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2945F8-C350-44F6-919A-DCF51B6D6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FFB6-E7BC-42E0-8045-C4A990F74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4365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2A044B-E084-401E-8687-D2E78DC1C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044205-1544-4267-8B17-4FEE7578B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FDBD3F-6187-42D2-8FA5-39B84FC4C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A3-9765-4AA4-8C55-1E19C5D234FA}" type="datetimeFigureOut">
              <a:rPr lang="es-MX" smtClean="0"/>
              <a:t>05/02/2019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06AB3B-F8D3-4966-866B-5CFFCE388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E2F84F-4332-4643-AC10-3CC943F7B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FFB6-E7BC-42E0-8045-C4A990F74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3736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17EB48-BDE4-48AE-80BA-6DF4C358B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9344BF-130D-4081-B040-4B3DB7AD5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4A2F0A9-0458-4F4C-837C-363B3DAB9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EB7D0C-AB7F-4604-8691-136FD845B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A3-9765-4AA4-8C55-1E19C5D234FA}" type="datetimeFigureOut">
              <a:rPr lang="es-MX" smtClean="0"/>
              <a:t>05/02/2019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1A4AC3-4FC9-4528-99D8-E87B84CAB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7A5DE2-A2B8-46FA-AB83-39D23FB5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FFB6-E7BC-42E0-8045-C4A990F74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5971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ED28BD-DAD7-4C86-9293-E2719E5ED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4F1BE0-406A-4A7C-8A1F-CF07EBF04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BB5B06-C829-4B55-8F29-EAB43BB05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0F08C21-E1A3-4613-8380-E79D73F63E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ECA5FC6-923C-42A5-BF88-2C0A7FBA2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E62BDFF-489C-47D1-ABE3-DB67168C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A3-9765-4AA4-8C55-1E19C5D234FA}" type="datetimeFigureOut">
              <a:rPr lang="es-MX" smtClean="0"/>
              <a:t>05/02/2019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00AE01B-19A2-47D6-B19A-28085E000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5A2C80-E43B-4D1D-AF9B-8D983B25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FFB6-E7BC-42E0-8045-C4A990F74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636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D16268-7C09-4E42-8103-DED35317D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B4155E0-6FB3-495B-B7F3-4D8ACE332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A3-9765-4AA4-8C55-1E19C5D234FA}" type="datetimeFigureOut">
              <a:rPr lang="es-MX" smtClean="0"/>
              <a:t>05/02/2019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8AF7AB3-AC63-4709-82C6-7137F1845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0B70C5A-9C17-4B70-9B01-6F43D075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FFB6-E7BC-42E0-8045-C4A990F74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8755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7D354D-60E7-4C99-8D79-B59002DE4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A3-9765-4AA4-8C55-1E19C5D234FA}" type="datetimeFigureOut">
              <a:rPr lang="es-MX" smtClean="0"/>
              <a:t>05/02/2019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D5F5D5A-2276-4763-A5B3-3797D7C9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671F211-4BF2-4609-8043-FB4530FF2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FFB6-E7BC-42E0-8045-C4A990F74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656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9D32A4-403E-45CA-82D7-259B458DDF8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003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558324-44FC-444D-AB3B-C3F261632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8A5294-625B-4537-B17A-A9ABE4F31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D21231-43E8-43C1-9B77-459F30194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283127-4D7D-44DF-9428-A3E502B1D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A3-9765-4AA4-8C55-1E19C5D234FA}" type="datetimeFigureOut">
              <a:rPr lang="es-MX" smtClean="0"/>
              <a:t>05/02/2019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9B836C-87D8-45B8-81C2-029C29D88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8E46D4-5882-4431-88EE-B52E0DF37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FFB6-E7BC-42E0-8045-C4A990F74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68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FAB8AB-CC52-4F8F-861E-7D589149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5FC329E-A19F-4294-B58F-0164A3546F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9C222E-A42F-4B17-812C-3767AEB56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4A20AC-5D41-499C-A8BC-725D30ADD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A3-9765-4AA4-8C55-1E19C5D234FA}" type="datetimeFigureOut">
              <a:rPr lang="es-MX" smtClean="0"/>
              <a:t>05/02/2019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2E8A65-B4E5-4BD0-BD84-F22268012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F7B705-B88A-4BA8-91CF-B791925C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FFB6-E7BC-42E0-8045-C4A990F74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8342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1F3610-969D-4EAA-8352-E9B5957E2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138DC6-432F-475E-B50D-C69D86E80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B5130B-92AB-44FE-AC44-04C8B0C0B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A3-9765-4AA4-8C55-1E19C5D234FA}" type="datetimeFigureOut">
              <a:rPr lang="es-MX" smtClean="0"/>
              <a:t>05/02/2019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9CDE57-972E-4D30-B2B1-66B804B2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8026AD-8AF2-49F5-96DB-BA11CE2F6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FFB6-E7BC-42E0-8045-C4A990F74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27623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72C5CFB-52E4-4310-88A9-419B5BFDE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5161E2-46B0-49F7-B67F-EFC8DF144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374823-AB85-4D12-879A-7B24FDD95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EA3-9765-4AA4-8C55-1E19C5D234FA}" type="datetimeFigureOut">
              <a:rPr lang="es-MX" smtClean="0"/>
              <a:t>05/02/2019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8B4F6C-2FEF-420D-84DD-4F37C9BB5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81B982-BD2A-43C9-A8F3-2C8544B28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AFFB6-E7BC-42E0-8045-C4A990F74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963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4872A-F9EA-4531-ADC7-3BDCC31BE9B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27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D9C76-6DBA-49C3-82D2-EB900DAA788F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2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52567-73F6-4790-9E5F-00B7436B3D1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75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F9D590-C9C8-4618-9DEA-30F67892A5CD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74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1C05B0-4281-4925-A89C-6BC0BB085818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4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1FA10-06F4-45B8-8871-3B8FB4895695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06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B6A153-DC85-4443-929E-1CBFEAC2BCEC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28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8" name="7 CuadroTexto"/>
          <p:cNvSpPr txBox="1"/>
          <p:nvPr userDrawn="1"/>
        </p:nvSpPr>
        <p:spPr>
          <a:xfrm>
            <a:off x="6500826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E06FE69-5F7E-439F-A4E2-5FA4BC949AF0}" type="slidenum">
              <a:rPr lang="es-MX" sz="1400" smtClean="0">
                <a:solidFill>
                  <a:prstClr val="black"/>
                </a:solidFill>
              </a:rPr>
              <a:pPr algn="r"/>
              <a:t>‹Nº›</a:t>
            </a:fld>
            <a:endParaRPr lang="es-MX" sz="1400" dirty="0">
              <a:solidFill>
                <a:prstClr val="black"/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500034" y="6334345"/>
            <a:ext cx="82153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17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D4FFE74-1F6D-44E0-BAE3-8402C5C6F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EB8CED-E0C2-42C9-91E0-73977BC28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F9F341-94D1-4451-91BE-D0D50B688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2EA3-9765-4AA4-8C55-1E19C5D234FA}" type="datetimeFigureOut">
              <a:rPr lang="es-MX" smtClean="0"/>
              <a:t>05/02/2019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03300D-1925-4B80-A232-A6E2922F71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E86CD1-75EB-4F14-BBDA-9DC8B6A075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FFB6-E7BC-42E0-8045-C4A990F74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812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1DD4F75B-D47B-4499-BC48-6CA2DB4FDC5B}"/>
              </a:ext>
            </a:extLst>
          </p:cNvPr>
          <p:cNvSpPr/>
          <p:nvPr/>
        </p:nvSpPr>
        <p:spPr>
          <a:xfrm>
            <a:off x="2987824" y="196616"/>
            <a:ext cx="26805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  <a:ea typeface="Tahoma" pitchFamily="34" charset="0"/>
                <a:cs typeface="Tahoma" pitchFamily="34" charset="0"/>
              </a:rPr>
              <a:t>Datos Categóricos</a:t>
            </a:r>
            <a:endParaRPr lang="es-MX" sz="36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18E6016-6799-4B26-89EE-18E2895976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898268"/>
            <a:ext cx="4731032" cy="477081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7C9CB10D-E10B-415A-B3D6-8438BA21C4AC}"/>
              </a:ext>
            </a:extLst>
          </p:cNvPr>
          <p:cNvSpPr/>
          <p:nvPr/>
        </p:nvSpPr>
        <p:spPr>
          <a:xfrm>
            <a:off x="3635896" y="5669079"/>
            <a:ext cx="5958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prstClr val="black"/>
                </a:solidFill>
                <a:latin typeface="Gabriola" panose="04040605051002020D02" pitchFamily="82" charset="0"/>
              </a:rPr>
              <a:t>Mat.  Jessica Jacqueline Machuca Vergara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5469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115128"/>
              </p:ext>
            </p:extLst>
          </p:nvPr>
        </p:nvGraphicFramePr>
        <p:xfrm>
          <a:off x="1331640" y="721296"/>
          <a:ext cx="6804756" cy="453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Graph" r:id="rId3" imgW="5486400" imgH="3657600" progId="MtbGraph.Document.16">
                  <p:embed/>
                </p:oleObj>
              </mc:Choice>
              <mc:Fallback>
                <p:oleObj name="Graph" r:id="rId3" imgW="5486400" imgH="3657600" progId="MtbGraph.Document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721296"/>
                        <a:ext cx="6804756" cy="4536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3596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3728" y="163496"/>
            <a:ext cx="5256584" cy="908050"/>
          </a:xfrm>
        </p:spPr>
        <p:txBody>
          <a:bodyPr>
            <a:noAutofit/>
          </a:bodyPr>
          <a:lstStyle/>
          <a:p>
            <a:r>
              <a:rPr lang="es-ES_tradnl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ahoma" pitchFamily="34" charset="0"/>
                <a:cs typeface="Tahoma" pitchFamily="34" charset="0"/>
              </a:rPr>
              <a:t>Hoja de verificación (obtención de datos)</a:t>
            </a:r>
            <a:endParaRPr lang="es-MX" sz="32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01006" y="1071546"/>
            <a:ext cx="8141988" cy="523777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kumimoji="0" lang="es-ES_tradnl" sz="2800" b="1" dirty="0">
                <a:solidFill>
                  <a:srgbClr val="002060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Es un formato construido especialmente para recolectar datos, de tal forma que:</a:t>
            </a:r>
          </a:p>
          <a:p>
            <a:pPr algn="just"/>
            <a:r>
              <a:rPr kumimoji="0" lang="es-ES_tradnl" sz="2800" b="1" dirty="0">
                <a:solidFill>
                  <a:srgbClr val="002060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Sea sencillo su registro sistemático.</a:t>
            </a:r>
          </a:p>
          <a:p>
            <a:pPr algn="just"/>
            <a:r>
              <a:rPr kumimoji="0" lang="es-ES_tradnl" sz="2800" b="1" dirty="0">
                <a:solidFill>
                  <a:srgbClr val="002060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Sea fácil de analizar visualmente la magnitud y localización de los problemas principales.</a:t>
            </a:r>
          </a:p>
          <a:p>
            <a:pPr lvl="0" algn="just"/>
            <a:r>
              <a:rPr lang="es-ES_tradnl" sz="2800" b="1" dirty="0">
                <a:solidFill>
                  <a:srgbClr val="002060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Describa resultados de operación o de inspección.</a:t>
            </a:r>
          </a:p>
          <a:p>
            <a:pPr algn="just"/>
            <a:r>
              <a:rPr lang="es-ES_tradnl" sz="2800" b="1" dirty="0">
                <a:solidFill>
                  <a:srgbClr val="002060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Examine artículos defectuosos (identificando razones, tipos de fallas, área de donde procede; etc.)</a:t>
            </a:r>
          </a:p>
          <a:p>
            <a:pPr lvl="0" algn="just"/>
            <a:r>
              <a:rPr lang="es-ES_tradnl" sz="2800" b="1" dirty="0">
                <a:solidFill>
                  <a:srgbClr val="002060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Confirme posibles causas de problemas de calidad.</a:t>
            </a:r>
          </a:p>
          <a:p>
            <a:pPr algn="just"/>
            <a:r>
              <a:rPr lang="es-ES_tradnl" sz="2800" b="1" dirty="0">
                <a:solidFill>
                  <a:srgbClr val="002060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Evalúe planes de mejora.</a:t>
            </a:r>
            <a:endParaRPr lang="es-MX" sz="2800" b="1" dirty="0">
              <a:solidFill>
                <a:srgbClr val="002060"/>
              </a:solidFill>
              <a:latin typeface="Gabriola" panose="04040605051002020D02" pitchFamily="82" charset="0"/>
              <a:cs typeface="Arial" panose="020B0604020202020204" pitchFamily="34" charset="0"/>
            </a:endParaRPr>
          </a:p>
          <a:p>
            <a:pPr lvl="0" algn="just"/>
            <a:endParaRPr lang="es-ES_tradnl" sz="2200" dirty="0">
              <a:cs typeface="Arial" panose="020B0604020202020204" pitchFamily="34" charset="0"/>
            </a:endParaRPr>
          </a:p>
          <a:p>
            <a:pPr algn="just"/>
            <a:endParaRPr lang="es-ES_tradnl" sz="2200" dirty="0"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es-ES_tradnl" sz="2200" dirty="0">
              <a:cs typeface="Arial" panose="020B0604020202020204" pitchFamily="34" charset="0"/>
            </a:endParaRPr>
          </a:p>
          <a:p>
            <a:pPr algn="just"/>
            <a:endParaRPr kumimoji="0" lang="es-ES_tradnl" sz="2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836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57224" y="500042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s-ES_tradnl" sz="2800" b="1" dirty="0">
                <a:solidFill>
                  <a:srgbClr val="002060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Para la elaboración de una hoja de inspección o verificación se requiere lo siguiente</a:t>
            </a:r>
            <a:r>
              <a:rPr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: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11560" y="1643612"/>
            <a:ext cx="78635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hangingPunct="0">
              <a:buFont typeface="+mj-lt"/>
              <a:buAutoNum type="arabicPeriod"/>
            </a:pPr>
            <a:r>
              <a:rPr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Estar de acuerdo sobre qué evento está exactamente siendo observado.</a:t>
            </a:r>
          </a:p>
          <a:p>
            <a:pPr marL="342900" indent="-342900" algn="just" eaLnBrk="0" hangingPunct="0">
              <a:buFont typeface="+mj-lt"/>
              <a:buAutoNum type="arabicPeriod"/>
            </a:pPr>
            <a:r>
              <a:rPr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Decidir el período de tiempo durante el cual serán recolectados los datos.</a:t>
            </a:r>
          </a:p>
          <a:p>
            <a:pPr marL="342900" indent="-342900" algn="just" eaLnBrk="0" hangingPunct="0">
              <a:buFont typeface="+mj-lt"/>
              <a:buAutoNum type="arabicPeriod"/>
            </a:pPr>
            <a:r>
              <a:rPr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Diseñar una forma que sea clara.  Asegúrese de que todas las columnas están claramente descritas y de que haya suficiente espacio para registrar los datos.</a:t>
            </a:r>
          </a:p>
          <a:p>
            <a:pPr marL="342900" indent="-342900" algn="just" eaLnBrk="0" hangingPunct="0">
              <a:buFont typeface="+mj-lt"/>
              <a:buAutoNum type="arabicPeriod"/>
            </a:pPr>
            <a:r>
              <a:rPr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Obtener los datos de una manera consistente y honesta.  Asegúrese de que se ha dedicado el tiempo necesario para esta labor.</a:t>
            </a:r>
          </a:p>
        </p:txBody>
      </p:sp>
    </p:spTree>
    <p:extLst>
      <p:ext uri="{BB962C8B-B14F-4D97-AF65-F5344CB8AC3E}">
        <p14:creationId xmlns:p14="http://schemas.microsoft.com/office/powerpoint/2010/main" val="284571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927834" y="1013379"/>
            <a:ext cx="4573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800" b="1" dirty="0">
                <a:solidFill>
                  <a:srgbClr val="002060"/>
                </a:solidFill>
                <a:latin typeface="Gabriola" panose="04040605051002020D02" pitchFamily="82" charset="0"/>
                <a:cs typeface="Tahoma" pitchFamily="34" charset="0"/>
              </a:rPr>
              <a:t>Tipo de quejas  de servicio de un hospital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249901"/>
              </p:ext>
            </p:extLst>
          </p:nvPr>
        </p:nvGraphicFramePr>
        <p:xfrm>
          <a:off x="539552" y="2105552"/>
          <a:ext cx="7920880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Worksheet" r:id="rId4" imgW="5362783" imgH="2200480" progId="Excel.Sheet.8">
                  <p:embed/>
                </p:oleObj>
              </mc:Choice>
              <mc:Fallback>
                <p:oleObj name="Worksheet" r:id="rId4" imgW="5362783" imgH="22004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105552"/>
                        <a:ext cx="7920880" cy="331236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Rectángulo"/>
          <p:cNvSpPr/>
          <p:nvPr/>
        </p:nvSpPr>
        <p:spPr>
          <a:xfrm>
            <a:off x="1000100" y="428604"/>
            <a:ext cx="22145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b="1" dirty="0">
                <a:solidFill>
                  <a:srgbClr val="C00000"/>
                </a:solidFill>
                <a:latin typeface="Gabriola" panose="04040605051002020D02" pitchFamily="82" charset="0"/>
              </a:rPr>
              <a:t>Ejemplo</a:t>
            </a:r>
            <a:endParaRPr lang="es-MX" sz="3200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p:pic>
        <p:nvPicPr>
          <p:cNvPr id="3122" name="Picture 5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2174"/>
            <a:ext cx="158417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595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172529" y="26064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GRAFICO DE BARRAS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661401"/>
              </p:ext>
            </p:extLst>
          </p:nvPr>
        </p:nvGraphicFramePr>
        <p:xfrm>
          <a:off x="323528" y="882298"/>
          <a:ext cx="8352928" cy="5355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Graph" r:id="rId3" imgW="5486400" imgH="3657600" progId="MtbGraph.Document.16">
                  <p:embed/>
                </p:oleObj>
              </mc:Choice>
              <mc:Fallback>
                <p:oleObj name="Graph" r:id="rId3" imgW="5486400" imgH="3657600" progId="MtbGraph.Document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882298"/>
                        <a:ext cx="8352928" cy="53550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519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55576" y="174073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070C0"/>
                </a:solidFill>
                <a:latin typeface="Gabriola" panose="04040605051002020D02" pitchFamily="82" charset="0"/>
              </a:rPr>
              <a:t>GRAFICO CIRCULAR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028782"/>
              </p:ext>
            </p:extLst>
          </p:nvPr>
        </p:nvGraphicFramePr>
        <p:xfrm>
          <a:off x="474440" y="1076739"/>
          <a:ext cx="7625952" cy="5083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Graph" r:id="rId3" imgW="5486400" imgH="3657600" progId="MtbGraph.Document.16">
                  <p:embed/>
                </p:oleObj>
              </mc:Choice>
              <mc:Fallback>
                <p:oleObj name="Graph" r:id="rId3" imgW="5486400" imgH="3657600" progId="MtbGraph.Document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4440" y="1076739"/>
                        <a:ext cx="7625952" cy="50839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8814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512" y="548680"/>
            <a:ext cx="87129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b="1" dirty="0">
                <a:solidFill>
                  <a:srgbClr val="002060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Un investigador desea medir la calidad en el servicio que presta una empresa dedicada al reparto de gas doméstico en  Hermosillo, para ello entrevista a una muestra de 275 clientes elegidos al azar, a los cuales se le realizó la pregunta siguiente: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23528" y="3140968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latin typeface="Gabriola" panose="04040605051002020D02" pitchFamily="82" charset="0"/>
              </a:rPr>
              <a:t>¿Cómo considera usted la calidad en el servicio de la empresa “ Speedy Gas”?  </a:t>
            </a:r>
          </a:p>
          <a:p>
            <a:endParaRPr lang="es-MX" sz="2800" b="1" dirty="0">
              <a:latin typeface="Gabriola" panose="04040605051002020D02" pitchFamily="82" charset="0"/>
            </a:endParaRPr>
          </a:p>
          <a:p>
            <a:r>
              <a:rPr lang="es-MX" sz="2800" b="1" dirty="0">
                <a:latin typeface="Gabriola" panose="04040605051002020D02" pitchFamily="82" charset="0"/>
              </a:rPr>
              <a:t>a) Muy Malo             b) Malo         c) Regular         d) Bueno          e) Muy bueno </a:t>
            </a:r>
          </a:p>
        </p:txBody>
      </p:sp>
    </p:spTree>
    <p:extLst>
      <p:ext uri="{BB962C8B-B14F-4D97-AF65-F5344CB8AC3E}">
        <p14:creationId xmlns:p14="http://schemas.microsoft.com/office/powerpoint/2010/main" val="3890385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191300"/>
              </p:ext>
            </p:extLst>
          </p:nvPr>
        </p:nvGraphicFramePr>
        <p:xfrm>
          <a:off x="282819" y="188640"/>
          <a:ext cx="259228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b="1" dirty="0">
                          <a:latin typeface="Gabriola" panose="04040605051002020D02" pitchFamily="82" charset="0"/>
                        </a:rPr>
                        <a:t>Genero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="1" dirty="0">
                          <a:latin typeface="Gabriola" panose="04040605051002020D02" pitchFamily="82" charset="0"/>
                        </a:rPr>
                        <a:t>Frecuencia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b="1" dirty="0">
                          <a:latin typeface="Gabriola" panose="04040605051002020D02" pitchFamily="82" charset="0"/>
                        </a:rPr>
                        <a:t>Hombres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="1" dirty="0">
                          <a:latin typeface="Gabriola" panose="04040605051002020D02" pitchFamily="82" charset="0"/>
                        </a:rPr>
                        <a:t>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b="1" dirty="0">
                          <a:latin typeface="Gabriola" panose="04040605051002020D02" pitchFamily="82" charset="0"/>
                        </a:rPr>
                        <a:t>Mujeres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="1" dirty="0">
                          <a:latin typeface="Gabriola" panose="04040605051002020D02" pitchFamily="82" charset="0"/>
                        </a:rPr>
                        <a:t>167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b="1" dirty="0">
                          <a:latin typeface="Gabriola" panose="04040605051002020D02" pitchFamily="82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="1" dirty="0">
                          <a:latin typeface="Gabriola" panose="04040605051002020D02" pitchFamily="82" charset="0"/>
                        </a:rPr>
                        <a:t>275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75106"/>
              </p:ext>
            </p:extLst>
          </p:nvPr>
        </p:nvGraphicFramePr>
        <p:xfrm>
          <a:off x="3491880" y="18823"/>
          <a:ext cx="5281534" cy="2834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3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873">
                <a:tc>
                  <a:txBody>
                    <a:bodyPr/>
                    <a:lstStyle/>
                    <a:p>
                      <a:r>
                        <a:rPr lang="es-MX" sz="2000" b="1" dirty="0">
                          <a:latin typeface="Gabriola" panose="04040605051002020D02" pitchFamily="82" charset="0"/>
                        </a:rPr>
                        <a:t>Calidad del servicio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latin typeface="Gabriola" panose="04040605051002020D02" pitchFamily="82" charset="0"/>
                        </a:rPr>
                        <a:t>Respuestas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73">
                <a:tc>
                  <a:txBody>
                    <a:bodyPr/>
                    <a:lstStyle/>
                    <a:p>
                      <a:r>
                        <a:rPr lang="es-MX" sz="2000" b="1" dirty="0">
                          <a:latin typeface="Gabriola" panose="04040605051002020D02" pitchFamily="82" charset="0"/>
                        </a:rPr>
                        <a:t>Muy buena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latin typeface="Gabriola" panose="04040605051002020D02" pitchFamily="82" charset="0"/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73">
                <a:tc>
                  <a:txBody>
                    <a:bodyPr/>
                    <a:lstStyle/>
                    <a:p>
                      <a:r>
                        <a:rPr lang="es-MX" sz="2000" b="1" dirty="0">
                          <a:latin typeface="Gabriola" panose="04040605051002020D02" pitchFamily="82" charset="0"/>
                        </a:rPr>
                        <a:t>Buena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latin typeface="Gabriola" panose="04040605051002020D02" pitchFamily="82" charset="0"/>
                        </a:rPr>
                        <a:t>155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73">
                <a:tc>
                  <a:txBody>
                    <a:bodyPr/>
                    <a:lstStyle/>
                    <a:p>
                      <a:r>
                        <a:rPr lang="es-MX" sz="2000" b="1" dirty="0">
                          <a:latin typeface="Gabriola" panose="04040605051002020D02" pitchFamily="82" charset="0"/>
                        </a:rPr>
                        <a:t>Regular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latin typeface="Gabriola" panose="04040605051002020D02" pitchFamily="82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73">
                <a:tc>
                  <a:txBody>
                    <a:bodyPr/>
                    <a:lstStyle/>
                    <a:p>
                      <a:r>
                        <a:rPr lang="es-MX" sz="2000" b="1" dirty="0">
                          <a:latin typeface="Gabriola" panose="04040605051002020D02" pitchFamily="82" charset="0"/>
                        </a:rPr>
                        <a:t>Mala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latin typeface="Gabriola" panose="04040605051002020D02" pitchFamily="82" charset="0"/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73">
                <a:tc>
                  <a:txBody>
                    <a:bodyPr/>
                    <a:lstStyle/>
                    <a:p>
                      <a:r>
                        <a:rPr lang="es-MX" sz="2000" b="1" dirty="0">
                          <a:latin typeface="Gabriola" panose="04040605051002020D02" pitchFamily="82" charset="0"/>
                        </a:rPr>
                        <a:t>Muy Mala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latin typeface="Gabriola" panose="04040605051002020D02" pitchFamily="82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73">
                <a:tc>
                  <a:txBody>
                    <a:bodyPr/>
                    <a:lstStyle/>
                    <a:p>
                      <a:r>
                        <a:rPr lang="es-MX" sz="2000" b="1" dirty="0">
                          <a:latin typeface="Gabriola" panose="04040605051002020D02" pitchFamily="82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>
                          <a:latin typeface="Gabriola" panose="04040605051002020D02" pitchFamily="82" charset="0"/>
                        </a:rPr>
                        <a:t>275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911679"/>
              </p:ext>
            </p:extLst>
          </p:nvPr>
        </p:nvGraphicFramePr>
        <p:xfrm>
          <a:off x="370586" y="2827295"/>
          <a:ext cx="7826967" cy="3474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2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781">
                <a:tc>
                  <a:txBody>
                    <a:bodyPr/>
                    <a:lstStyle/>
                    <a:p>
                      <a:pPr algn="l" fontAlgn="b"/>
                      <a:endParaRPr lang="es-MX" sz="2800" b="1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2800" b="1" u="none" strike="noStrike" dirty="0">
                          <a:effectLst/>
                          <a:latin typeface="Gabriola" panose="04040605051002020D02" pitchFamily="82" charset="0"/>
                        </a:rPr>
                        <a:t>Respuestas</a:t>
                      </a:r>
                      <a:endParaRPr lang="es-MX" sz="2800" b="1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781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u="none" strike="noStrike" dirty="0">
                          <a:effectLst/>
                          <a:latin typeface="Gabriola" panose="04040605051002020D02" pitchFamily="82" charset="0"/>
                        </a:rPr>
                        <a:t>Calidad del servicio</a:t>
                      </a:r>
                      <a:endParaRPr lang="es-MX" sz="2800" b="1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u="none" strike="noStrike" dirty="0">
                          <a:effectLst/>
                          <a:latin typeface="Gabriola" panose="04040605051002020D02" pitchFamily="82" charset="0"/>
                        </a:rPr>
                        <a:t>Hombres</a:t>
                      </a:r>
                      <a:endParaRPr lang="es-MX" sz="2800" b="1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u="none" strike="noStrike">
                          <a:effectLst/>
                          <a:latin typeface="Gabriola" panose="04040605051002020D02" pitchFamily="82" charset="0"/>
                        </a:rPr>
                        <a:t>Mujeres</a:t>
                      </a:r>
                      <a:endParaRPr lang="es-MX" sz="2800" b="1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781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u="none" strike="noStrike" dirty="0">
                          <a:effectLst/>
                          <a:latin typeface="Gabriola" panose="04040605051002020D02" pitchFamily="82" charset="0"/>
                        </a:rPr>
                        <a:t>Muy buena</a:t>
                      </a:r>
                      <a:endParaRPr lang="es-MX" sz="2800" b="1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u="none" strike="noStrike" dirty="0">
                          <a:effectLst/>
                          <a:latin typeface="Gabriola" panose="04040605051002020D02" pitchFamily="82" charset="0"/>
                        </a:rPr>
                        <a:t>18</a:t>
                      </a:r>
                      <a:endParaRPr lang="es-MX" sz="2800" b="1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u="none" strike="noStrike" dirty="0">
                          <a:effectLst/>
                          <a:latin typeface="Gabriola" panose="04040605051002020D02" pitchFamily="82" charset="0"/>
                        </a:rPr>
                        <a:t>27</a:t>
                      </a:r>
                      <a:endParaRPr lang="es-MX" sz="2800" b="1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781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u="none" strike="noStrike">
                          <a:effectLst/>
                          <a:latin typeface="Gabriola" panose="04040605051002020D02" pitchFamily="82" charset="0"/>
                        </a:rPr>
                        <a:t>Buena</a:t>
                      </a:r>
                      <a:endParaRPr lang="es-MX" sz="2800" b="1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u="none" strike="noStrike" dirty="0">
                          <a:effectLst/>
                          <a:latin typeface="Gabriola" panose="04040605051002020D02" pitchFamily="82" charset="0"/>
                        </a:rPr>
                        <a:t>60</a:t>
                      </a:r>
                      <a:endParaRPr lang="es-MX" sz="2800" b="1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u="none" strike="noStrike" dirty="0">
                          <a:effectLst/>
                          <a:latin typeface="Gabriola" panose="04040605051002020D02" pitchFamily="82" charset="0"/>
                        </a:rPr>
                        <a:t>95</a:t>
                      </a:r>
                      <a:endParaRPr lang="es-MX" sz="2800" b="1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781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u="none" strike="noStrike">
                          <a:effectLst/>
                          <a:latin typeface="Gabriola" panose="04040605051002020D02" pitchFamily="82" charset="0"/>
                        </a:rPr>
                        <a:t>Regular</a:t>
                      </a:r>
                      <a:endParaRPr lang="es-MX" sz="2800" b="1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u="none" strike="noStrike">
                          <a:effectLst/>
                          <a:latin typeface="Gabriola" panose="04040605051002020D02" pitchFamily="82" charset="0"/>
                        </a:rPr>
                        <a:t>16</a:t>
                      </a:r>
                      <a:endParaRPr lang="es-MX" sz="2800" b="1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u="none" strike="noStrike" dirty="0">
                          <a:effectLst/>
                          <a:latin typeface="Gabriola" panose="04040605051002020D02" pitchFamily="82" charset="0"/>
                        </a:rPr>
                        <a:t>24</a:t>
                      </a:r>
                      <a:endParaRPr lang="es-MX" sz="2800" b="1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781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u="none" strike="noStrike">
                          <a:effectLst/>
                          <a:latin typeface="Gabriola" panose="04040605051002020D02" pitchFamily="82" charset="0"/>
                        </a:rPr>
                        <a:t>Mala</a:t>
                      </a:r>
                      <a:endParaRPr lang="es-MX" sz="2800" b="1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u="none" strike="noStrike">
                          <a:effectLst/>
                          <a:latin typeface="Gabriola" panose="04040605051002020D02" pitchFamily="82" charset="0"/>
                        </a:rPr>
                        <a:t>10</a:t>
                      </a:r>
                      <a:endParaRPr lang="es-MX" sz="2800" b="1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u="none" strike="noStrike" dirty="0">
                          <a:effectLst/>
                          <a:latin typeface="Gabriola" panose="04040605051002020D02" pitchFamily="82" charset="0"/>
                        </a:rPr>
                        <a:t>15</a:t>
                      </a:r>
                      <a:endParaRPr lang="es-MX" sz="2800" b="1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781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u="none" strike="noStrike">
                          <a:effectLst/>
                          <a:latin typeface="Gabriola" panose="04040605051002020D02" pitchFamily="82" charset="0"/>
                        </a:rPr>
                        <a:t>Muy Mala</a:t>
                      </a:r>
                      <a:endParaRPr lang="es-MX" sz="2800" b="1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u="none" strike="noStrike">
                          <a:effectLst/>
                          <a:latin typeface="Gabriola" panose="04040605051002020D02" pitchFamily="82" charset="0"/>
                        </a:rPr>
                        <a:t>4</a:t>
                      </a:r>
                      <a:endParaRPr lang="es-MX" sz="2800" b="1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u="none" strike="noStrike" dirty="0">
                          <a:effectLst/>
                          <a:latin typeface="Gabriola" panose="04040605051002020D02" pitchFamily="82" charset="0"/>
                        </a:rPr>
                        <a:t>6</a:t>
                      </a:r>
                      <a:endParaRPr lang="es-MX" sz="2800" b="1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781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u="none" strike="noStrike" dirty="0">
                          <a:effectLst/>
                          <a:latin typeface="Gabriola" panose="04040605051002020D02" pitchFamily="82" charset="0"/>
                        </a:rPr>
                        <a:t>Total</a:t>
                      </a:r>
                      <a:endParaRPr lang="es-MX" sz="2800" b="1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u="none" strike="noStrike">
                          <a:effectLst/>
                          <a:latin typeface="Gabriola" panose="04040605051002020D02" pitchFamily="82" charset="0"/>
                        </a:rPr>
                        <a:t>108</a:t>
                      </a:r>
                      <a:endParaRPr lang="es-MX" sz="2800" b="1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u="none" strike="noStrike" dirty="0">
                          <a:effectLst/>
                          <a:latin typeface="Gabriola" panose="04040605051002020D02" pitchFamily="82" charset="0"/>
                        </a:rPr>
                        <a:t>167</a:t>
                      </a:r>
                      <a:endParaRPr lang="es-MX" sz="2800" b="1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439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463598"/>
              </p:ext>
            </p:extLst>
          </p:nvPr>
        </p:nvGraphicFramePr>
        <p:xfrm>
          <a:off x="1626568" y="260648"/>
          <a:ext cx="5904656" cy="2514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Graph" r:id="rId3" imgW="5486400" imgH="3657600" progId="MtbGraph.Document.16">
                  <p:embed/>
                </p:oleObj>
              </mc:Choice>
              <mc:Fallback>
                <p:oleObj name="Graph" r:id="rId3" imgW="5486400" imgH="3657600" progId="MtbGraph.Document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6568" y="260648"/>
                        <a:ext cx="5904656" cy="25148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865207"/>
              </p:ext>
            </p:extLst>
          </p:nvPr>
        </p:nvGraphicFramePr>
        <p:xfrm>
          <a:off x="1763688" y="2924944"/>
          <a:ext cx="5486400" cy="3297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Graph" r:id="rId5" imgW="5486400" imgH="3657600" progId="MtbGraph.Document.16">
                  <p:embed/>
                </p:oleObj>
              </mc:Choice>
              <mc:Fallback>
                <p:oleObj name="Graph" r:id="rId5" imgW="5486400" imgH="3657600" progId="MtbGraph.Document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3688" y="2924944"/>
                        <a:ext cx="5486400" cy="3297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10666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2156&quot;&gt;&lt;property id=&quot;20148&quot; value=&quot;5&quot;/&gt;&lt;property id=&quot;20300&quot; value=&quot;Slide 1 - &amp;quot;Hoja de verificación (obtención de datos)&amp;quot;&quot;/&gt;&lt;property id=&quot;20307&quot; value=&quot;357&quot;/&gt;&lt;/object&gt;&lt;object type=&quot;3&quot; unique_id=&quot;12157&quot;&gt;&lt;property id=&quot;20148&quot; value=&quot;5&quot;/&gt;&lt;property id=&quot;20300&quot; value=&quot;Slide 2&quot;/&gt;&lt;property id=&quot;20307&quot; value=&quot;358&quot;/&gt;&lt;/object&gt;&lt;object type=&quot;3&quot; unique_id=&quot;12158&quot;&gt;&lt;property id=&quot;20148&quot; value=&quot;5&quot;/&gt;&lt;property id=&quot;20300&quot; value=&quot;Slide 3&quot;/&gt;&lt;property id=&quot;20307&quot; value=&quot;359&quot;/&gt;&lt;/object&gt;&lt;object type=&quot;3&quot; unique_id=&quot;12161&quot;&gt;&lt;property id=&quot;20148&quot; value=&quot;5&quot;/&gt;&lt;property id=&quot;20300&quot; value=&quot;Slide 10 - &amp;quot;Diagrama de Pareto&amp;quot;&quot;/&gt;&lt;property id=&quot;20307&quot; value=&quot;362&quot;/&gt;&lt;/object&gt;&lt;object type=&quot;3&quot; unique_id=&quot;12226&quot;&gt;&lt;property id=&quot;20148&quot; value=&quot;5&quot;/&gt;&lt;property id=&quot;20300&quot; value=&quot;Slide 4&quot;/&gt;&lt;property id=&quot;20307&quot; value=&quot;363&quot;/&gt;&lt;/object&gt;&lt;object type=&quot;3&quot; unique_id=&quot;12227&quot;&gt;&lt;property id=&quot;20148&quot; value=&quot;5&quot;/&gt;&lt;property id=&quot;20300&quot; value=&quot;Slide 5&quot;/&gt;&lt;property id=&quot;20307&quot; value=&quot;364&quot;/&gt;&lt;/object&gt;&lt;object type=&quot;3&quot; unique_id=&quot;12328&quot;&gt;&lt;property id=&quot;20148&quot; value=&quot;5&quot;/&gt;&lt;property id=&quot;20300&quot; value=&quot;Slide 11&quot;/&gt;&lt;property id=&quot;20307&quot; value=&quot;365&quot;/&gt;&lt;/object&gt;&lt;object type=&quot;3&quot; unique_id=&quot;12329&quot;&gt;&lt;property id=&quot;20148&quot; value=&quot;5&quot;/&gt;&lt;property id=&quot;20300&quot; value=&quot;Slide 12&quot;/&gt;&lt;property id=&quot;20307&quot; value=&quot;366&quot;/&gt;&lt;/object&gt;&lt;object type=&quot;3&quot; unique_id=&quot;12330&quot;&gt;&lt;property id=&quot;20148&quot; value=&quot;5&quot;/&gt;&lt;property id=&quot;20300&quot; value=&quot;Slide 13&quot;/&gt;&lt;property id=&quot;20307&quot; value=&quot;370&quot;/&gt;&lt;/object&gt;&lt;object type=&quot;3&quot; unique_id=&quot;12331&quot;&gt;&lt;property id=&quot;20148&quot; value=&quot;5&quot;/&gt;&lt;property id=&quot;20300&quot; value=&quot;Slide 14&quot;/&gt;&lt;property id=&quot;20307&quot; value=&quot;369&quot;/&gt;&lt;/object&gt;&lt;object type=&quot;3&quot; unique_id=&quot;12368&quot;&gt;&lt;property id=&quot;20148&quot; value=&quot;5&quot;/&gt;&lt;property id=&quot;20300&quot; value=&quot;Slide 6&quot;/&gt;&lt;property id=&quot;20307&quot; value=&quot;371&quot;/&gt;&lt;/object&gt;&lt;object type=&quot;3&quot; unique_id=&quot;12369&quot;&gt;&lt;property id=&quot;20148&quot; value=&quot;5&quot;/&gt;&lt;property id=&quot;20300&quot; value=&quot;Slide 7&quot;/&gt;&lt;property id=&quot;20307&quot; value=&quot;373&quot;/&gt;&lt;/object&gt;&lt;object type=&quot;3&quot; unique_id=&quot;12370&quot;&gt;&lt;property id=&quot;20148&quot; value=&quot;5&quot;/&gt;&lt;property id=&quot;20300&quot; value=&quot;Slide 8&quot;/&gt;&lt;property id=&quot;20307&quot; value=&quot;372&quot;/&gt;&lt;/object&gt;&lt;object type=&quot;3&quot; unique_id=&quot;12431&quot;&gt;&lt;property id=&quot;20148&quot; value=&quot;5&quot;/&gt;&lt;property id=&quot;20300&quot; value=&quot;Slide 9&quot;/&gt;&lt;property id=&quot;20307&quot; value=&quot;37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2020</TotalTime>
  <Words>324</Words>
  <Application>Microsoft Office PowerPoint</Application>
  <PresentationFormat>Presentación en pantalla (4:3)</PresentationFormat>
  <Paragraphs>71</Paragraphs>
  <Slides>10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Gabriola</vt:lpstr>
      <vt:lpstr>Times New Roman</vt:lpstr>
      <vt:lpstr>Tema de Office</vt:lpstr>
      <vt:lpstr>Diseño personalizado</vt:lpstr>
      <vt:lpstr>Worksheet</vt:lpstr>
      <vt:lpstr>Graph</vt:lpstr>
      <vt:lpstr>Presentación de PowerPoint</vt:lpstr>
      <vt:lpstr>Hoja de verificación (obtención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ESTADÍSTICA EN LA TOMA DE DECISIONES</dc:title>
  <dc:creator>LAURA</dc:creator>
  <cp:lastModifiedBy>PORFIRIO GUTIERREZ</cp:lastModifiedBy>
  <cp:revision>140</cp:revision>
  <cp:lastPrinted>2014-08-26T17:51:13Z</cp:lastPrinted>
  <dcterms:created xsi:type="dcterms:W3CDTF">2012-03-13T02:06:35Z</dcterms:created>
  <dcterms:modified xsi:type="dcterms:W3CDTF">2019-02-06T02:49:44Z</dcterms:modified>
</cp:coreProperties>
</file>