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diagrams/data2.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7" r:id="rId3"/>
    <p:sldId id="258" r:id="rId4"/>
    <p:sldId id="266" r:id="rId5"/>
    <p:sldId id="259" r:id="rId6"/>
    <p:sldId id="260" r:id="rId7"/>
    <p:sldId id="263" r:id="rId8"/>
    <p:sldId id="267" r:id="rId9"/>
    <p:sldId id="268" r:id="rId10"/>
    <p:sldId id="278" r:id="rId11"/>
    <p:sldId id="279" r:id="rId12"/>
    <p:sldId id="273" r:id="rId13"/>
    <p:sldId id="262" r:id="rId14"/>
    <p:sldId id="261" r:id="rId15"/>
    <p:sldId id="280" r:id="rId16"/>
    <p:sldId id="281" r:id="rId17"/>
    <p:sldId id="282" r:id="rId18"/>
    <p:sldId id="283" r:id="rId19"/>
    <p:sldId id="284" r:id="rId20"/>
    <p:sldId id="285" r:id="rId21"/>
    <p:sldId id="269" r:id="rId22"/>
    <p:sldId id="270" r:id="rId23"/>
    <p:sldId id="271" r:id="rId24"/>
    <p:sldId id="272" r:id="rId25"/>
    <p:sldId id="264"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image" Target="../media/image70.png"/><Relationship Id="rId5" Type="http://schemas.openxmlformats.org/officeDocument/2006/relationships/image" Target="../media/image7.sv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A98604A-C9EC-4C22-A463-19FEC0896E1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D359633-0485-474F-9908-F8417AB9882D}">
      <dgm:prSet custT="1"/>
      <dgm:spPr/>
      <dgm:t>
        <a:bodyPr/>
        <a:lstStyle/>
        <a:p>
          <a:pPr>
            <a:lnSpc>
              <a:spcPct val="100000"/>
            </a:lnSpc>
          </a:pPr>
          <a:r>
            <a:rPr lang="es-ES_tradnl" sz="2400" dirty="0">
              <a:latin typeface="Gabriola" panose="04040605051002020D02" pitchFamily="82" charset="0"/>
            </a:rPr>
            <a:t>La capacidad se define como el indicador numérico que compara la variación de un proceso contra la variación permitida por el cliente, mostrando así el cumplimiento o no-cumplimiento con lo establecido por el cliente en cuanto a dispersión se refiere.  </a:t>
          </a:r>
          <a:endParaRPr lang="en-US" sz="2400" dirty="0">
            <a:latin typeface="Gabriola" panose="04040605051002020D02" pitchFamily="82" charset="0"/>
          </a:endParaRPr>
        </a:p>
      </dgm:t>
    </dgm:pt>
    <dgm:pt modelId="{25D59547-D05E-40D5-83CB-922620CDCB7A}" type="parTrans" cxnId="{76FFBA8B-D55D-46A2-80DC-16099CE50C6C}">
      <dgm:prSet/>
      <dgm:spPr/>
      <dgm:t>
        <a:bodyPr/>
        <a:lstStyle/>
        <a:p>
          <a:endParaRPr lang="en-US"/>
        </a:p>
      </dgm:t>
    </dgm:pt>
    <dgm:pt modelId="{C3C3455C-4C19-4962-B3C0-EF38F8E3BCEB}" type="sibTrans" cxnId="{76FFBA8B-D55D-46A2-80DC-16099CE50C6C}">
      <dgm:prSet/>
      <dgm:spPr/>
      <dgm:t>
        <a:bodyPr/>
        <a:lstStyle/>
        <a:p>
          <a:endParaRPr lang="en-US"/>
        </a:p>
      </dgm:t>
    </dgm:pt>
    <mc:AlternateContent xmlns:mc="http://schemas.openxmlformats.org/markup-compatibility/2006" xmlns:a14="http://schemas.microsoft.com/office/drawing/2010/main">
      <mc:Choice Requires="a14">
        <dgm:pt modelId="{5289CFD3-5103-4C7B-802E-B60BFBA7DB3C}">
          <dgm:prSet custT="1"/>
          <dgm:spPr/>
          <dgm:t>
            <a:bodyPr/>
            <a:lstStyle/>
            <a:p>
              <a:pPr>
                <a:lnSpc>
                  <a:spcPct val="100000"/>
                </a:lnSpc>
              </a:pPr>
              <a:r>
                <a:rPr lang="es-ES_tradnl" sz="2400" dirty="0">
                  <a:solidFill>
                    <a:schemeClr val="tx1"/>
                  </a:solidFill>
                  <a:latin typeface="Gabriola" panose="04040605051002020D02" pitchFamily="82" charset="0"/>
                </a:rPr>
                <a:t>Este indicador numérico se calcula a través de la siguiente igualdad:</a:t>
              </a:r>
            </a:p>
            <a:p>
              <a:pPr>
                <a:lnSpc>
                  <a:spcPct val="100000"/>
                </a:lnSpc>
              </a:pPr>
              <a14:m>
                <m:oMathPara xmlns:m="http://schemas.openxmlformats.org/officeDocument/2006/math">
                  <m:oMathParaPr>
                    <m:jc m:val="centerGroup"/>
                  </m:oMathParaPr>
                  <m:oMath xmlns:m="http://schemas.openxmlformats.org/officeDocument/2006/math">
                    <m:sSub>
                      <m:sSubPr>
                        <m:ctrlPr>
                          <a:rPr lang="en-US" sz="1900" i="1" smtClean="0">
                            <a:solidFill>
                              <a:schemeClr val="tx1"/>
                            </a:solidFill>
                            <a:latin typeface="Cambria Math" panose="02040503050406030204" pitchFamily="18" charset="0"/>
                          </a:rPr>
                        </m:ctrlPr>
                      </m:sSubPr>
                      <m:e>
                        <m:r>
                          <a:rPr lang="es-ES" sz="1900" b="0" i="1" smtClean="0">
                            <a:solidFill>
                              <a:schemeClr val="tx1"/>
                            </a:solidFill>
                            <a:latin typeface="Cambria Math" panose="02040503050406030204" pitchFamily="18" charset="0"/>
                          </a:rPr>
                          <m:t>𝐶</m:t>
                        </m:r>
                      </m:e>
                      <m:sub>
                        <m:r>
                          <a:rPr lang="es-ES" sz="1900" b="0" i="1" smtClean="0">
                            <a:solidFill>
                              <a:schemeClr val="tx1"/>
                            </a:solidFill>
                            <a:latin typeface="Cambria Math" panose="02040503050406030204" pitchFamily="18" charset="0"/>
                          </a:rPr>
                          <m:t>𝑝</m:t>
                        </m:r>
                      </m:sub>
                    </m:sSub>
                    <m:r>
                      <a:rPr lang="es-ES" sz="1900" b="0" i="1" smtClean="0">
                        <a:solidFill>
                          <a:schemeClr val="tx1"/>
                        </a:solidFill>
                        <a:latin typeface="Cambria Math" panose="02040503050406030204" pitchFamily="18" charset="0"/>
                      </a:rPr>
                      <m:t>=</m:t>
                    </m:r>
                    <m:f>
                      <m:fPr>
                        <m:ctrlPr>
                          <a:rPr lang="es-ES" sz="1900" b="0" i="1" smtClean="0">
                            <a:solidFill>
                              <a:schemeClr val="tx1"/>
                            </a:solidFill>
                            <a:latin typeface="Cambria Math" panose="02040503050406030204" pitchFamily="18" charset="0"/>
                          </a:rPr>
                        </m:ctrlPr>
                      </m:fPr>
                      <m:num>
                        <m:r>
                          <a:rPr lang="es-ES" sz="1900" b="0" i="1" smtClean="0">
                            <a:solidFill>
                              <a:schemeClr val="tx1"/>
                            </a:solidFill>
                            <a:latin typeface="Cambria Math" panose="02040503050406030204" pitchFamily="18" charset="0"/>
                          </a:rPr>
                          <m:t>𝐸𝑆</m:t>
                        </m:r>
                        <m:r>
                          <a:rPr lang="es-ES" sz="1900" b="0" i="1" smtClean="0">
                            <a:solidFill>
                              <a:schemeClr val="tx1"/>
                            </a:solidFill>
                            <a:latin typeface="Cambria Math" panose="02040503050406030204" pitchFamily="18" charset="0"/>
                          </a:rPr>
                          <m:t>−</m:t>
                        </m:r>
                        <m:r>
                          <a:rPr lang="es-ES" sz="1900" b="0" i="1" smtClean="0">
                            <a:solidFill>
                              <a:schemeClr val="tx1"/>
                            </a:solidFill>
                            <a:latin typeface="Cambria Math" panose="02040503050406030204" pitchFamily="18" charset="0"/>
                          </a:rPr>
                          <m:t>𝐸𝐼</m:t>
                        </m:r>
                      </m:num>
                      <m:den>
                        <m:r>
                          <a:rPr lang="es-ES" sz="1900" b="0" i="1" smtClean="0">
                            <a:solidFill>
                              <a:schemeClr val="tx1"/>
                            </a:solidFill>
                            <a:latin typeface="Cambria Math" panose="02040503050406030204" pitchFamily="18" charset="0"/>
                          </a:rPr>
                          <m:t>6</m:t>
                        </m:r>
                        <m:acc>
                          <m:accPr>
                            <m:chr m:val="̂"/>
                            <m:ctrlPr>
                              <a:rPr lang="es-ES" sz="1900" b="0" i="1" smtClean="0">
                                <a:solidFill>
                                  <a:schemeClr val="tx1"/>
                                </a:solidFill>
                                <a:latin typeface="Cambria Math" panose="02040503050406030204" pitchFamily="18" charset="0"/>
                              </a:rPr>
                            </m:ctrlPr>
                          </m:accPr>
                          <m:e>
                            <m:r>
                              <a:rPr lang="es-ES" sz="1900" b="0" i="1" smtClean="0">
                                <a:solidFill>
                                  <a:schemeClr val="tx1"/>
                                </a:solidFill>
                                <a:latin typeface="Cambria Math" panose="02040503050406030204" pitchFamily="18" charset="0"/>
                                <a:ea typeface="Cambria Math" panose="02040503050406030204" pitchFamily="18" charset="0"/>
                              </a:rPr>
                              <m:t>𝜎</m:t>
                            </m:r>
                          </m:e>
                        </m:acc>
                      </m:den>
                    </m:f>
                    <m:r>
                      <a:rPr lang="es-ES" sz="1900" b="0" i="1" smtClean="0">
                        <a:solidFill>
                          <a:schemeClr val="tx1"/>
                        </a:solidFill>
                        <a:latin typeface="Cambria Math" panose="02040503050406030204" pitchFamily="18" charset="0"/>
                      </a:rPr>
                      <m:t>=</m:t>
                    </m:r>
                    <m:f>
                      <m:fPr>
                        <m:ctrlPr>
                          <a:rPr lang="es-ES" sz="1900" b="0" i="1" smtClean="0">
                            <a:solidFill>
                              <a:schemeClr val="tx1"/>
                            </a:solidFill>
                            <a:latin typeface="Cambria Math" panose="02040503050406030204" pitchFamily="18" charset="0"/>
                          </a:rPr>
                        </m:ctrlPr>
                      </m:fPr>
                      <m:num>
                        <m:r>
                          <a:rPr lang="es-ES" sz="1900" b="0" i="1" smtClean="0">
                            <a:solidFill>
                              <a:schemeClr val="tx1"/>
                            </a:solidFill>
                            <a:latin typeface="Cambria Math" panose="02040503050406030204" pitchFamily="18" charset="0"/>
                          </a:rPr>
                          <m:t>𝑉𝑎𝑟𝑖𝑎𝑐𝑖</m:t>
                        </m:r>
                        <m:r>
                          <a:rPr lang="es-ES" sz="1900" b="0" i="1" smtClean="0">
                            <a:solidFill>
                              <a:schemeClr val="tx1"/>
                            </a:solidFill>
                            <a:latin typeface="Cambria Math" panose="02040503050406030204" pitchFamily="18" charset="0"/>
                          </a:rPr>
                          <m:t>ó</m:t>
                        </m:r>
                        <m:r>
                          <a:rPr lang="es-ES" sz="1900" b="0" i="1" smtClean="0">
                            <a:solidFill>
                              <a:schemeClr val="tx1"/>
                            </a:solidFill>
                            <a:latin typeface="Cambria Math" panose="02040503050406030204" pitchFamily="18" charset="0"/>
                          </a:rPr>
                          <m:t>𝑛</m:t>
                        </m:r>
                        <m:r>
                          <a:rPr lang="es-ES" sz="1900" b="0" i="1" smtClean="0">
                            <a:solidFill>
                              <a:schemeClr val="tx1"/>
                            </a:solidFill>
                            <a:latin typeface="Cambria Math" panose="02040503050406030204" pitchFamily="18" charset="0"/>
                          </a:rPr>
                          <m:t> </m:t>
                        </m:r>
                        <m:r>
                          <a:rPr lang="es-ES" sz="1900" b="0" i="1" smtClean="0">
                            <a:solidFill>
                              <a:schemeClr val="tx1"/>
                            </a:solidFill>
                            <a:latin typeface="Cambria Math" panose="02040503050406030204" pitchFamily="18" charset="0"/>
                          </a:rPr>
                          <m:t>𝑃𝑒𝑟𝑚𝑖𝑡𝑖𝑑𝑎</m:t>
                        </m:r>
                      </m:num>
                      <m:den>
                        <m:r>
                          <a:rPr lang="es-ES" sz="1900" b="0" i="1" smtClean="0">
                            <a:solidFill>
                              <a:schemeClr val="tx1"/>
                            </a:solidFill>
                            <a:latin typeface="Cambria Math" panose="02040503050406030204" pitchFamily="18" charset="0"/>
                          </a:rPr>
                          <m:t>𝑉𝑎𝑟𝑖𝑎𝑐𝑖</m:t>
                        </m:r>
                        <m:r>
                          <a:rPr lang="es-ES" sz="1900" b="0" i="1" smtClean="0">
                            <a:solidFill>
                              <a:schemeClr val="tx1"/>
                            </a:solidFill>
                            <a:latin typeface="Cambria Math" panose="02040503050406030204" pitchFamily="18" charset="0"/>
                          </a:rPr>
                          <m:t>ó</m:t>
                        </m:r>
                        <m:r>
                          <a:rPr lang="es-ES" sz="1900" b="0" i="1" smtClean="0">
                            <a:solidFill>
                              <a:schemeClr val="tx1"/>
                            </a:solidFill>
                            <a:latin typeface="Cambria Math" panose="02040503050406030204" pitchFamily="18" charset="0"/>
                          </a:rPr>
                          <m:t>𝑛</m:t>
                        </m:r>
                        <m:r>
                          <a:rPr lang="es-ES" sz="1900" b="0" i="1" smtClean="0">
                            <a:solidFill>
                              <a:schemeClr val="tx1"/>
                            </a:solidFill>
                            <a:latin typeface="Cambria Math" panose="02040503050406030204" pitchFamily="18" charset="0"/>
                          </a:rPr>
                          <m:t> </m:t>
                        </m:r>
                        <m:r>
                          <a:rPr lang="es-ES" sz="1900" b="0" i="1" smtClean="0">
                            <a:solidFill>
                              <a:schemeClr val="tx1"/>
                            </a:solidFill>
                            <a:latin typeface="Cambria Math" panose="02040503050406030204" pitchFamily="18" charset="0"/>
                          </a:rPr>
                          <m:t>𝑇𝑜𝑡𝑎𝑙</m:t>
                        </m:r>
                        <m:r>
                          <a:rPr lang="es-ES" sz="1900" b="0" i="1" smtClean="0">
                            <a:solidFill>
                              <a:schemeClr val="tx1"/>
                            </a:solidFill>
                            <a:latin typeface="Cambria Math" panose="02040503050406030204" pitchFamily="18" charset="0"/>
                          </a:rPr>
                          <m:t> </m:t>
                        </m:r>
                        <m:r>
                          <a:rPr lang="es-ES" sz="1900" b="0" i="1" smtClean="0">
                            <a:solidFill>
                              <a:schemeClr val="tx1"/>
                            </a:solidFill>
                            <a:latin typeface="Cambria Math" panose="02040503050406030204" pitchFamily="18" charset="0"/>
                          </a:rPr>
                          <m:t>𝑑𝑒𝑙</m:t>
                        </m:r>
                        <m:r>
                          <a:rPr lang="es-ES" sz="1900" b="0" i="1" smtClean="0">
                            <a:solidFill>
                              <a:schemeClr val="tx1"/>
                            </a:solidFill>
                            <a:latin typeface="Cambria Math" panose="02040503050406030204" pitchFamily="18" charset="0"/>
                          </a:rPr>
                          <m:t> </m:t>
                        </m:r>
                        <m:r>
                          <a:rPr lang="es-ES" sz="1900" b="0" i="1" smtClean="0">
                            <a:solidFill>
                              <a:schemeClr val="tx1"/>
                            </a:solidFill>
                            <a:latin typeface="Cambria Math" panose="02040503050406030204" pitchFamily="18" charset="0"/>
                          </a:rPr>
                          <m:t>𝑃𝑟𝑜𝑐𝑒𝑠𝑜</m:t>
                        </m:r>
                      </m:den>
                    </m:f>
                  </m:oMath>
                </m:oMathPara>
              </a14:m>
              <a:endParaRPr lang="en-US" sz="1900" dirty="0">
                <a:latin typeface="Gabriola" panose="04040605051002020D02" pitchFamily="82" charset="0"/>
              </a:endParaRPr>
            </a:p>
          </dgm:t>
        </dgm:pt>
      </mc:Choice>
      <mc:Fallback xmlns="">
        <dgm:pt modelId="{5289CFD3-5103-4C7B-802E-B60BFBA7DB3C}">
          <dgm:prSet custT="1"/>
          <dgm:spPr/>
          <dgm:t>
            <a:bodyPr/>
            <a:lstStyle/>
            <a:p>
              <a:pPr>
                <a:lnSpc>
                  <a:spcPct val="100000"/>
                </a:lnSpc>
              </a:pPr>
              <a:r>
                <a:rPr lang="es-ES_tradnl" sz="2400" dirty="0">
                  <a:solidFill>
                    <a:schemeClr val="tx1"/>
                  </a:solidFill>
                  <a:latin typeface="Gabriola" panose="04040605051002020D02" pitchFamily="82" charset="0"/>
                </a:rPr>
                <a:t>Este indicador numérico se calcula a través de la siguiente igualdad:</a:t>
              </a:r>
            </a:p>
            <a:p>
              <a:pPr>
                <a:lnSpc>
                  <a:spcPct val="100000"/>
                </a:lnSpc>
              </a:pPr>
              <a:r>
                <a:rPr lang="es-ES" sz="1900" b="0" i="0">
                  <a:solidFill>
                    <a:schemeClr val="tx1"/>
                  </a:solidFill>
                  <a:latin typeface="Cambria Math" panose="02040503050406030204" pitchFamily="18" charset="0"/>
                </a:rPr>
                <a:t>𝐶</a:t>
              </a:r>
              <a:r>
                <a:rPr lang="en-US" sz="1900" b="0" i="0">
                  <a:solidFill>
                    <a:schemeClr val="tx1"/>
                  </a:solidFill>
                  <a:latin typeface="Cambria Math" panose="02040503050406030204" pitchFamily="18" charset="0"/>
                </a:rPr>
                <a:t>_</a:t>
              </a:r>
              <a:r>
                <a:rPr lang="es-ES" sz="1900" b="0" i="0">
                  <a:solidFill>
                    <a:schemeClr val="tx1"/>
                  </a:solidFill>
                  <a:latin typeface="Cambria Math" panose="02040503050406030204" pitchFamily="18" charset="0"/>
                </a:rPr>
                <a:t>𝑝=(𝐸𝑆−𝐸𝐼)/(6</a:t>
              </a:r>
              <a:r>
                <a:rPr lang="es-ES" sz="1900" b="0" i="0">
                  <a:solidFill>
                    <a:schemeClr val="tx1"/>
                  </a:solidFill>
                  <a:latin typeface="Cambria Math" panose="02040503050406030204" pitchFamily="18" charset="0"/>
                  <a:ea typeface="Cambria Math" panose="02040503050406030204" pitchFamily="18" charset="0"/>
                </a:rPr>
                <a:t>𝜎 ̂ )</a:t>
              </a:r>
              <a:r>
                <a:rPr lang="es-ES" sz="1900" b="0" i="0">
                  <a:solidFill>
                    <a:schemeClr val="tx1"/>
                  </a:solidFill>
                  <a:latin typeface="Cambria Math" panose="02040503050406030204" pitchFamily="18" charset="0"/>
                </a:rPr>
                <a:t>=(𝑉𝑎𝑟𝑖𝑎𝑐𝑖ó𝑛 𝑃𝑒𝑟𝑚𝑖𝑡𝑖𝑑𝑎)/(𝑉𝑎𝑟𝑖𝑎𝑐𝑖ó𝑛 𝑇𝑜𝑡𝑎𝑙 𝑑𝑒𝑙 𝑃𝑟𝑜𝑐𝑒𝑠𝑜)</a:t>
              </a:r>
              <a:endParaRPr lang="en-US" sz="1900" dirty="0">
                <a:latin typeface="Gabriola" panose="04040605051002020D02" pitchFamily="82" charset="0"/>
              </a:endParaRPr>
            </a:p>
          </dgm:t>
        </dgm:pt>
      </mc:Fallback>
    </mc:AlternateContent>
    <dgm:pt modelId="{81B31E95-4957-4EE5-8B57-8D92EBB0A052}" type="parTrans" cxnId="{C0F742C5-1C95-4414-A215-5D0D6BC0755D}">
      <dgm:prSet/>
      <dgm:spPr/>
      <dgm:t>
        <a:bodyPr/>
        <a:lstStyle/>
        <a:p>
          <a:endParaRPr lang="en-US"/>
        </a:p>
      </dgm:t>
    </dgm:pt>
    <dgm:pt modelId="{79928698-E274-4AFE-95B4-81F31FCA885B}" type="sibTrans" cxnId="{C0F742C5-1C95-4414-A215-5D0D6BC0755D}">
      <dgm:prSet/>
      <dgm:spPr/>
      <dgm:t>
        <a:bodyPr/>
        <a:lstStyle/>
        <a:p>
          <a:endParaRPr lang="en-US"/>
        </a:p>
      </dgm:t>
    </dgm:pt>
    <dgm:pt modelId="{FE223292-A3CE-4401-B3AE-8AD71A49E280}" type="pres">
      <dgm:prSet presAssocID="{CA98604A-C9EC-4C22-A463-19FEC0896E1C}" presName="root" presStyleCnt="0">
        <dgm:presLayoutVars>
          <dgm:dir/>
          <dgm:resizeHandles val="exact"/>
        </dgm:presLayoutVars>
      </dgm:prSet>
      <dgm:spPr/>
    </dgm:pt>
    <dgm:pt modelId="{8A27A956-6140-400D-9787-DC246E1AA87F}" type="pres">
      <dgm:prSet presAssocID="{2D359633-0485-474F-9908-F8417AB9882D}" presName="compNode" presStyleCnt="0"/>
      <dgm:spPr/>
    </dgm:pt>
    <dgm:pt modelId="{70E31F97-615F-45A0-8FE5-7CD1733B334D}" type="pres">
      <dgm:prSet presAssocID="{2D359633-0485-474F-9908-F8417AB9882D}" presName="bgRect" presStyleLbl="bgShp" presStyleIdx="0" presStyleCnt="2" custScaleY="131456" custLinFactNeighborX="-2016" custLinFactNeighborY="-36749"/>
      <dgm:spPr>
        <a:solidFill>
          <a:srgbClr val="C00000"/>
        </a:solidFill>
      </dgm:spPr>
    </dgm:pt>
    <dgm:pt modelId="{64D0CE90-D9BA-4E39-9A65-2C4928952FA5}" type="pres">
      <dgm:prSet presAssocID="{2D359633-0485-474F-9908-F8417AB9882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A1794934-2C2C-40BB-A64D-E1DB49BDF4A7}" type="pres">
      <dgm:prSet presAssocID="{2D359633-0485-474F-9908-F8417AB9882D}" presName="spaceRect" presStyleCnt="0"/>
      <dgm:spPr/>
    </dgm:pt>
    <dgm:pt modelId="{EF9BFBE5-F3D6-4E58-82CB-FC50DFFFE2B2}" type="pres">
      <dgm:prSet presAssocID="{2D359633-0485-474F-9908-F8417AB9882D}" presName="parTx" presStyleLbl="revTx" presStyleIdx="0" presStyleCnt="2" custScaleX="100326" custScaleY="100098" custLinFactNeighborY="-12714">
        <dgm:presLayoutVars>
          <dgm:chMax val="0"/>
          <dgm:chPref val="0"/>
        </dgm:presLayoutVars>
      </dgm:prSet>
      <dgm:spPr/>
    </dgm:pt>
    <dgm:pt modelId="{F993990C-2999-4686-A484-1A208DEA04AD}" type="pres">
      <dgm:prSet presAssocID="{C3C3455C-4C19-4962-B3C0-EF38F8E3BCEB}" presName="sibTrans" presStyleCnt="0"/>
      <dgm:spPr/>
    </dgm:pt>
    <dgm:pt modelId="{2C2AE85B-A909-4D6A-AB3F-CA964B3CA5E9}" type="pres">
      <dgm:prSet presAssocID="{5289CFD3-5103-4C7B-802E-B60BFBA7DB3C}" presName="compNode" presStyleCnt="0"/>
      <dgm:spPr/>
    </dgm:pt>
    <dgm:pt modelId="{7BFF41AD-15BF-468D-B487-37741378E773}" type="pres">
      <dgm:prSet presAssocID="{5289CFD3-5103-4C7B-802E-B60BFBA7DB3C}" presName="bgRect" presStyleLbl="bgShp" presStyleIdx="1" presStyleCnt="2" custScaleY="128658"/>
      <dgm:spPr/>
    </dgm:pt>
    <dgm:pt modelId="{379F296F-53BA-4835-B13E-22CD5CA5CB59}" type="pres">
      <dgm:prSet presAssocID="{5289CFD3-5103-4C7B-802E-B60BFBA7DB3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ncil"/>
        </a:ext>
      </dgm:extLst>
    </dgm:pt>
    <dgm:pt modelId="{D1BDBA8F-84F3-4DD2-9EF3-E81475CE3A57}" type="pres">
      <dgm:prSet presAssocID="{5289CFD3-5103-4C7B-802E-B60BFBA7DB3C}" presName="spaceRect" presStyleCnt="0"/>
      <dgm:spPr/>
    </dgm:pt>
    <dgm:pt modelId="{1D3F248D-44C5-409E-8EB5-FC0427B31F63}" type="pres">
      <dgm:prSet presAssocID="{5289CFD3-5103-4C7B-802E-B60BFBA7DB3C}" presName="parTx" presStyleLbl="revTx" presStyleIdx="1" presStyleCnt="2">
        <dgm:presLayoutVars>
          <dgm:chMax val="0"/>
          <dgm:chPref val="0"/>
        </dgm:presLayoutVars>
      </dgm:prSet>
      <dgm:spPr/>
    </dgm:pt>
  </dgm:ptLst>
  <dgm:cxnLst>
    <dgm:cxn modelId="{DABB9F58-0DC7-4EE6-A8D6-5B747F20D490}" type="presOf" srcId="{5289CFD3-5103-4C7B-802E-B60BFBA7DB3C}" destId="{1D3F248D-44C5-409E-8EB5-FC0427B31F63}" srcOrd="0" destOrd="0" presId="urn:microsoft.com/office/officeart/2018/2/layout/IconVerticalSolidList"/>
    <dgm:cxn modelId="{DADE088B-E3AA-4A3F-BC36-F8BE5A255562}" type="presOf" srcId="{2D359633-0485-474F-9908-F8417AB9882D}" destId="{EF9BFBE5-F3D6-4E58-82CB-FC50DFFFE2B2}" srcOrd="0" destOrd="0" presId="urn:microsoft.com/office/officeart/2018/2/layout/IconVerticalSolidList"/>
    <dgm:cxn modelId="{76FFBA8B-D55D-46A2-80DC-16099CE50C6C}" srcId="{CA98604A-C9EC-4C22-A463-19FEC0896E1C}" destId="{2D359633-0485-474F-9908-F8417AB9882D}" srcOrd="0" destOrd="0" parTransId="{25D59547-D05E-40D5-83CB-922620CDCB7A}" sibTransId="{C3C3455C-4C19-4962-B3C0-EF38F8E3BCEB}"/>
    <dgm:cxn modelId="{E1B76F9E-8F61-4EF9-8615-DC1FD45FFE01}" type="presOf" srcId="{CA98604A-C9EC-4C22-A463-19FEC0896E1C}" destId="{FE223292-A3CE-4401-B3AE-8AD71A49E280}" srcOrd="0" destOrd="0" presId="urn:microsoft.com/office/officeart/2018/2/layout/IconVerticalSolidList"/>
    <dgm:cxn modelId="{C0F742C5-1C95-4414-A215-5D0D6BC0755D}" srcId="{CA98604A-C9EC-4C22-A463-19FEC0896E1C}" destId="{5289CFD3-5103-4C7B-802E-B60BFBA7DB3C}" srcOrd="1" destOrd="0" parTransId="{81B31E95-4957-4EE5-8B57-8D92EBB0A052}" sibTransId="{79928698-E274-4AFE-95B4-81F31FCA885B}"/>
    <dgm:cxn modelId="{6DBF22D6-7711-4DB2-A36B-D9908A855A6B}" type="presParOf" srcId="{FE223292-A3CE-4401-B3AE-8AD71A49E280}" destId="{8A27A956-6140-400D-9787-DC246E1AA87F}" srcOrd="0" destOrd="0" presId="urn:microsoft.com/office/officeart/2018/2/layout/IconVerticalSolidList"/>
    <dgm:cxn modelId="{987728D9-F616-4132-ACEC-07FA896C1A6C}" type="presParOf" srcId="{8A27A956-6140-400D-9787-DC246E1AA87F}" destId="{70E31F97-615F-45A0-8FE5-7CD1733B334D}" srcOrd="0" destOrd="0" presId="urn:microsoft.com/office/officeart/2018/2/layout/IconVerticalSolidList"/>
    <dgm:cxn modelId="{39C1C431-3766-4511-BC91-022C7F5CC008}" type="presParOf" srcId="{8A27A956-6140-400D-9787-DC246E1AA87F}" destId="{64D0CE90-D9BA-4E39-9A65-2C4928952FA5}" srcOrd="1" destOrd="0" presId="urn:microsoft.com/office/officeart/2018/2/layout/IconVerticalSolidList"/>
    <dgm:cxn modelId="{1D1A6D2C-FD64-4F6D-86BB-841BADAA3D3B}" type="presParOf" srcId="{8A27A956-6140-400D-9787-DC246E1AA87F}" destId="{A1794934-2C2C-40BB-A64D-E1DB49BDF4A7}" srcOrd="2" destOrd="0" presId="urn:microsoft.com/office/officeart/2018/2/layout/IconVerticalSolidList"/>
    <dgm:cxn modelId="{3562A4EC-3C35-4702-A1D0-9A9AEE6CF1FD}" type="presParOf" srcId="{8A27A956-6140-400D-9787-DC246E1AA87F}" destId="{EF9BFBE5-F3D6-4E58-82CB-FC50DFFFE2B2}" srcOrd="3" destOrd="0" presId="urn:microsoft.com/office/officeart/2018/2/layout/IconVerticalSolidList"/>
    <dgm:cxn modelId="{D51EC118-6DEA-481C-A8F3-9450253D6485}" type="presParOf" srcId="{FE223292-A3CE-4401-B3AE-8AD71A49E280}" destId="{F993990C-2999-4686-A484-1A208DEA04AD}" srcOrd="1" destOrd="0" presId="urn:microsoft.com/office/officeart/2018/2/layout/IconVerticalSolidList"/>
    <dgm:cxn modelId="{377E1D70-E2D5-4108-89A9-E5FC101B75DD}" type="presParOf" srcId="{FE223292-A3CE-4401-B3AE-8AD71A49E280}" destId="{2C2AE85B-A909-4D6A-AB3F-CA964B3CA5E9}" srcOrd="2" destOrd="0" presId="urn:microsoft.com/office/officeart/2018/2/layout/IconVerticalSolidList"/>
    <dgm:cxn modelId="{097A650A-19EA-49ED-AC9D-93496E19EAFD}" type="presParOf" srcId="{2C2AE85B-A909-4D6A-AB3F-CA964B3CA5E9}" destId="{7BFF41AD-15BF-468D-B487-37741378E773}" srcOrd="0" destOrd="0" presId="urn:microsoft.com/office/officeart/2018/2/layout/IconVerticalSolidList"/>
    <dgm:cxn modelId="{8F2234C4-FDD5-469D-9D2A-B47BB36519BB}" type="presParOf" srcId="{2C2AE85B-A909-4D6A-AB3F-CA964B3CA5E9}" destId="{379F296F-53BA-4835-B13E-22CD5CA5CB59}" srcOrd="1" destOrd="0" presId="urn:microsoft.com/office/officeart/2018/2/layout/IconVerticalSolidList"/>
    <dgm:cxn modelId="{939AB199-4CCE-4CBF-9678-9F7535A51CBC}" type="presParOf" srcId="{2C2AE85B-A909-4D6A-AB3F-CA964B3CA5E9}" destId="{D1BDBA8F-84F3-4DD2-9EF3-E81475CE3A57}" srcOrd="2" destOrd="0" presId="urn:microsoft.com/office/officeart/2018/2/layout/IconVerticalSolidList"/>
    <dgm:cxn modelId="{13C767F2-4DB3-4EC3-97A3-4E2FC157B146}" type="presParOf" srcId="{2C2AE85B-A909-4D6A-AB3F-CA964B3CA5E9}" destId="{1D3F248D-44C5-409E-8EB5-FC0427B31F63}"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98604A-C9EC-4C22-A463-19FEC0896E1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D359633-0485-474F-9908-F8417AB9882D}">
      <dgm:prSet custT="1"/>
      <dgm:spPr/>
      <dgm:t>
        <a:bodyPr/>
        <a:lstStyle/>
        <a:p>
          <a:pPr>
            <a:lnSpc>
              <a:spcPct val="100000"/>
            </a:lnSpc>
          </a:pPr>
          <a:r>
            <a:rPr lang="es-ES_tradnl" sz="2400" dirty="0">
              <a:latin typeface="Gabriola" panose="04040605051002020D02" pitchFamily="82" charset="0"/>
            </a:rPr>
            <a:t>La capacidad se define como el indicador numérico que compara la variación de un proceso contra la variación permitida por el cliente, mostrando así el cumplimiento o no-cumplimiento con lo establecido por el cliente en cuanto a dispersión se refiere.  </a:t>
          </a:r>
          <a:endParaRPr lang="en-US" sz="2400" dirty="0">
            <a:latin typeface="Gabriola" panose="04040605051002020D02" pitchFamily="82" charset="0"/>
          </a:endParaRPr>
        </a:p>
      </dgm:t>
    </dgm:pt>
    <dgm:pt modelId="{25D59547-D05E-40D5-83CB-922620CDCB7A}" type="parTrans" cxnId="{76FFBA8B-D55D-46A2-80DC-16099CE50C6C}">
      <dgm:prSet/>
      <dgm:spPr/>
      <dgm:t>
        <a:bodyPr/>
        <a:lstStyle/>
        <a:p>
          <a:endParaRPr lang="en-US"/>
        </a:p>
      </dgm:t>
    </dgm:pt>
    <dgm:pt modelId="{C3C3455C-4C19-4962-B3C0-EF38F8E3BCEB}" type="sibTrans" cxnId="{76FFBA8B-D55D-46A2-80DC-16099CE50C6C}">
      <dgm:prSet/>
      <dgm:spPr/>
      <dgm:t>
        <a:bodyPr/>
        <a:lstStyle/>
        <a:p>
          <a:endParaRPr lang="en-US"/>
        </a:p>
      </dgm:t>
    </dgm:pt>
    <dgm:pt modelId="{5289CFD3-5103-4C7B-802E-B60BFBA7DB3C}">
      <dgm:prSet custT="1"/>
      <dgm:spPr>
        <a:blipFill>
          <a:blip xmlns:r="http://schemas.openxmlformats.org/officeDocument/2006/relationships" r:embed="rId1"/>
          <a:stretch>
            <a:fillRect l="-593"/>
          </a:stretch>
        </a:blipFill>
      </dgm:spPr>
      <dgm:t>
        <a:bodyPr/>
        <a:lstStyle/>
        <a:p>
          <a:r>
            <a:rPr lang="es-ES">
              <a:noFill/>
            </a:rPr>
            <a:t> </a:t>
          </a:r>
        </a:p>
      </dgm:t>
    </dgm:pt>
    <dgm:pt modelId="{81B31E95-4957-4EE5-8B57-8D92EBB0A052}" type="parTrans" cxnId="{C0F742C5-1C95-4414-A215-5D0D6BC0755D}">
      <dgm:prSet/>
      <dgm:spPr/>
      <dgm:t>
        <a:bodyPr/>
        <a:lstStyle/>
        <a:p>
          <a:endParaRPr lang="en-US"/>
        </a:p>
      </dgm:t>
    </dgm:pt>
    <dgm:pt modelId="{79928698-E274-4AFE-95B4-81F31FCA885B}" type="sibTrans" cxnId="{C0F742C5-1C95-4414-A215-5D0D6BC0755D}">
      <dgm:prSet/>
      <dgm:spPr/>
      <dgm:t>
        <a:bodyPr/>
        <a:lstStyle/>
        <a:p>
          <a:endParaRPr lang="en-US"/>
        </a:p>
      </dgm:t>
    </dgm:pt>
    <dgm:pt modelId="{FE223292-A3CE-4401-B3AE-8AD71A49E280}" type="pres">
      <dgm:prSet presAssocID="{CA98604A-C9EC-4C22-A463-19FEC0896E1C}" presName="root" presStyleCnt="0">
        <dgm:presLayoutVars>
          <dgm:dir/>
          <dgm:resizeHandles val="exact"/>
        </dgm:presLayoutVars>
      </dgm:prSet>
      <dgm:spPr/>
    </dgm:pt>
    <dgm:pt modelId="{8A27A956-6140-400D-9787-DC246E1AA87F}" type="pres">
      <dgm:prSet presAssocID="{2D359633-0485-474F-9908-F8417AB9882D}" presName="compNode" presStyleCnt="0"/>
      <dgm:spPr/>
    </dgm:pt>
    <dgm:pt modelId="{70E31F97-615F-45A0-8FE5-7CD1733B334D}" type="pres">
      <dgm:prSet presAssocID="{2D359633-0485-474F-9908-F8417AB9882D}" presName="bgRect" presStyleLbl="bgShp" presStyleIdx="0" presStyleCnt="2" custScaleY="131456" custLinFactNeighborX="-2016" custLinFactNeighborY="-36749"/>
      <dgm:spPr>
        <a:solidFill>
          <a:srgbClr val="C00000"/>
        </a:solidFill>
      </dgm:spPr>
    </dgm:pt>
    <dgm:pt modelId="{64D0CE90-D9BA-4E39-9A65-2C4928952FA5}" type="pres">
      <dgm:prSet presAssocID="{2D359633-0485-474F-9908-F8417AB9882D}"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dgm:spPr>
      <dgm:extLst>
        <a:ext uri="{E40237B7-FDA0-4F09-8148-C483321AD2D9}">
          <dgm14:cNvPr xmlns:dgm14="http://schemas.microsoft.com/office/drawing/2010/diagram" id="0" name="" descr="Checkmark"/>
        </a:ext>
      </dgm:extLst>
    </dgm:pt>
    <dgm:pt modelId="{A1794934-2C2C-40BB-A64D-E1DB49BDF4A7}" type="pres">
      <dgm:prSet presAssocID="{2D359633-0485-474F-9908-F8417AB9882D}" presName="spaceRect" presStyleCnt="0"/>
      <dgm:spPr/>
    </dgm:pt>
    <dgm:pt modelId="{EF9BFBE5-F3D6-4E58-82CB-FC50DFFFE2B2}" type="pres">
      <dgm:prSet presAssocID="{2D359633-0485-474F-9908-F8417AB9882D}" presName="parTx" presStyleLbl="revTx" presStyleIdx="0" presStyleCnt="2" custScaleX="100326" custScaleY="100098" custLinFactNeighborY="-12714">
        <dgm:presLayoutVars>
          <dgm:chMax val="0"/>
          <dgm:chPref val="0"/>
        </dgm:presLayoutVars>
      </dgm:prSet>
      <dgm:spPr/>
    </dgm:pt>
    <dgm:pt modelId="{F993990C-2999-4686-A484-1A208DEA04AD}" type="pres">
      <dgm:prSet presAssocID="{C3C3455C-4C19-4962-B3C0-EF38F8E3BCEB}" presName="sibTrans" presStyleCnt="0"/>
      <dgm:spPr/>
    </dgm:pt>
    <dgm:pt modelId="{2C2AE85B-A909-4D6A-AB3F-CA964B3CA5E9}" type="pres">
      <dgm:prSet presAssocID="{5289CFD3-5103-4C7B-802E-B60BFBA7DB3C}" presName="compNode" presStyleCnt="0"/>
      <dgm:spPr/>
    </dgm:pt>
    <dgm:pt modelId="{7BFF41AD-15BF-468D-B487-37741378E773}" type="pres">
      <dgm:prSet presAssocID="{5289CFD3-5103-4C7B-802E-B60BFBA7DB3C}" presName="bgRect" presStyleLbl="bgShp" presStyleIdx="1" presStyleCnt="2" custScaleY="128658"/>
      <dgm:spPr/>
    </dgm:pt>
    <dgm:pt modelId="{379F296F-53BA-4835-B13E-22CD5CA5CB59}" type="pres">
      <dgm:prSet presAssocID="{5289CFD3-5103-4C7B-802E-B60BFBA7DB3C}"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dgm:spPr>
      <dgm:extLst>
        <a:ext uri="{E40237B7-FDA0-4F09-8148-C483321AD2D9}">
          <dgm14:cNvPr xmlns:dgm14="http://schemas.microsoft.com/office/drawing/2010/diagram" id="0" name="" descr="Pencil"/>
        </a:ext>
      </dgm:extLst>
    </dgm:pt>
    <dgm:pt modelId="{D1BDBA8F-84F3-4DD2-9EF3-E81475CE3A57}" type="pres">
      <dgm:prSet presAssocID="{5289CFD3-5103-4C7B-802E-B60BFBA7DB3C}" presName="spaceRect" presStyleCnt="0"/>
      <dgm:spPr/>
    </dgm:pt>
    <dgm:pt modelId="{1D3F248D-44C5-409E-8EB5-FC0427B31F63}" type="pres">
      <dgm:prSet presAssocID="{5289CFD3-5103-4C7B-802E-B60BFBA7DB3C}" presName="parTx" presStyleLbl="revTx" presStyleIdx="1" presStyleCnt="2">
        <dgm:presLayoutVars>
          <dgm:chMax val="0"/>
          <dgm:chPref val="0"/>
        </dgm:presLayoutVars>
      </dgm:prSet>
      <dgm:spPr/>
    </dgm:pt>
  </dgm:ptLst>
  <dgm:cxnLst>
    <dgm:cxn modelId="{DABB9F58-0DC7-4EE6-A8D6-5B747F20D490}" type="presOf" srcId="{5289CFD3-5103-4C7B-802E-B60BFBA7DB3C}" destId="{1D3F248D-44C5-409E-8EB5-FC0427B31F63}" srcOrd="0" destOrd="0" presId="urn:microsoft.com/office/officeart/2018/2/layout/IconVerticalSolidList"/>
    <dgm:cxn modelId="{DADE088B-E3AA-4A3F-BC36-F8BE5A255562}" type="presOf" srcId="{2D359633-0485-474F-9908-F8417AB9882D}" destId="{EF9BFBE5-F3D6-4E58-82CB-FC50DFFFE2B2}" srcOrd="0" destOrd="0" presId="urn:microsoft.com/office/officeart/2018/2/layout/IconVerticalSolidList"/>
    <dgm:cxn modelId="{76FFBA8B-D55D-46A2-80DC-16099CE50C6C}" srcId="{CA98604A-C9EC-4C22-A463-19FEC0896E1C}" destId="{2D359633-0485-474F-9908-F8417AB9882D}" srcOrd="0" destOrd="0" parTransId="{25D59547-D05E-40D5-83CB-922620CDCB7A}" sibTransId="{C3C3455C-4C19-4962-B3C0-EF38F8E3BCEB}"/>
    <dgm:cxn modelId="{E1B76F9E-8F61-4EF9-8615-DC1FD45FFE01}" type="presOf" srcId="{CA98604A-C9EC-4C22-A463-19FEC0896E1C}" destId="{FE223292-A3CE-4401-B3AE-8AD71A49E280}" srcOrd="0" destOrd="0" presId="urn:microsoft.com/office/officeart/2018/2/layout/IconVerticalSolidList"/>
    <dgm:cxn modelId="{C0F742C5-1C95-4414-A215-5D0D6BC0755D}" srcId="{CA98604A-C9EC-4C22-A463-19FEC0896E1C}" destId="{5289CFD3-5103-4C7B-802E-B60BFBA7DB3C}" srcOrd="1" destOrd="0" parTransId="{81B31E95-4957-4EE5-8B57-8D92EBB0A052}" sibTransId="{79928698-E274-4AFE-95B4-81F31FCA885B}"/>
    <dgm:cxn modelId="{6DBF22D6-7711-4DB2-A36B-D9908A855A6B}" type="presParOf" srcId="{FE223292-A3CE-4401-B3AE-8AD71A49E280}" destId="{8A27A956-6140-400D-9787-DC246E1AA87F}" srcOrd="0" destOrd="0" presId="urn:microsoft.com/office/officeart/2018/2/layout/IconVerticalSolidList"/>
    <dgm:cxn modelId="{987728D9-F616-4132-ACEC-07FA896C1A6C}" type="presParOf" srcId="{8A27A956-6140-400D-9787-DC246E1AA87F}" destId="{70E31F97-615F-45A0-8FE5-7CD1733B334D}" srcOrd="0" destOrd="0" presId="urn:microsoft.com/office/officeart/2018/2/layout/IconVerticalSolidList"/>
    <dgm:cxn modelId="{39C1C431-3766-4511-BC91-022C7F5CC008}" type="presParOf" srcId="{8A27A956-6140-400D-9787-DC246E1AA87F}" destId="{64D0CE90-D9BA-4E39-9A65-2C4928952FA5}" srcOrd="1" destOrd="0" presId="urn:microsoft.com/office/officeart/2018/2/layout/IconVerticalSolidList"/>
    <dgm:cxn modelId="{1D1A6D2C-FD64-4F6D-86BB-841BADAA3D3B}" type="presParOf" srcId="{8A27A956-6140-400D-9787-DC246E1AA87F}" destId="{A1794934-2C2C-40BB-A64D-E1DB49BDF4A7}" srcOrd="2" destOrd="0" presId="urn:microsoft.com/office/officeart/2018/2/layout/IconVerticalSolidList"/>
    <dgm:cxn modelId="{3562A4EC-3C35-4702-A1D0-9A9AEE6CF1FD}" type="presParOf" srcId="{8A27A956-6140-400D-9787-DC246E1AA87F}" destId="{EF9BFBE5-F3D6-4E58-82CB-FC50DFFFE2B2}" srcOrd="3" destOrd="0" presId="urn:microsoft.com/office/officeart/2018/2/layout/IconVerticalSolidList"/>
    <dgm:cxn modelId="{D51EC118-6DEA-481C-A8F3-9450253D6485}" type="presParOf" srcId="{FE223292-A3CE-4401-B3AE-8AD71A49E280}" destId="{F993990C-2999-4686-A484-1A208DEA04AD}" srcOrd="1" destOrd="0" presId="urn:microsoft.com/office/officeart/2018/2/layout/IconVerticalSolidList"/>
    <dgm:cxn modelId="{377E1D70-E2D5-4108-89A9-E5FC101B75DD}" type="presParOf" srcId="{FE223292-A3CE-4401-B3AE-8AD71A49E280}" destId="{2C2AE85B-A909-4D6A-AB3F-CA964B3CA5E9}" srcOrd="2" destOrd="0" presId="urn:microsoft.com/office/officeart/2018/2/layout/IconVerticalSolidList"/>
    <dgm:cxn modelId="{097A650A-19EA-49ED-AC9D-93496E19EAFD}" type="presParOf" srcId="{2C2AE85B-A909-4D6A-AB3F-CA964B3CA5E9}" destId="{7BFF41AD-15BF-468D-B487-37741378E773}" srcOrd="0" destOrd="0" presId="urn:microsoft.com/office/officeart/2018/2/layout/IconVerticalSolidList"/>
    <dgm:cxn modelId="{8F2234C4-FDD5-469D-9D2A-B47BB36519BB}" type="presParOf" srcId="{2C2AE85B-A909-4D6A-AB3F-CA964B3CA5E9}" destId="{379F296F-53BA-4835-B13E-22CD5CA5CB59}" srcOrd="1" destOrd="0" presId="urn:microsoft.com/office/officeart/2018/2/layout/IconVerticalSolidList"/>
    <dgm:cxn modelId="{939AB199-4CCE-4CBF-9678-9F7535A51CBC}" type="presParOf" srcId="{2C2AE85B-A909-4D6A-AB3F-CA964B3CA5E9}" destId="{D1BDBA8F-84F3-4DD2-9EF3-E81475CE3A57}" srcOrd="2" destOrd="0" presId="urn:microsoft.com/office/officeart/2018/2/layout/IconVerticalSolidList"/>
    <dgm:cxn modelId="{13C767F2-4DB3-4EC3-97A3-4E2FC157B146}" type="presParOf" srcId="{2C2AE85B-A909-4D6A-AB3F-CA964B3CA5E9}" destId="{1D3F248D-44C5-409E-8EB5-FC0427B31F63}" srcOrd="3" destOrd="0" presId="urn:microsoft.com/office/officeart/2018/2/layout/IconVerticalSoli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31F97-615F-45A0-8FE5-7CD1733B334D}">
      <dsp:nvSpPr>
        <dsp:cNvPr id="0" name=""/>
        <dsp:cNvSpPr/>
      </dsp:nvSpPr>
      <dsp:spPr>
        <a:xfrm>
          <a:off x="-3437" y="0"/>
          <a:ext cx="10515600" cy="1982732"/>
        </a:xfrm>
        <a:prstGeom prst="roundRect">
          <a:avLst>
            <a:gd name="adj" fmla="val 10000"/>
          </a:avLst>
        </a:prstGeom>
        <a:solidFill>
          <a:srgbClr val="C00000"/>
        </a:solidFill>
        <a:ln>
          <a:noFill/>
        </a:ln>
        <a:effectLst/>
      </dsp:spPr>
      <dsp:style>
        <a:lnRef idx="0">
          <a:scrgbClr r="0" g="0" b="0"/>
        </a:lnRef>
        <a:fillRef idx="1">
          <a:scrgbClr r="0" g="0" b="0"/>
        </a:fillRef>
        <a:effectRef idx="0">
          <a:scrgbClr r="0" g="0" b="0"/>
        </a:effectRef>
        <a:fontRef idx="minor"/>
      </dsp:style>
    </dsp:sp>
    <dsp:sp modelId="{64D0CE90-D9BA-4E39-9A65-2C4928952FA5}">
      <dsp:nvSpPr>
        <dsp:cNvPr id="0" name=""/>
        <dsp:cNvSpPr/>
      </dsp:nvSpPr>
      <dsp:spPr>
        <a:xfrm>
          <a:off x="595616" y="521545"/>
          <a:ext cx="1090665" cy="10891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9BFBE5-F3D6-4E58-82CB-FC50DFFFE2B2}">
      <dsp:nvSpPr>
        <dsp:cNvPr id="0" name=""/>
        <dsp:cNvSpPr/>
      </dsp:nvSpPr>
      <dsp:spPr>
        <a:xfrm>
          <a:off x="2271936" y="59150"/>
          <a:ext cx="8247100" cy="19830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666" tIns="209666" rIns="209666" bIns="209666" numCol="1" spcCol="1270" anchor="ctr" anchorCtr="0">
          <a:noAutofit/>
        </a:bodyPr>
        <a:lstStyle/>
        <a:p>
          <a:pPr marL="0" lvl="0" indent="0" algn="l" defTabSz="1066800">
            <a:lnSpc>
              <a:spcPct val="100000"/>
            </a:lnSpc>
            <a:spcBef>
              <a:spcPct val="0"/>
            </a:spcBef>
            <a:spcAft>
              <a:spcPct val="35000"/>
            </a:spcAft>
            <a:buNone/>
          </a:pPr>
          <a:r>
            <a:rPr lang="es-ES_tradnl" sz="2400" kern="1200" dirty="0">
              <a:latin typeface="Gabriola" panose="04040605051002020D02" pitchFamily="82" charset="0"/>
            </a:rPr>
            <a:t>La capacidad se define como el indicador numérico que compara la variación de un proceso contra la variación permitida por el cliente, mostrando así el cumplimiento o no-cumplimiento con lo establecido por el cliente en cuanto a dispersión se refiere.  </a:t>
          </a:r>
          <a:endParaRPr lang="en-US" sz="2400" kern="1200" dirty="0">
            <a:latin typeface="Gabriola" panose="04040605051002020D02" pitchFamily="82" charset="0"/>
          </a:endParaRPr>
        </a:p>
      </dsp:txBody>
      <dsp:txXfrm>
        <a:off x="2271936" y="59150"/>
        <a:ext cx="8247100" cy="1983033"/>
      </dsp:txXfrm>
    </dsp:sp>
    <dsp:sp modelId="{7BFF41AD-15BF-468D-B487-37741378E773}">
      <dsp:nvSpPr>
        <dsp:cNvPr id="0" name=""/>
        <dsp:cNvSpPr/>
      </dsp:nvSpPr>
      <dsp:spPr>
        <a:xfrm>
          <a:off x="-3437" y="2662720"/>
          <a:ext cx="10515600" cy="194053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9F296F-53BA-4835-B13E-22CD5CA5CB59}">
      <dsp:nvSpPr>
        <dsp:cNvPr id="0" name=""/>
        <dsp:cNvSpPr/>
      </dsp:nvSpPr>
      <dsp:spPr>
        <a:xfrm>
          <a:off x="595616" y="3088390"/>
          <a:ext cx="1090665" cy="10891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3F248D-44C5-409E-8EB5-FC0427B31F63}">
      <dsp:nvSpPr>
        <dsp:cNvPr id="0" name=""/>
        <dsp:cNvSpPr/>
      </dsp:nvSpPr>
      <dsp:spPr>
        <a:xfrm>
          <a:off x="2285335" y="2878842"/>
          <a:ext cx="8220302" cy="1981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666" tIns="209666" rIns="209666" bIns="209666" numCol="1" spcCol="1270" anchor="ctr" anchorCtr="0">
          <a:noAutofit/>
        </a:bodyPr>
        <a:lstStyle/>
        <a:p>
          <a:pPr marL="0" lvl="0" indent="0" algn="l" defTabSz="1066800">
            <a:lnSpc>
              <a:spcPct val="100000"/>
            </a:lnSpc>
            <a:spcBef>
              <a:spcPct val="0"/>
            </a:spcBef>
            <a:spcAft>
              <a:spcPct val="35000"/>
            </a:spcAft>
            <a:buNone/>
          </a:pPr>
          <a:r>
            <a:rPr lang="es-ES_tradnl" sz="2400" kern="1200" dirty="0">
              <a:solidFill>
                <a:schemeClr val="tx1"/>
              </a:solidFill>
              <a:latin typeface="Gabriola" panose="04040605051002020D02" pitchFamily="82" charset="0"/>
            </a:rPr>
            <a:t>Este indicador numérico se calcula a través de la siguiente igualdad:</a:t>
          </a:r>
        </a:p>
        <a:p>
          <a:pPr marL="0" lvl="0" indent="0" algn="l" defTabSz="1066800">
            <a:lnSpc>
              <a:spcPct val="100000"/>
            </a:lnSpc>
            <a:spcBef>
              <a:spcPct val="0"/>
            </a:spcBef>
            <a:spcAft>
              <a:spcPct val="35000"/>
            </a:spcAft>
            <a:buNone/>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900" i="1" kern="1200" smtClean="0">
                        <a:solidFill>
                          <a:schemeClr val="tx1"/>
                        </a:solidFill>
                        <a:latin typeface="Cambria Math" panose="02040503050406030204" pitchFamily="18" charset="0"/>
                      </a:rPr>
                    </m:ctrlPr>
                  </m:sSubPr>
                  <m:e>
                    <m:r>
                      <a:rPr lang="es-ES" sz="1900" b="0" i="1" kern="1200" smtClean="0">
                        <a:solidFill>
                          <a:schemeClr val="tx1"/>
                        </a:solidFill>
                        <a:latin typeface="Cambria Math" panose="02040503050406030204" pitchFamily="18" charset="0"/>
                      </a:rPr>
                      <m:t>𝐶</m:t>
                    </m:r>
                  </m:e>
                  <m:sub>
                    <m:r>
                      <a:rPr lang="es-ES" sz="1900" b="0" i="1" kern="1200" smtClean="0">
                        <a:solidFill>
                          <a:schemeClr val="tx1"/>
                        </a:solidFill>
                        <a:latin typeface="Cambria Math" panose="02040503050406030204" pitchFamily="18" charset="0"/>
                      </a:rPr>
                      <m:t>𝑝</m:t>
                    </m:r>
                  </m:sub>
                </m:sSub>
                <m:r>
                  <a:rPr lang="es-ES" sz="1900" b="0" i="1" kern="1200" smtClean="0">
                    <a:solidFill>
                      <a:schemeClr val="tx1"/>
                    </a:solidFill>
                    <a:latin typeface="Cambria Math" panose="02040503050406030204" pitchFamily="18" charset="0"/>
                  </a:rPr>
                  <m:t>=</m:t>
                </m:r>
                <m:f>
                  <m:fPr>
                    <m:ctrlPr>
                      <a:rPr lang="es-ES" sz="1900" b="0" i="1" kern="1200" smtClean="0">
                        <a:solidFill>
                          <a:schemeClr val="tx1"/>
                        </a:solidFill>
                        <a:latin typeface="Cambria Math" panose="02040503050406030204" pitchFamily="18" charset="0"/>
                      </a:rPr>
                    </m:ctrlPr>
                  </m:fPr>
                  <m:num>
                    <m:r>
                      <a:rPr lang="es-ES" sz="1900" b="0" i="1" kern="1200" smtClean="0">
                        <a:solidFill>
                          <a:schemeClr val="tx1"/>
                        </a:solidFill>
                        <a:latin typeface="Cambria Math" panose="02040503050406030204" pitchFamily="18" charset="0"/>
                      </a:rPr>
                      <m:t>𝐸𝑆</m:t>
                    </m:r>
                    <m:r>
                      <a:rPr lang="es-ES" sz="1900" b="0" i="1" kern="1200" smtClean="0">
                        <a:solidFill>
                          <a:schemeClr val="tx1"/>
                        </a:solidFill>
                        <a:latin typeface="Cambria Math" panose="02040503050406030204" pitchFamily="18" charset="0"/>
                      </a:rPr>
                      <m:t>−</m:t>
                    </m:r>
                    <m:r>
                      <a:rPr lang="es-ES" sz="1900" b="0" i="1" kern="1200" smtClean="0">
                        <a:solidFill>
                          <a:schemeClr val="tx1"/>
                        </a:solidFill>
                        <a:latin typeface="Cambria Math" panose="02040503050406030204" pitchFamily="18" charset="0"/>
                      </a:rPr>
                      <m:t>𝐸𝐼</m:t>
                    </m:r>
                  </m:num>
                  <m:den>
                    <m:r>
                      <a:rPr lang="es-ES" sz="1900" b="0" i="1" kern="1200" smtClean="0">
                        <a:solidFill>
                          <a:schemeClr val="tx1"/>
                        </a:solidFill>
                        <a:latin typeface="Cambria Math" panose="02040503050406030204" pitchFamily="18" charset="0"/>
                      </a:rPr>
                      <m:t>6</m:t>
                    </m:r>
                    <m:acc>
                      <m:accPr>
                        <m:chr m:val="̂"/>
                        <m:ctrlPr>
                          <a:rPr lang="es-ES" sz="1900" b="0" i="1" kern="1200" smtClean="0">
                            <a:solidFill>
                              <a:schemeClr val="tx1"/>
                            </a:solidFill>
                            <a:latin typeface="Cambria Math" panose="02040503050406030204" pitchFamily="18" charset="0"/>
                          </a:rPr>
                        </m:ctrlPr>
                      </m:accPr>
                      <m:e>
                        <m:r>
                          <a:rPr lang="es-ES" sz="1900" b="0" i="1" kern="1200" smtClean="0">
                            <a:solidFill>
                              <a:schemeClr val="tx1"/>
                            </a:solidFill>
                            <a:latin typeface="Cambria Math" panose="02040503050406030204" pitchFamily="18" charset="0"/>
                            <a:ea typeface="Cambria Math" panose="02040503050406030204" pitchFamily="18" charset="0"/>
                          </a:rPr>
                          <m:t>𝜎</m:t>
                        </m:r>
                      </m:e>
                    </m:acc>
                  </m:den>
                </m:f>
                <m:r>
                  <a:rPr lang="es-ES" sz="1900" b="0" i="1" kern="1200" smtClean="0">
                    <a:solidFill>
                      <a:schemeClr val="tx1"/>
                    </a:solidFill>
                    <a:latin typeface="Cambria Math" panose="02040503050406030204" pitchFamily="18" charset="0"/>
                  </a:rPr>
                  <m:t>=</m:t>
                </m:r>
                <m:f>
                  <m:fPr>
                    <m:ctrlPr>
                      <a:rPr lang="es-ES" sz="1900" b="0" i="1" kern="1200" smtClean="0">
                        <a:solidFill>
                          <a:schemeClr val="tx1"/>
                        </a:solidFill>
                        <a:latin typeface="Cambria Math" panose="02040503050406030204" pitchFamily="18" charset="0"/>
                      </a:rPr>
                    </m:ctrlPr>
                  </m:fPr>
                  <m:num>
                    <m:r>
                      <a:rPr lang="es-ES" sz="1900" b="0" i="1" kern="1200" smtClean="0">
                        <a:solidFill>
                          <a:schemeClr val="tx1"/>
                        </a:solidFill>
                        <a:latin typeface="Cambria Math" panose="02040503050406030204" pitchFamily="18" charset="0"/>
                      </a:rPr>
                      <m:t>𝑉𝑎𝑟𝑖𝑎𝑐𝑖</m:t>
                    </m:r>
                    <m:r>
                      <a:rPr lang="es-ES" sz="1900" b="0" i="1" kern="1200" smtClean="0">
                        <a:solidFill>
                          <a:schemeClr val="tx1"/>
                        </a:solidFill>
                        <a:latin typeface="Cambria Math" panose="02040503050406030204" pitchFamily="18" charset="0"/>
                      </a:rPr>
                      <m:t>ó</m:t>
                    </m:r>
                    <m:r>
                      <a:rPr lang="es-ES" sz="1900" b="0" i="1" kern="1200" smtClean="0">
                        <a:solidFill>
                          <a:schemeClr val="tx1"/>
                        </a:solidFill>
                        <a:latin typeface="Cambria Math" panose="02040503050406030204" pitchFamily="18" charset="0"/>
                      </a:rPr>
                      <m:t>𝑛</m:t>
                    </m:r>
                    <m:r>
                      <a:rPr lang="es-ES" sz="1900" b="0" i="1" kern="1200" smtClean="0">
                        <a:solidFill>
                          <a:schemeClr val="tx1"/>
                        </a:solidFill>
                        <a:latin typeface="Cambria Math" panose="02040503050406030204" pitchFamily="18" charset="0"/>
                      </a:rPr>
                      <m:t> </m:t>
                    </m:r>
                    <m:r>
                      <a:rPr lang="es-ES" sz="1900" b="0" i="1" kern="1200" smtClean="0">
                        <a:solidFill>
                          <a:schemeClr val="tx1"/>
                        </a:solidFill>
                        <a:latin typeface="Cambria Math" panose="02040503050406030204" pitchFamily="18" charset="0"/>
                      </a:rPr>
                      <m:t>𝑃𝑒𝑟𝑚𝑖𝑡𝑖𝑑𝑎</m:t>
                    </m:r>
                  </m:num>
                  <m:den>
                    <m:r>
                      <a:rPr lang="es-ES" sz="1900" b="0" i="1" kern="1200" smtClean="0">
                        <a:solidFill>
                          <a:schemeClr val="tx1"/>
                        </a:solidFill>
                        <a:latin typeface="Cambria Math" panose="02040503050406030204" pitchFamily="18" charset="0"/>
                      </a:rPr>
                      <m:t>𝑉𝑎𝑟𝑖𝑎𝑐𝑖</m:t>
                    </m:r>
                    <m:r>
                      <a:rPr lang="es-ES" sz="1900" b="0" i="1" kern="1200" smtClean="0">
                        <a:solidFill>
                          <a:schemeClr val="tx1"/>
                        </a:solidFill>
                        <a:latin typeface="Cambria Math" panose="02040503050406030204" pitchFamily="18" charset="0"/>
                      </a:rPr>
                      <m:t>ó</m:t>
                    </m:r>
                    <m:r>
                      <a:rPr lang="es-ES" sz="1900" b="0" i="1" kern="1200" smtClean="0">
                        <a:solidFill>
                          <a:schemeClr val="tx1"/>
                        </a:solidFill>
                        <a:latin typeface="Cambria Math" panose="02040503050406030204" pitchFamily="18" charset="0"/>
                      </a:rPr>
                      <m:t>𝑛</m:t>
                    </m:r>
                    <m:r>
                      <a:rPr lang="es-ES" sz="1900" b="0" i="1" kern="1200" smtClean="0">
                        <a:solidFill>
                          <a:schemeClr val="tx1"/>
                        </a:solidFill>
                        <a:latin typeface="Cambria Math" panose="02040503050406030204" pitchFamily="18" charset="0"/>
                      </a:rPr>
                      <m:t> </m:t>
                    </m:r>
                    <m:r>
                      <a:rPr lang="es-ES" sz="1900" b="0" i="1" kern="1200" smtClean="0">
                        <a:solidFill>
                          <a:schemeClr val="tx1"/>
                        </a:solidFill>
                        <a:latin typeface="Cambria Math" panose="02040503050406030204" pitchFamily="18" charset="0"/>
                      </a:rPr>
                      <m:t>𝑇𝑜𝑡𝑎𝑙</m:t>
                    </m:r>
                    <m:r>
                      <a:rPr lang="es-ES" sz="1900" b="0" i="1" kern="1200" smtClean="0">
                        <a:solidFill>
                          <a:schemeClr val="tx1"/>
                        </a:solidFill>
                        <a:latin typeface="Cambria Math" panose="02040503050406030204" pitchFamily="18" charset="0"/>
                      </a:rPr>
                      <m:t> </m:t>
                    </m:r>
                    <m:r>
                      <a:rPr lang="es-ES" sz="1900" b="0" i="1" kern="1200" smtClean="0">
                        <a:solidFill>
                          <a:schemeClr val="tx1"/>
                        </a:solidFill>
                        <a:latin typeface="Cambria Math" panose="02040503050406030204" pitchFamily="18" charset="0"/>
                      </a:rPr>
                      <m:t>𝑑𝑒𝑙</m:t>
                    </m:r>
                    <m:r>
                      <a:rPr lang="es-ES" sz="1900" b="0" i="1" kern="1200" smtClean="0">
                        <a:solidFill>
                          <a:schemeClr val="tx1"/>
                        </a:solidFill>
                        <a:latin typeface="Cambria Math" panose="02040503050406030204" pitchFamily="18" charset="0"/>
                      </a:rPr>
                      <m:t> </m:t>
                    </m:r>
                    <m:r>
                      <a:rPr lang="es-ES" sz="1900" b="0" i="1" kern="1200" smtClean="0">
                        <a:solidFill>
                          <a:schemeClr val="tx1"/>
                        </a:solidFill>
                        <a:latin typeface="Cambria Math" panose="02040503050406030204" pitchFamily="18" charset="0"/>
                      </a:rPr>
                      <m:t>𝑃𝑟𝑜𝑐𝑒𝑠𝑜</m:t>
                    </m:r>
                  </m:den>
                </m:f>
              </m:oMath>
            </m:oMathPara>
          </a14:m>
          <a:endParaRPr lang="en-US" sz="1900" kern="1200" dirty="0">
            <a:latin typeface="Gabriola" panose="04040605051002020D02" pitchFamily="82" charset="0"/>
          </a:endParaRPr>
        </a:p>
      </dsp:txBody>
      <dsp:txXfrm>
        <a:off x="2285335" y="2878842"/>
        <a:ext cx="8220302" cy="198109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22F07-E0C4-4FCB-9205-8AB84D8DFBF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00349F9-1F96-4EEC-B157-1B66AD0D4B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02EDEBB-8862-4635-BE8B-AB93F2BAA93D}"/>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5" name="Marcador de pie de página 4">
            <a:extLst>
              <a:ext uri="{FF2B5EF4-FFF2-40B4-BE49-F238E27FC236}">
                <a16:creationId xmlns:a16="http://schemas.microsoft.com/office/drawing/2014/main" id="{5369F626-55C2-4BD4-9F64-8BEE198F345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D56E7E4-A136-4CFA-A3BB-C396A2B2B056}"/>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947355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8E3DE7-0D49-46D3-BCDD-0AB25371CBD3}"/>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00DDC1B-13FC-4C66-94C1-12F0ED432552}"/>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A220EFD-227A-43B4-B0C4-3FB864198981}"/>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5" name="Marcador de pie de página 4">
            <a:extLst>
              <a:ext uri="{FF2B5EF4-FFF2-40B4-BE49-F238E27FC236}">
                <a16:creationId xmlns:a16="http://schemas.microsoft.com/office/drawing/2014/main" id="{A21CD8A3-9260-48A7-96D5-F924EB89D4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5D4AB37-7F00-48BC-974F-C614DE5DA839}"/>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29929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9962C51-E0D6-485C-9D49-85FAC5A754E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1F6CF2D-0950-4EB1-80EC-B3B077A9AB1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F4E24E-68FA-4196-B30A-473A917F5375}"/>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5" name="Marcador de pie de página 4">
            <a:extLst>
              <a:ext uri="{FF2B5EF4-FFF2-40B4-BE49-F238E27FC236}">
                <a16:creationId xmlns:a16="http://schemas.microsoft.com/office/drawing/2014/main" id="{1A6695D4-D302-4C4B-A90D-679A1BA4BAB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27F2892-6C75-43E9-9AFF-572996A8FBB1}"/>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252959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1819A3-3C16-442A-A517-864A8107020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B198180-8AA7-44F4-A827-02786E74290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EC2BFDE-B886-43A5-941D-679F3A6A0197}"/>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5" name="Marcador de pie de página 4">
            <a:extLst>
              <a:ext uri="{FF2B5EF4-FFF2-40B4-BE49-F238E27FC236}">
                <a16:creationId xmlns:a16="http://schemas.microsoft.com/office/drawing/2014/main" id="{6C0571BD-88A5-4D08-88ED-6933D3DADA1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2C978B1-BAF7-48B0-BA7D-C7B0632DB672}"/>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91018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412B9C-ABED-4AB1-A1E3-609806F3279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B2BF3CC-B60F-495C-B461-767E6760B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5F7650D4-12A5-4CC5-A4E1-7D2D3B3AC5C7}"/>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5" name="Marcador de pie de página 4">
            <a:extLst>
              <a:ext uri="{FF2B5EF4-FFF2-40B4-BE49-F238E27FC236}">
                <a16:creationId xmlns:a16="http://schemas.microsoft.com/office/drawing/2014/main" id="{CDB257CD-2E4E-4594-A7CE-49CC050798D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4424DA6-D9AB-45D4-9367-E0EF0C358269}"/>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43045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094640-CC9F-42BF-BAF9-B96AA6E9D0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2341C95-C35B-4F76-9908-9C92895C3E4D}"/>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0D9FB21-BCB0-464D-8B30-2C87C9423D12}"/>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D58A0CB-E5BC-4E27-82CA-B4CAD8DA59A5}"/>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6" name="Marcador de pie de página 5">
            <a:extLst>
              <a:ext uri="{FF2B5EF4-FFF2-40B4-BE49-F238E27FC236}">
                <a16:creationId xmlns:a16="http://schemas.microsoft.com/office/drawing/2014/main" id="{33000F7A-D88D-4F6A-B791-A54B089A628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BD25E7D-00DA-4257-B816-82820E339A40}"/>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272414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68F7EF-8739-4CA4-BD76-AD9894B8C947}"/>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C788F6B-5005-43D9-A43C-61EC1AA1BB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D168527-FB10-4350-AB23-FCF5ED2277AD}"/>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3A96ADD-B3A4-40CF-A484-342F9E11F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0867AC77-3A07-49B8-9E59-DDDD66FE9B44}"/>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851A712E-B676-442E-BDCD-2CC68DEA7EE7}"/>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8" name="Marcador de pie de página 7">
            <a:extLst>
              <a:ext uri="{FF2B5EF4-FFF2-40B4-BE49-F238E27FC236}">
                <a16:creationId xmlns:a16="http://schemas.microsoft.com/office/drawing/2014/main" id="{AFEF092C-80FF-42BF-A007-6F709A13414A}"/>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EE10779-44BF-4586-A5F5-F06A2409281B}"/>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8124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D47CD-3AD5-4161-B410-1CA49267A85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372C9EC-20C4-4774-9F06-DB0443D128B6}"/>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4" name="Marcador de pie de página 3">
            <a:extLst>
              <a:ext uri="{FF2B5EF4-FFF2-40B4-BE49-F238E27FC236}">
                <a16:creationId xmlns:a16="http://schemas.microsoft.com/office/drawing/2014/main" id="{82022033-7345-402B-998B-BAEF63EDC529}"/>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14061F8-4975-4035-97D7-BA79DB2E3A4F}"/>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218903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46AE70-6B19-4619-8165-73705DAA6ECA}"/>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3" name="Marcador de pie de página 2">
            <a:extLst>
              <a:ext uri="{FF2B5EF4-FFF2-40B4-BE49-F238E27FC236}">
                <a16:creationId xmlns:a16="http://schemas.microsoft.com/office/drawing/2014/main" id="{D63F7B60-59B0-4C17-B014-D45D3CD9C297}"/>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88F8BF7-FC9B-4F4B-AEB7-18E04F79F00E}"/>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66601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ABA1A-36C0-48C6-9F85-702CFE7D705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B3C42FC-F0F6-433A-94DB-40A16F6225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02D37F1-D49F-4E37-9281-92415A717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E62B3C58-FEC0-4A11-A6C8-92968A7FD64D}"/>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6" name="Marcador de pie de página 5">
            <a:extLst>
              <a:ext uri="{FF2B5EF4-FFF2-40B4-BE49-F238E27FC236}">
                <a16:creationId xmlns:a16="http://schemas.microsoft.com/office/drawing/2014/main" id="{93D455CA-9AB9-447F-96B6-C22EDCCD4CF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EC3F04E-4530-4DFA-A6B3-66B3662E2BAF}"/>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118586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B7475-113A-463E-A1BA-4E363FA24C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D52EAC6-301A-4DFC-969C-83D0EDE6C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A38F5B5-73F6-4C5C-B6D3-E06AF7A06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2BB0D9E2-5A2A-4A89-A9C7-3AB6E23BBBD9}"/>
              </a:ext>
            </a:extLst>
          </p:cNvPr>
          <p:cNvSpPr>
            <a:spLocks noGrp="1"/>
          </p:cNvSpPr>
          <p:nvPr>
            <p:ph type="dt" sz="half" idx="10"/>
          </p:nvPr>
        </p:nvSpPr>
        <p:spPr/>
        <p:txBody>
          <a:bodyPr/>
          <a:lstStyle/>
          <a:p>
            <a:fld id="{0737917B-3C6B-4525-93D4-582D71650DEA}" type="datetimeFigureOut">
              <a:rPr lang="es-ES" smtClean="0"/>
              <a:t>18/02/2019</a:t>
            </a:fld>
            <a:endParaRPr lang="es-ES"/>
          </a:p>
        </p:txBody>
      </p:sp>
      <p:sp>
        <p:nvSpPr>
          <p:cNvPr id="6" name="Marcador de pie de página 5">
            <a:extLst>
              <a:ext uri="{FF2B5EF4-FFF2-40B4-BE49-F238E27FC236}">
                <a16:creationId xmlns:a16="http://schemas.microsoft.com/office/drawing/2014/main" id="{016D4032-1FA6-4E00-B237-F4E33041F83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79A7139-3C61-44A9-89A1-4FC6BB73E80B}"/>
              </a:ext>
            </a:extLst>
          </p:cNvPr>
          <p:cNvSpPr>
            <a:spLocks noGrp="1"/>
          </p:cNvSpPr>
          <p:nvPr>
            <p:ph type="sldNum" sz="quarter" idx="12"/>
          </p:nvPr>
        </p:nvSpPr>
        <p:spPr/>
        <p:txBody>
          <a:bodyPr/>
          <a:lstStyle/>
          <a:p>
            <a:fld id="{6330E18B-35D8-4662-8B89-E8B036460A30}" type="slidenum">
              <a:rPr lang="es-ES" smtClean="0"/>
              <a:t>‹Nº›</a:t>
            </a:fld>
            <a:endParaRPr lang="es-ES"/>
          </a:p>
        </p:txBody>
      </p:sp>
    </p:spTree>
    <p:extLst>
      <p:ext uri="{BB962C8B-B14F-4D97-AF65-F5344CB8AC3E}">
        <p14:creationId xmlns:p14="http://schemas.microsoft.com/office/powerpoint/2010/main" val="349149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F0D6CCC-1AB5-4375-9D58-187E9B22B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B605D41-68FB-436F-AD24-DEF551EBD3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5124777-7008-4F51-8776-9BDBF1653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7917B-3C6B-4525-93D4-582D71650DEA}" type="datetimeFigureOut">
              <a:rPr lang="es-ES" smtClean="0"/>
              <a:t>18/02/2019</a:t>
            </a:fld>
            <a:endParaRPr lang="es-ES"/>
          </a:p>
        </p:txBody>
      </p:sp>
      <p:sp>
        <p:nvSpPr>
          <p:cNvPr id="5" name="Marcador de pie de página 4">
            <a:extLst>
              <a:ext uri="{FF2B5EF4-FFF2-40B4-BE49-F238E27FC236}">
                <a16:creationId xmlns:a16="http://schemas.microsoft.com/office/drawing/2014/main" id="{8AE2CE52-5259-42C5-88F2-1B0024145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83646161-4ADC-4814-9C44-D3DC947D6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0E18B-35D8-4662-8B89-E8B036460A30}" type="slidenum">
              <a:rPr lang="es-ES" smtClean="0"/>
              <a:t>‹Nº›</a:t>
            </a:fld>
            <a:endParaRPr lang="es-ES"/>
          </a:p>
        </p:txBody>
      </p:sp>
    </p:spTree>
    <p:extLst>
      <p:ext uri="{BB962C8B-B14F-4D97-AF65-F5344CB8AC3E}">
        <p14:creationId xmlns:p14="http://schemas.microsoft.com/office/powerpoint/2010/main" val="4155601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0.png"/><Relationship Id="rId1" Type="http://schemas.openxmlformats.org/officeDocument/2006/relationships/slideLayout" Target="../slideLayouts/slideLayout2.xml"/><Relationship Id="rId4" Type="http://schemas.openxmlformats.org/officeDocument/2006/relationships/hyperlink" Target="http://licmata-math.blogspot.com/2012/05/capacidad-y-habilidad-del-proceso.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1.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8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17B235E2-52D3-488D-9645-16AFAF6E2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491" y="2071859"/>
            <a:ext cx="7626333" cy="4770811"/>
          </a:xfrm>
          <a:prstGeom prst="rect">
            <a:avLst/>
          </a:prstGeom>
        </p:spPr>
      </p:pic>
      <p:sp>
        <p:nvSpPr>
          <p:cNvPr id="2" name="Título 1">
            <a:extLst>
              <a:ext uri="{FF2B5EF4-FFF2-40B4-BE49-F238E27FC236}">
                <a16:creationId xmlns:a16="http://schemas.microsoft.com/office/drawing/2014/main" id="{87B37D1E-04F6-4C97-845B-C35223C73DD0}"/>
              </a:ext>
            </a:extLst>
          </p:cNvPr>
          <p:cNvSpPr>
            <a:spLocks noGrp="1"/>
          </p:cNvSpPr>
          <p:nvPr>
            <p:ph type="ctrTitle"/>
          </p:nvPr>
        </p:nvSpPr>
        <p:spPr>
          <a:xfrm>
            <a:off x="1109272" y="79638"/>
            <a:ext cx="10313232" cy="1747003"/>
          </a:xfrm>
        </p:spPr>
        <p:txBody>
          <a:bodyPr>
            <a:normAutofit/>
          </a:bodyPr>
          <a:lstStyle/>
          <a:p>
            <a:r>
              <a:rPr lang="es-ES" sz="7200" dirty="0">
                <a:latin typeface="Gabriola" panose="04040605051002020D02" pitchFamily="82" charset="0"/>
                <a:ea typeface="Cambria" panose="02040503050406030204" pitchFamily="18" charset="0"/>
              </a:rPr>
              <a:t>INDICES DE CAPACIDAD</a:t>
            </a:r>
          </a:p>
        </p:txBody>
      </p:sp>
      <p:sp>
        <p:nvSpPr>
          <p:cNvPr id="3" name="Subtítulo 2">
            <a:extLst>
              <a:ext uri="{FF2B5EF4-FFF2-40B4-BE49-F238E27FC236}">
                <a16:creationId xmlns:a16="http://schemas.microsoft.com/office/drawing/2014/main" id="{27675000-CE35-4A98-9473-9D61E5A93E7F}"/>
              </a:ext>
            </a:extLst>
          </p:cNvPr>
          <p:cNvSpPr>
            <a:spLocks noGrp="1"/>
          </p:cNvSpPr>
          <p:nvPr>
            <p:ph type="subTitle" idx="1"/>
          </p:nvPr>
        </p:nvSpPr>
        <p:spPr>
          <a:xfrm>
            <a:off x="5855050" y="3248497"/>
            <a:ext cx="5760459" cy="715755"/>
          </a:xfrm>
        </p:spPr>
        <p:txBody>
          <a:bodyPr>
            <a:normAutofit/>
          </a:bodyPr>
          <a:lstStyle/>
          <a:p>
            <a:r>
              <a:rPr lang="es-ES" sz="3200" b="1" dirty="0">
                <a:latin typeface="Gabriola" panose="04040605051002020D02" pitchFamily="82" charset="0"/>
              </a:rPr>
              <a:t> Mat.  Jessica Jacqueline Machuca Vergara</a:t>
            </a:r>
          </a:p>
        </p:txBody>
      </p:sp>
      <p:cxnSp>
        <p:nvCxnSpPr>
          <p:cNvPr id="8" name="Conector recto 7">
            <a:extLst>
              <a:ext uri="{FF2B5EF4-FFF2-40B4-BE49-F238E27FC236}">
                <a16:creationId xmlns:a16="http://schemas.microsoft.com/office/drawing/2014/main" id="{33EEBB24-83B5-4210-B761-4CBF0139D4B9}"/>
              </a:ext>
            </a:extLst>
          </p:cNvPr>
          <p:cNvCxnSpPr>
            <a:cxnSpLocks/>
          </p:cNvCxnSpPr>
          <p:nvPr/>
        </p:nvCxnSpPr>
        <p:spPr>
          <a:xfrm>
            <a:off x="2053652" y="2046807"/>
            <a:ext cx="8484433"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5971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326214" cy="2571507"/>
              </a:xfrm>
            </p:spPr>
            <p:txBody>
              <a:bodyPr>
                <a:normAutofit fontScale="85000" lnSpcReduction="20000"/>
              </a:bodyPr>
              <a:lstStyle/>
              <a:p>
                <a:pPr marL="0" indent="0" algn="ctr">
                  <a:buNone/>
                </a:pPr>
                <a:r>
                  <a:rPr lang="es-ES" sz="3000" b="1" dirty="0">
                    <a:latin typeface="Gabriola" panose="04040605051002020D02" pitchFamily="82" charset="0"/>
                  </a:rPr>
                  <a:t>Calculo del Cp a corto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LOS RANGOS</a:t>
                </a:r>
              </a:p>
              <a:p>
                <a:endParaRPr lang="es-MX" sz="2400" b="1" dirty="0">
                  <a:latin typeface="Gabriola" panose="04040605051002020D02" pitchFamily="82" charset="0"/>
                </a:endParaRPr>
              </a:p>
              <a:p>
                <a:pPr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Mediante rangos de subgrupos para n=2</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El rango se obtiene de la diferencia entre dos datos consecutivos.</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f>
                      <m:fPr>
                        <m:ctrlPr>
                          <a:rPr lang="es-ES" sz="2400" b="1" i="1">
                            <a:latin typeface="Cambria Math" panose="02040503050406030204" pitchFamily="18" charset="0"/>
                          </a:rPr>
                        </m:ctrlPr>
                      </m:fPr>
                      <m:num>
                        <m:acc>
                          <m:accPr>
                            <m:chr m:val="̅"/>
                            <m:ctrlPr>
                              <a:rPr lang="es-ES" sz="2400" b="1" i="1">
                                <a:latin typeface="Cambria Math" panose="02040503050406030204" pitchFamily="18" charset="0"/>
                              </a:rPr>
                            </m:ctrlPr>
                          </m:accPr>
                          <m:e>
                            <m:r>
                              <a:rPr lang="es-ES" sz="2400" b="1">
                                <a:latin typeface="Cambria Math"/>
                              </a:rPr>
                              <m:t>𝐑</m:t>
                            </m:r>
                          </m:e>
                        </m:acc>
                      </m:num>
                      <m:den>
                        <m:sSub>
                          <m:sSubPr>
                            <m:ctrlPr>
                              <a:rPr lang="es-ES" sz="2400" b="1" i="1" smtClean="0">
                                <a:latin typeface="Cambria Math" panose="02040503050406030204" pitchFamily="18" charset="0"/>
                              </a:rPr>
                            </m:ctrlPr>
                          </m:sSubPr>
                          <m:e>
                            <m:r>
                              <a:rPr lang="es-MX" sz="2400" b="1" i="1" smtClean="0">
                                <a:latin typeface="Cambria Math" panose="02040503050406030204" pitchFamily="18" charset="0"/>
                              </a:rPr>
                              <m:t>𝒅</m:t>
                            </m:r>
                          </m:e>
                          <m:sub>
                            <m:r>
                              <a:rPr lang="es-MX" sz="2400" b="1" i="1" smtClean="0">
                                <a:latin typeface="Cambria Math" panose="02040503050406030204" pitchFamily="18" charset="0"/>
                              </a:rPr>
                              <m:t>𝟐</m:t>
                            </m:r>
                          </m:sub>
                        </m:sSub>
                      </m:den>
                    </m:f>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326214" cy="2571507"/>
              </a:xfrm>
              <a:blipFill>
                <a:blip r:embed="rId2"/>
                <a:stretch>
                  <a:fillRect l="-749" t="-6635"/>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extLst>
              <p:ext uri="{D42A27DB-BD31-4B8C-83A1-F6EECF244321}">
                <p14:modId xmlns:p14="http://schemas.microsoft.com/office/powerpoint/2010/main" val="2987836958"/>
              </p:ext>
            </p:extLst>
          </p:nvPr>
        </p:nvGraphicFramePr>
        <p:xfrm>
          <a:off x="7981744" y="171039"/>
          <a:ext cx="3995802" cy="6515921"/>
        </p:xfrm>
        <a:graphic>
          <a:graphicData uri="http://schemas.openxmlformats.org/drawingml/2006/table">
            <a:tbl>
              <a:tblPr/>
              <a:tblGrid>
                <a:gridCol w="1331934">
                  <a:extLst>
                    <a:ext uri="{9D8B030D-6E8A-4147-A177-3AD203B41FA5}">
                      <a16:colId xmlns:a16="http://schemas.microsoft.com/office/drawing/2014/main" val="282308566"/>
                    </a:ext>
                  </a:extLst>
                </a:gridCol>
                <a:gridCol w="1331934">
                  <a:extLst>
                    <a:ext uri="{9D8B030D-6E8A-4147-A177-3AD203B41FA5}">
                      <a16:colId xmlns:a16="http://schemas.microsoft.com/office/drawing/2014/main" val="975940530"/>
                    </a:ext>
                  </a:extLst>
                </a:gridCol>
                <a:gridCol w="1331934">
                  <a:extLst>
                    <a:ext uri="{9D8B030D-6E8A-4147-A177-3AD203B41FA5}">
                      <a16:colId xmlns:a16="http://schemas.microsoft.com/office/drawing/2014/main" val="1619704137"/>
                    </a:ext>
                  </a:extLst>
                </a:gridCol>
              </a:tblGrid>
              <a:tr h="518724">
                <a:tc>
                  <a:txBody>
                    <a:bodyPr/>
                    <a:lstStyle/>
                    <a:p>
                      <a:pPr algn="l" fontAlgn="b"/>
                      <a:r>
                        <a:rPr lang="es-MX" sz="14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ABSOLUTO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4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4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4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4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4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4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4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4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4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4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4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4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4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4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4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4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4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4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4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4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4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4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4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4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400" b="1" i="0" u="none" strike="noStrike">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r h="556547">
                <a:tc>
                  <a:txBody>
                    <a:bodyPr/>
                    <a:lstStyle/>
                    <a:p>
                      <a:pPr algn="l" fontAlgn="b"/>
                      <a:r>
                        <a:rPr lang="es-MX" sz="1800" b="0"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Gabriola" panose="04040605051002020D02" pitchFamily="82" charset="0"/>
                        </a:rPr>
                        <a:t>PROMEDIO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Gabriola" panose="04040605051002020D02" pitchFamily="82" charset="0"/>
                        </a:rPr>
                        <a:t>5.78375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9646"/>
                  </a:ext>
                </a:extLst>
              </a:tr>
            </a:tbl>
          </a:graphicData>
        </a:graphic>
      </p:graphicFrame>
      <p:sp>
        <p:nvSpPr>
          <p:cNvPr id="5" name="Text Box 3">
            <a:extLst>
              <a:ext uri="{FF2B5EF4-FFF2-40B4-BE49-F238E27FC236}">
                <a16:creationId xmlns:a16="http://schemas.microsoft.com/office/drawing/2014/main" id="{99532C32-EE13-4AFA-AE7D-6C7DEC8CA3A8}"/>
              </a:ext>
            </a:extLst>
          </p:cNvPr>
          <p:cNvSpPr txBox="1">
            <a:spLocks noChangeArrowheads="1"/>
          </p:cNvSpPr>
          <p:nvPr/>
        </p:nvSpPr>
        <p:spPr bwMode="auto">
          <a:xfrm>
            <a:off x="341334" y="2847115"/>
            <a:ext cx="6173819" cy="400110"/>
          </a:xfrm>
          <a:prstGeom prst="rect">
            <a:avLst/>
          </a:prstGeom>
          <a:noFill/>
          <a:ln w="9525">
            <a:solidFill>
              <a:srgbClr val="FF0066"/>
            </a:solidFill>
            <a:miter lim="800000"/>
            <a:headEnd/>
            <a:tailEnd/>
          </a:ln>
          <a:effectLst/>
        </p:spPr>
        <p:txBody>
          <a:bodyPr wrap="square">
            <a:spAutoFit/>
          </a:bodyPr>
          <a:lstStyle/>
          <a:p>
            <a:pPr eaLnBrk="0" fontAlgn="base" hangingPunct="0">
              <a:spcBef>
                <a:spcPct val="0"/>
              </a:spcBef>
              <a:spcAft>
                <a:spcPct val="0"/>
              </a:spcAft>
              <a:defRPr/>
            </a:pPr>
            <a:r>
              <a:rPr lang="es-ES_tradnl" sz="2000" b="1" dirty="0">
                <a:solidFill>
                  <a:srgbClr val="0070C0"/>
                </a:solidFill>
                <a:effectLst>
                  <a:outerShdw blurRad="38100" dist="38100" dir="2700000" algn="tl">
                    <a:srgbClr val="000000"/>
                  </a:outerShdw>
                </a:effectLst>
                <a:latin typeface="Arial" charset="0"/>
              </a:rPr>
              <a:t>R</a:t>
            </a:r>
            <a:r>
              <a:rPr lang="es-ES_tradnl" sz="2000" b="1" baseline="-25000" dirty="0">
                <a:solidFill>
                  <a:srgbClr val="0070C0"/>
                </a:solidFill>
                <a:effectLst>
                  <a:outerShdw blurRad="38100" dist="38100" dir="2700000" algn="tl">
                    <a:srgbClr val="000000"/>
                  </a:outerShdw>
                </a:effectLst>
                <a:latin typeface="Arial" charset="0"/>
              </a:rPr>
              <a:t>1 </a:t>
            </a:r>
            <a:r>
              <a:rPr lang="es-ES_tradnl" sz="2000" b="1" dirty="0">
                <a:solidFill>
                  <a:srgbClr val="0070C0"/>
                </a:solidFill>
                <a:effectLst>
                  <a:outerShdw blurRad="38100" dist="38100" dir="2700000" algn="tl">
                    <a:srgbClr val="000000"/>
                  </a:outerShdw>
                </a:effectLst>
                <a:latin typeface="Arial" charset="0"/>
              </a:rPr>
              <a:t>= ( X</a:t>
            </a:r>
            <a:r>
              <a:rPr lang="es-ES_tradnl" sz="2000" b="1" baseline="-25000" dirty="0">
                <a:solidFill>
                  <a:srgbClr val="0070C0"/>
                </a:solidFill>
                <a:effectLst>
                  <a:outerShdw blurRad="38100" dist="38100" dir="2700000" algn="tl">
                    <a:srgbClr val="000000"/>
                  </a:outerShdw>
                </a:effectLst>
                <a:latin typeface="Arial" charset="0"/>
              </a:rPr>
              <a:t>1 </a:t>
            </a:r>
            <a:r>
              <a:rPr lang="es-ES_tradnl" sz="2000" b="1" dirty="0">
                <a:solidFill>
                  <a:srgbClr val="0070C0"/>
                </a:solidFill>
                <a:effectLst>
                  <a:outerShdw blurRad="38100" dist="38100" dir="2700000" algn="tl">
                    <a:srgbClr val="000000"/>
                  </a:outerShdw>
                </a:effectLst>
                <a:latin typeface="Arial" charset="0"/>
              </a:rPr>
              <a:t>- X</a:t>
            </a:r>
            <a:r>
              <a:rPr lang="es-ES_tradnl" sz="2000" b="1" baseline="-25000" dirty="0">
                <a:solidFill>
                  <a:srgbClr val="0070C0"/>
                </a:solidFill>
                <a:effectLst>
                  <a:outerShdw blurRad="38100" dist="38100" dir="2700000" algn="tl">
                    <a:srgbClr val="000000"/>
                  </a:outerShdw>
                </a:effectLst>
                <a:latin typeface="Arial" charset="0"/>
              </a:rPr>
              <a:t>2</a:t>
            </a:r>
            <a:r>
              <a:rPr lang="es-ES_tradnl" sz="2000" b="1" dirty="0">
                <a:solidFill>
                  <a:srgbClr val="0070C0"/>
                </a:solidFill>
                <a:effectLst>
                  <a:outerShdw blurRad="38100" dist="38100" dir="2700000" algn="tl">
                    <a:srgbClr val="000000"/>
                  </a:outerShdw>
                </a:effectLst>
                <a:latin typeface="Arial" charset="0"/>
              </a:rPr>
              <a:t> ) ,  R</a:t>
            </a:r>
            <a:r>
              <a:rPr lang="es-ES_tradnl" sz="2000" b="1" baseline="-25000" dirty="0">
                <a:solidFill>
                  <a:srgbClr val="0070C0"/>
                </a:solidFill>
                <a:effectLst>
                  <a:outerShdw blurRad="38100" dist="38100" dir="2700000" algn="tl">
                    <a:srgbClr val="000000"/>
                  </a:outerShdw>
                </a:effectLst>
                <a:latin typeface="Arial" charset="0"/>
              </a:rPr>
              <a:t>2</a:t>
            </a:r>
            <a:r>
              <a:rPr lang="es-ES_tradnl" sz="2000" b="1" dirty="0">
                <a:solidFill>
                  <a:srgbClr val="0070C0"/>
                </a:solidFill>
                <a:effectLst>
                  <a:outerShdw blurRad="38100" dist="38100" dir="2700000" algn="tl">
                    <a:srgbClr val="000000"/>
                  </a:outerShdw>
                </a:effectLst>
                <a:latin typeface="Arial" charset="0"/>
              </a:rPr>
              <a:t> = ( X</a:t>
            </a:r>
            <a:r>
              <a:rPr lang="es-ES_tradnl" sz="2000" b="1" baseline="-25000" dirty="0">
                <a:solidFill>
                  <a:srgbClr val="0070C0"/>
                </a:solidFill>
                <a:effectLst>
                  <a:outerShdw blurRad="38100" dist="38100" dir="2700000" algn="tl">
                    <a:srgbClr val="000000"/>
                  </a:outerShdw>
                </a:effectLst>
                <a:latin typeface="Arial" charset="0"/>
              </a:rPr>
              <a:t>2</a:t>
            </a:r>
            <a:r>
              <a:rPr lang="es-ES_tradnl" sz="2000" b="1" dirty="0">
                <a:solidFill>
                  <a:srgbClr val="0070C0"/>
                </a:solidFill>
                <a:effectLst>
                  <a:outerShdw blurRad="38100" dist="38100" dir="2700000" algn="tl">
                    <a:srgbClr val="000000"/>
                  </a:outerShdw>
                </a:effectLst>
                <a:latin typeface="Arial" charset="0"/>
              </a:rPr>
              <a:t> - X</a:t>
            </a:r>
            <a:r>
              <a:rPr lang="es-ES_tradnl" sz="2000" b="1" baseline="-25000" dirty="0">
                <a:solidFill>
                  <a:srgbClr val="0070C0"/>
                </a:solidFill>
                <a:effectLst>
                  <a:outerShdw blurRad="38100" dist="38100" dir="2700000" algn="tl">
                    <a:srgbClr val="000000"/>
                  </a:outerShdw>
                </a:effectLst>
                <a:latin typeface="Arial" charset="0"/>
              </a:rPr>
              <a:t>3</a:t>
            </a:r>
            <a:r>
              <a:rPr lang="es-ES_tradnl" sz="2000" b="1" dirty="0">
                <a:solidFill>
                  <a:srgbClr val="0070C0"/>
                </a:solidFill>
                <a:effectLst>
                  <a:outerShdw blurRad="38100" dist="38100" dir="2700000" algn="tl">
                    <a:srgbClr val="000000"/>
                  </a:outerShdw>
                </a:effectLst>
                <a:latin typeface="Arial" charset="0"/>
              </a:rPr>
              <a:t> ) , ...., R</a:t>
            </a:r>
            <a:r>
              <a:rPr lang="es-ES_tradnl" sz="2000" b="1" baseline="-25000" dirty="0">
                <a:solidFill>
                  <a:srgbClr val="0070C0"/>
                </a:solidFill>
                <a:effectLst>
                  <a:outerShdw blurRad="38100" dist="38100" dir="2700000" algn="tl">
                    <a:srgbClr val="000000"/>
                  </a:outerShdw>
                </a:effectLst>
                <a:latin typeface="Arial" charset="0"/>
              </a:rPr>
              <a:t>24</a:t>
            </a:r>
            <a:r>
              <a:rPr lang="es-ES_tradnl" sz="2000" b="1" dirty="0">
                <a:solidFill>
                  <a:srgbClr val="0070C0"/>
                </a:solidFill>
                <a:effectLst>
                  <a:outerShdw blurRad="38100" dist="38100" dir="2700000" algn="tl">
                    <a:srgbClr val="000000"/>
                  </a:outerShdw>
                </a:effectLst>
                <a:latin typeface="Arial" charset="0"/>
              </a:rPr>
              <a:t>=( X</a:t>
            </a:r>
            <a:r>
              <a:rPr lang="es-ES_tradnl" sz="2000" b="1" baseline="-25000" dirty="0">
                <a:solidFill>
                  <a:srgbClr val="0070C0"/>
                </a:solidFill>
                <a:effectLst>
                  <a:outerShdw blurRad="38100" dist="38100" dir="2700000" algn="tl">
                    <a:srgbClr val="000000"/>
                  </a:outerShdw>
                </a:effectLst>
                <a:latin typeface="Arial" charset="0"/>
              </a:rPr>
              <a:t>25</a:t>
            </a:r>
            <a:r>
              <a:rPr lang="es-ES_tradnl" sz="2000" b="1" dirty="0">
                <a:solidFill>
                  <a:srgbClr val="0070C0"/>
                </a:solidFill>
                <a:effectLst>
                  <a:outerShdw blurRad="38100" dist="38100" dir="2700000" algn="tl">
                    <a:srgbClr val="000000"/>
                  </a:outerShdw>
                </a:effectLst>
                <a:latin typeface="Arial" charset="0"/>
              </a:rPr>
              <a:t>– X</a:t>
            </a:r>
            <a:r>
              <a:rPr lang="es-ES_tradnl" sz="2000" b="1" baseline="-25000" dirty="0">
                <a:solidFill>
                  <a:srgbClr val="0070C0"/>
                </a:solidFill>
                <a:effectLst>
                  <a:outerShdw blurRad="38100" dist="38100" dir="2700000" algn="tl">
                    <a:srgbClr val="000000"/>
                  </a:outerShdw>
                </a:effectLst>
                <a:latin typeface="Arial" charset="0"/>
              </a:rPr>
              <a:t>24</a:t>
            </a:r>
            <a:r>
              <a:rPr lang="es-ES_tradnl" sz="2000" b="1" dirty="0">
                <a:solidFill>
                  <a:srgbClr val="0070C0"/>
                </a:solidFill>
                <a:effectLst>
                  <a:outerShdw blurRad="38100" dist="38100" dir="2700000" algn="tl">
                    <a:srgbClr val="000000"/>
                  </a:outerShdw>
                </a:effectLst>
                <a:latin typeface="Arial" charset="0"/>
              </a:rPr>
              <a:t> )</a:t>
            </a:r>
            <a:endParaRPr lang="es-ES_tradnl" sz="2000" dirty="0">
              <a:solidFill>
                <a:srgbClr val="0070C0"/>
              </a:solidFill>
              <a:effectLst>
                <a:outerShdw blurRad="38100" dist="38100" dir="2700000" algn="tl">
                  <a:srgbClr val="000000"/>
                </a:outerShdw>
              </a:effectLst>
              <a:latin typeface="Arial" charset="0"/>
            </a:endParaRPr>
          </a:p>
        </p:txBody>
      </p:sp>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5AF758E7-2272-4DCA-903A-3E6A1BE57309}"/>
                  </a:ext>
                </a:extLst>
              </p:cNvPr>
              <p:cNvSpPr/>
              <p:nvPr/>
            </p:nvSpPr>
            <p:spPr>
              <a:xfrm>
                <a:off x="341334" y="3610776"/>
                <a:ext cx="3882601" cy="845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1" smtClean="0">
                          <a:latin typeface="Cambria Math" panose="02040503050406030204" pitchFamily="18" charset="0"/>
                        </a:rPr>
                        <m:t>𝐃𝐨𝐧𝐝𝐞</m:t>
                      </m:r>
                      <m:r>
                        <a:rPr lang="es-MX" b="1" smtClean="0">
                          <a:latin typeface="Cambria Math" panose="02040503050406030204" pitchFamily="18" charset="0"/>
                        </a:rPr>
                        <m:t>       </m:t>
                      </m:r>
                      <m:acc>
                        <m:accPr>
                          <m:chr m:val="̅"/>
                          <m:ctrlPr>
                            <a:rPr lang="es-ES" b="1" i="1" dirty="0">
                              <a:latin typeface="Cambria Math" panose="02040503050406030204" pitchFamily="18" charset="0"/>
                            </a:rPr>
                          </m:ctrlPr>
                        </m:accPr>
                        <m:e>
                          <m:r>
                            <a:rPr lang="es-MX" b="1" dirty="0">
                              <a:latin typeface="Cambria Math"/>
                            </a:rPr>
                            <m:t>𝐑</m:t>
                          </m:r>
                        </m:e>
                      </m:acc>
                      <m:r>
                        <a:rPr lang="es-MX" b="1" dirty="0">
                          <a:latin typeface="Cambria Math"/>
                        </a:rPr>
                        <m:t>=</m:t>
                      </m:r>
                      <m:nary>
                        <m:naryPr>
                          <m:chr m:val="∑"/>
                          <m:ctrlPr>
                            <a:rPr lang="es-MX" b="1" i="1" dirty="0">
                              <a:latin typeface="Cambria Math" panose="02040503050406030204" pitchFamily="18" charset="0"/>
                            </a:rPr>
                          </m:ctrlPr>
                        </m:naryPr>
                        <m:sub>
                          <m:r>
                            <m:rPr>
                              <m:brk m:alnAt="23"/>
                            </m:rPr>
                            <a:rPr lang="es-MX" b="1" dirty="0">
                              <a:latin typeface="Cambria Math"/>
                            </a:rPr>
                            <m:t>𝐢</m:t>
                          </m:r>
                          <m:r>
                            <a:rPr lang="es-MX" b="1" dirty="0">
                              <a:latin typeface="Cambria Math"/>
                            </a:rPr>
                            <m:t>=</m:t>
                          </m:r>
                          <m:r>
                            <a:rPr lang="es-MX" b="1" dirty="0">
                              <a:latin typeface="Cambria Math"/>
                            </a:rPr>
                            <m:t>𝟏</m:t>
                          </m:r>
                        </m:sub>
                        <m:sup>
                          <m:r>
                            <a:rPr lang="es-MX" b="1" dirty="0">
                              <a:latin typeface="Cambria Math"/>
                            </a:rPr>
                            <m:t>𝐧</m:t>
                          </m:r>
                        </m:sup>
                        <m:e>
                          <m:f>
                            <m:fPr>
                              <m:ctrlPr>
                                <a:rPr lang="es-MX" b="1" i="1" dirty="0">
                                  <a:latin typeface="Cambria Math" panose="02040503050406030204" pitchFamily="18" charset="0"/>
                                </a:rPr>
                              </m:ctrlPr>
                            </m:fPr>
                            <m:num>
                              <m:sSub>
                                <m:sSubPr>
                                  <m:ctrlPr>
                                    <a:rPr lang="es-MX" b="1" i="1" dirty="0">
                                      <a:latin typeface="Cambria Math" panose="02040503050406030204" pitchFamily="18" charset="0"/>
                                    </a:rPr>
                                  </m:ctrlPr>
                                </m:sSubPr>
                                <m:e>
                                  <m:r>
                                    <a:rPr lang="es-MX" b="1" dirty="0">
                                      <a:latin typeface="Cambria Math"/>
                                    </a:rPr>
                                    <m:t>𝐑</m:t>
                                  </m:r>
                                </m:e>
                                <m:sub>
                                  <m:r>
                                    <a:rPr lang="es-MX" b="1" dirty="0">
                                      <a:latin typeface="Cambria Math"/>
                                    </a:rPr>
                                    <m:t>𝐢</m:t>
                                  </m:r>
                                </m:sub>
                              </m:sSub>
                            </m:num>
                            <m:den>
                              <m:r>
                                <a:rPr lang="es-MX" b="1" dirty="0">
                                  <a:latin typeface="Cambria Math"/>
                                </a:rPr>
                                <m:t>𝐧</m:t>
                              </m:r>
                              <m:r>
                                <a:rPr lang="es-MX" b="1" i="0" dirty="0" smtClean="0">
                                  <a:latin typeface="Cambria Math" panose="02040503050406030204" pitchFamily="18" charset="0"/>
                                </a:rPr>
                                <m:t>−</m:t>
                              </m:r>
                              <m:r>
                                <a:rPr lang="es-MX" b="1" i="0" dirty="0" smtClean="0">
                                  <a:latin typeface="Cambria Math" panose="02040503050406030204" pitchFamily="18" charset="0"/>
                                </a:rPr>
                                <m:t>𝟏</m:t>
                              </m:r>
                            </m:den>
                          </m:f>
                        </m:e>
                      </m:nary>
                      <m:r>
                        <a:rPr lang="es-MX" b="1" i="1" dirty="0" smtClean="0">
                          <a:latin typeface="Cambria Math" panose="02040503050406030204" pitchFamily="18" charset="0"/>
                        </a:rPr>
                        <m:t>=</m:t>
                      </m:r>
                      <m:r>
                        <a:rPr lang="es-MX" b="1" i="1" dirty="0" smtClean="0">
                          <a:latin typeface="Cambria Math" panose="02040503050406030204" pitchFamily="18" charset="0"/>
                        </a:rPr>
                        <m:t>𝟓</m:t>
                      </m:r>
                      <m:r>
                        <a:rPr lang="es-MX" b="1" i="1" dirty="0" smtClean="0">
                          <a:latin typeface="Cambria Math" panose="02040503050406030204" pitchFamily="18" charset="0"/>
                        </a:rPr>
                        <m:t>.</m:t>
                      </m:r>
                      <m:r>
                        <a:rPr lang="es-MX" b="1" i="1" dirty="0" smtClean="0">
                          <a:latin typeface="Cambria Math" panose="02040503050406030204" pitchFamily="18" charset="0"/>
                        </a:rPr>
                        <m:t>𝟕𝟖𝟑𝟕𝟓</m:t>
                      </m:r>
                    </m:oMath>
                  </m:oMathPara>
                </a14:m>
                <a:endParaRPr lang="es-MX" dirty="0"/>
              </a:p>
            </p:txBody>
          </p:sp>
        </mc:Choice>
        <mc:Fallback xmlns="">
          <p:sp>
            <p:nvSpPr>
              <p:cNvPr id="6" name="Rectángulo 5">
                <a:extLst>
                  <a:ext uri="{FF2B5EF4-FFF2-40B4-BE49-F238E27FC236}">
                    <a16:creationId xmlns:a16="http://schemas.microsoft.com/office/drawing/2014/main" id="{5AF758E7-2272-4DCA-903A-3E6A1BE57309}"/>
                  </a:ext>
                </a:extLst>
              </p:cNvPr>
              <p:cNvSpPr>
                <a:spLocks noRot="1" noChangeAspect="1" noMove="1" noResize="1" noEditPoints="1" noAdjustHandles="1" noChangeArrowheads="1" noChangeShapeType="1" noTextEdit="1"/>
              </p:cNvSpPr>
              <p:nvPr/>
            </p:nvSpPr>
            <p:spPr>
              <a:xfrm>
                <a:off x="341334" y="3610776"/>
                <a:ext cx="3882601" cy="845937"/>
              </a:xfrm>
              <a:prstGeom prst="rect">
                <a:avLst/>
              </a:prstGeom>
              <a:blipFill>
                <a:blip r:embed="rId3"/>
                <a:stretch>
                  <a:fillRect/>
                </a:stretch>
              </a:blipFill>
            </p:spPr>
            <p:txBody>
              <a:bodyPr/>
              <a:lstStyle/>
              <a:p>
                <a:r>
                  <a:rPr lang="es-MX">
                    <a:noFill/>
                  </a:rPr>
                  <a:t> </a:t>
                </a:r>
              </a:p>
            </p:txBody>
          </p:sp>
        </mc:Fallback>
      </mc:AlternateContent>
      <p:graphicFrame>
        <p:nvGraphicFramePr>
          <p:cNvPr id="7" name="3 Marcador de contenido">
            <a:extLst>
              <a:ext uri="{FF2B5EF4-FFF2-40B4-BE49-F238E27FC236}">
                <a16:creationId xmlns:a16="http://schemas.microsoft.com/office/drawing/2014/main" id="{A2B0E6FA-9FF6-401A-BDA1-3CE74470D6CF}"/>
              </a:ext>
            </a:extLst>
          </p:cNvPr>
          <p:cNvGraphicFramePr>
            <a:graphicFrameLocks/>
          </p:cNvGraphicFramePr>
          <p:nvPr>
            <p:extLst>
              <p:ext uri="{D42A27DB-BD31-4B8C-83A1-F6EECF244321}">
                <p14:modId xmlns:p14="http://schemas.microsoft.com/office/powerpoint/2010/main" val="3374590776"/>
              </p:ext>
            </p:extLst>
          </p:nvPr>
        </p:nvGraphicFramePr>
        <p:xfrm>
          <a:off x="4270548" y="3431542"/>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486481" y="4504561"/>
                <a:ext cx="3050772" cy="6930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f>
                        <m:fPr>
                          <m:ctrlPr>
                            <a:rPr lang="es-ES" b="1" i="1">
                              <a:latin typeface="Cambria Math" panose="02040503050406030204" pitchFamily="18" charset="0"/>
                            </a:rPr>
                          </m:ctrlPr>
                        </m:fPr>
                        <m:num>
                          <m:acc>
                            <m:accPr>
                              <m:chr m:val="̅"/>
                              <m:ctrlPr>
                                <a:rPr lang="es-ES" b="1" i="1">
                                  <a:latin typeface="Cambria Math" panose="02040503050406030204" pitchFamily="18" charset="0"/>
                                </a:rPr>
                              </m:ctrlPr>
                            </m:accPr>
                            <m:e>
                              <m:r>
                                <a:rPr lang="es-ES" b="1">
                                  <a:latin typeface="Cambria Math"/>
                                </a:rPr>
                                <m:t>𝐑</m:t>
                              </m:r>
                            </m:e>
                          </m:acc>
                        </m:num>
                        <m:den>
                          <m:sSub>
                            <m:sSubPr>
                              <m:ctrlPr>
                                <a:rPr lang="es-ES" b="1" i="1">
                                  <a:latin typeface="Cambria Math" panose="02040503050406030204" pitchFamily="18" charset="0"/>
                                </a:rPr>
                              </m:ctrlPr>
                            </m:sSubPr>
                            <m:e>
                              <m:r>
                                <a:rPr lang="es-MX" b="1" i="1">
                                  <a:latin typeface="Cambria Math" panose="02040503050406030204" pitchFamily="18" charset="0"/>
                                </a:rPr>
                                <m:t>𝒅</m:t>
                              </m:r>
                            </m:e>
                            <m:sub>
                              <m:r>
                                <a:rPr lang="es-MX" b="1" i="1">
                                  <a:latin typeface="Cambria Math" panose="02040503050406030204" pitchFamily="18" charset="0"/>
                                </a:rPr>
                                <m:t>𝟐</m:t>
                              </m:r>
                            </m:sub>
                          </m:sSub>
                        </m:den>
                      </m:f>
                      <m:r>
                        <a:rPr lang="es-MX" b="0" i="0"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5.78375</m:t>
                          </m:r>
                        </m:num>
                        <m:den>
                          <m:r>
                            <a:rPr lang="es-MX" b="0" i="1" smtClean="0">
                              <a:latin typeface="Cambria Math" panose="02040503050406030204" pitchFamily="18" charset="0"/>
                            </a:rPr>
                            <m:t>1.128</m:t>
                          </m:r>
                        </m:den>
                      </m:f>
                      <m:r>
                        <a:rPr lang="es-MX" b="0" i="1" smtClean="0">
                          <a:latin typeface="Cambria Math" panose="02040503050406030204" pitchFamily="18" charset="0"/>
                        </a:rPr>
                        <m:t>=5.1274</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486481" y="4504561"/>
                <a:ext cx="3050772" cy="693010"/>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553700" y="5464969"/>
                <a:ext cx="3674339" cy="66191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s-ES" b="1" i="1">
                              <a:latin typeface="Cambria Math" panose="02040503050406030204" pitchFamily="18" charset="0"/>
                            </a:rPr>
                            <m:t>𝑪</m:t>
                          </m:r>
                        </m:e>
                        <m:sub>
                          <m:r>
                            <a:rPr lang="es-ES" b="1" i="1">
                              <a:latin typeface="Cambria Math" panose="02040503050406030204" pitchFamily="18" charset="0"/>
                            </a:rPr>
                            <m:t>𝒑</m:t>
                          </m:r>
                        </m:sub>
                      </m:sSub>
                      <m:r>
                        <a:rPr lang="es-ES" b="1" i="1">
                          <a:latin typeface="Cambria Math" panose="02040503050406030204" pitchFamily="18" charset="0"/>
                        </a:rPr>
                        <m:t>=</m:t>
                      </m:r>
                      <m:f>
                        <m:fPr>
                          <m:ctrlPr>
                            <a:rPr lang="es-ES" b="1" i="1">
                              <a:latin typeface="Cambria Math" panose="02040503050406030204" pitchFamily="18" charset="0"/>
                            </a:rPr>
                          </m:ctrlPr>
                        </m:fPr>
                        <m:num>
                          <m:r>
                            <a:rPr lang="es-ES" b="1" i="1">
                              <a:latin typeface="Cambria Math" panose="02040503050406030204" pitchFamily="18" charset="0"/>
                            </a:rPr>
                            <m:t>𝑬𝑺</m:t>
                          </m:r>
                          <m:r>
                            <a:rPr lang="es-ES" b="1" i="1">
                              <a:latin typeface="Cambria Math" panose="02040503050406030204" pitchFamily="18" charset="0"/>
                            </a:rPr>
                            <m:t>−</m:t>
                          </m:r>
                          <m:r>
                            <a:rPr lang="es-ES" b="1" i="1">
                              <a:latin typeface="Cambria Math" panose="02040503050406030204" pitchFamily="18" charset="0"/>
                            </a:rPr>
                            <m:t>𝑬𝑰</m:t>
                          </m:r>
                        </m:num>
                        <m:den>
                          <m:r>
                            <a:rPr lang="es-ES" b="1" i="1">
                              <a:latin typeface="Cambria Math" panose="02040503050406030204" pitchFamily="18" charset="0"/>
                            </a:rPr>
                            <m:t>𝟔</m:t>
                          </m:r>
                          <m:acc>
                            <m:accPr>
                              <m:chr m:val="̂"/>
                              <m:ctrlPr>
                                <a:rPr lang="es-ES" b="1" i="1">
                                  <a:latin typeface="Cambria Math" panose="02040503050406030204" pitchFamily="18" charset="0"/>
                                </a:rPr>
                              </m:ctrlPr>
                            </m:accPr>
                            <m:e>
                              <m:r>
                                <a:rPr lang="es-ES" b="1" i="1">
                                  <a:latin typeface="Cambria Math" panose="02040503050406030204" pitchFamily="18" charset="0"/>
                                  <a:ea typeface="Cambria Math" panose="02040503050406030204" pitchFamily="18" charset="0"/>
                                </a:rPr>
                                <m:t>𝝈</m:t>
                              </m:r>
                            </m:e>
                          </m:acc>
                        </m:den>
                      </m:f>
                      <m:r>
                        <a:rPr lang="es-MX" b="1" i="1"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r>
                            <a:rPr lang="es-MX" b="1" i="1" smtClean="0">
                              <a:latin typeface="Cambria Math" panose="02040503050406030204" pitchFamily="18" charset="0"/>
                              <a:ea typeface="Cambria Math" panose="02040503050406030204" pitchFamily="18" charset="0"/>
                            </a:rPr>
                            <m:t>𝟏𝟎𝟖</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𝟗𝟐</m:t>
                          </m:r>
                        </m:num>
                        <m:den>
                          <m:r>
                            <a:rPr lang="es-MX" b="1" i="1" smtClean="0">
                              <a:latin typeface="Cambria Math" panose="02040503050406030204" pitchFamily="18" charset="0"/>
                              <a:ea typeface="Cambria Math" panose="02040503050406030204" pitchFamily="18" charset="0"/>
                            </a:rPr>
                            <m:t>𝟔</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𝟏𝟐</m:t>
                          </m:r>
                          <m:r>
                            <a:rPr lang="es-MX" b="1" i="1" smtClean="0">
                              <a:latin typeface="Cambria Math" panose="02040503050406030204" pitchFamily="18" charset="0"/>
                              <a:ea typeface="Cambria Math" panose="02040503050406030204" pitchFamily="18" charset="0"/>
                            </a:rPr>
                            <m:t>)</m:t>
                          </m:r>
                        </m:den>
                      </m:f>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𝟎</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𝟓𝟐</m:t>
                      </m:r>
                    </m:oMath>
                  </m:oMathPara>
                </a14:m>
                <a:endParaRPr lang="es-MX"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553700" y="5464969"/>
                <a:ext cx="3674339" cy="661912"/>
              </a:xfrm>
              <a:prstGeom prst="rect">
                <a:avLst/>
              </a:prstGeom>
              <a:blipFill>
                <a:blip r:embed="rId5"/>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803005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965042" cy="2226541"/>
              </a:xfrm>
            </p:spPr>
            <p:txBody>
              <a:bodyPr>
                <a:normAutofit/>
              </a:bodyPr>
              <a:lstStyle/>
              <a:p>
                <a:pPr marL="0" indent="0" algn="ctr">
                  <a:buNone/>
                </a:pPr>
                <a:r>
                  <a:rPr lang="es-ES" sz="3000" b="1" dirty="0">
                    <a:latin typeface="Gabriola" panose="04040605051002020D02" pitchFamily="82" charset="0"/>
                  </a:rPr>
                  <a:t>Cp a largo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LA DESVIACION ESTANDAR DE LOS DATOS</a:t>
                </a:r>
              </a:p>
              <a:p>
                <a:endParaRPr lang="es-MX"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r>
                      <a:rPr lang="es-MX" sz="2400" b="1" i="0" smtClean="0">
                        <a:latin typeface="Cambria Math" panose="02040503050406030204" pitchFamily="18" charset="0"/>
                      </a:rPr>
                      <m:t>𝐬</m:t>
                    </m:r>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965042" cy="2226541"/>
              </a:xfrm>
              <a:blipFill>
                <a:blip r:embed="rId2"/>
                <a:stretch>
                  <a:fillRect l="-995" t="-5464"/>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extLst>
              <p:ext uri="{D42A27DB-BD31-4B8C-83A1-F6EECF244321}">
                <p14:modId xmlns:p14="http://schemas.microsoft.com/office/powerpoint/2010/main" val="892503242"/>
              </p:ext>
            </p:extLst>
          </p:nvPr>
        </p:nvGraphicFramePr>
        <p:xfrm>
          <a:off x="8843126" y="68313"/>
          <a:ext cx="2189390" cy="6721374"/>
        </p:xfrm>
        <a:graphic>
          <a:graphicData uri="http://schemas.openxmlformats.org/drawingml/2006/table">
            <a:tbl>
              <a:tblPr/>
              <a:tblGrid>
                <a:gridCol w="2189390">
                  <a:extLst>
                    <a:ext uri="{9D8B030D-6E8A-4147-A177-3AD203B41FA5}">
                      <a16:colId xmlns:a16="http://schemas.microsoft.com/office/drawing/2014/main" val="282308566"/>
                    </a:ext>
                  </a:extLst>
                </a:gridCol>
              </a:tblGrid>
              <a:tr h="518724">
                <a:tc>
                  <a:txBody>
                    <a:bodyPr/>
                    <a:lstStyle/>
                    <a:p>
                      <a:pPr algn="l" fontAlgn="b"/>
                      <a:r>
                        <a:rPr lang="es-MX" sz="16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6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6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6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6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6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6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6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6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6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6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6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6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6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6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6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6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6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6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6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6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6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6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6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6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600" b="1" i="0" u="none" strike="noStrike" dirty="0">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386273" y="2904612"/>
                <a:ext cx="15953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r>
                        <a:rPr lang="es-MX" b="1" i="1" smtClean="0">
                          <a:latin typeface="Cambria Math" panose="02040503050406030204" pitchFamily="18" charset="0"/>
                        </a:rPr>
                        <m:t>𝟒</m:t>
                      </m:r>
                      <m:r>
                        <a:rPr lang="es-MX" b="1" i="1" smtClean="0">
                          <a:latin typeface="Cambria Math" panose="02040503050406030204" pitchFamily="18" charset="0"/>
                        </a:rPr>
                        <m:t>.</m:t>
                      </m:r>
                      <m:r>
                        <a:rPr lang="es-MX" b="1" i="1" smtClean="0">
                          <a:latin typeface="Cambria Math" panose="02040503050406030204" pitchFamily="18" charset="0"/>
                        </a:rPr>
                        <m:t>𝟕𝟒𝟖𝟗𝟑</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386273" y="2904612"/>
                <a:ext cx="1595309" cy="369332"/>
              </a:xfrm>
              <a:prstGeom prst="rect">
                <a:avLst/>
              </a:prstGeom>
              <a:blipFill>
                <a:blip r:embed="rId3"/>
                <a:stretch>
                  <a:fillRect t="-655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14454" y="4300049"/>
                <a:ext cx="5609356" cy="978217"/>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sz="2800" b="1" i="1" smtClean="0">
                              <a:latin typeface="Cambria Math" panose="02040503050406030204" pitchFamily="18" charset="0"/>
                            </a:rPr>
                          </m:ctrlPr>
                        </m:sSubPr>
                        <m:e>
                          <m:r>
                            <a:rPr lang="es-ES" sz="2800" b="1" i="1">
                              <a:latin typeface="Cambria Math" panose="02040503050406030204" pitchFamily="18" charset="0"/>
                            </a:rPr>
                            <m:t>𝑪</m:t>
                          </m:r>
                        </m:e>
                        <m:sub>
                          <m:r>
                            <a:rPr lang="es-ES" sz="2800" b="1" i="1">
                              <a:latin typeface="Cambria Math" panose="02040503050406030204" pitchFamily="18" charset="0"/>
                            </a:rPr>
                            <m:t>𝒑</m:t>
                          </m:r>
                        </m:sub>
                      </m:sSub>
                      <m:r>
                        <a:rPr lang="es-ES" sz="2800" b="1" i="1">
                          <a:latin typeface="Cambria Math" panose="02040503050406030204" pitchFamily="18" charset="0"/>
                        </a:rPr>
                        <m:t>=</m:t>
                      </m:r>
                      <m:f>
                        <m:fPr>
                          <m:ctrlPr>
                            <a:rPr lang="es-ES" sz="2800" b="1" i="1">
                              <a:latin typeface="Cambria Math" panose="02040503050406030204" pitchFamily="18" charset="0"/>
                            </a:rPr>
                          </m:ctrlPr>
                        </m:fPr>
                        <m:num>
                          <m:r>
                            <a:rPr lang="es-ES" sz="2800" b="1" i="1">
                              <a:latin typeface="Cambria Math" panose="02040503050406030204" pitchFamily="18" charset="0"/>
                            </a:rPr>
                            <m:t>𝑬𝑺</m:t>
                          </m:r>
                          <m:r>
                            <a:rPr lang="es-ES" sz="2800" b="1" i="1">
                              <a:latin typeface="Cambria Math" panose="02040503050406030204" pitchFamily="18" charset="0"/>
                            </a:rPr>
                            <m:t>−</m:t>
                          </m:r>
                          <m:r>
                            <a:rPr lang="es-ES" sz="2800" b="1" i="1">
                              <a:latin typeface="Cambria Math" panose="02040503050406030204" pitchFamily="18" charset="0"/>
                            </a:rPr>
                            <m:t>𝑬𝑰</m:t>
                          </m:r>
                        </m:num>
                        <m:den>
                          <m:r>
                            <a:rPr lang="es-ES" sz="2800" b="1" i="1">
                              <a:latin typeface="Cambria Math" panose="02040503050406030204" pitchFamily="18" charset="0"/>
                            </a:rPr>
                            <m:t>𝟔</m:t>
                          </m:r>
                          <m:acc>
                            <m:accPr>
                              <m:chr m:val="̂"/>
                              <m:ctrlPr>
                                <a:rPr lang="es-ES" sz="2800" b="1" i="1">
                                  <a:latin typeface="Cambria Math" panose="02040503050406030204" pitchFamily="18" charset="0"/>
                                </a:rPr>
                              </m:ctrlPr>
                            </m:accPr>
                            <m:e>
                              <m:r>
                                <a:rPr lang="es-ES" sz="2800" b="1" i="1">
                                  <a:latin typeface="Cambria Math" panose="02040503050406030204" pitchFamily="18" charset="0"/>
                                  <a:ea typeface="Cambria Math" panose="02040503050406030204" pitchFamily="18" charset="0"/>
                                </a:rPr>
                                <m:t>𝝈</m:t>
                              </m:r>
                            </m:e>
                          </m:acc>
                        </m:den>
                      </m:f>
                      <m:r>
                        <a:rPr lang="es-MX" sz="2800" b="1" i="1" smtClean="0">
                          <a:latin typeface="Cambria Math" panose="02040503050406030204" pitchFamily="18" charset="0"/>
                          <a:ea typeface="Cambria Math" panose="02040503050406030204" pitchFamily="18" charset="0"/>
                        </a:rPr>
                        <m:t>=</m:t>
                      </m:r>
                      <m:f>
                        <m:fPr>
                          <m:ctrlPr>
                            <a:rPr lang="es-MX" sz="2800" b="1" i="1" smtClean="0">
                              <a:latin typeface="Cambria Math" panose="02040503050406030204" pitchFamily="18" charset="0"/>
                              <a:ea typeface="Cambria Math" panose="02040503050406030204" pitchFamily="18" charset="0"/>
                            </a:rPr>
                          </m:ctrlPr>
                        </m:fPr>
                        <m:num>
                          <m:r>
                            <a:rPr lang="es-MX" sz="2800" b="1" i="1" smtClean="0">
                              <a:latin typeface="Cambria Math" panose="02040503050406030204" pitchFamily="18" charset="0"/>
                              <a:ea typeface="Cambria Math" panose="02040503050406030204" pitchFamily="18" charset="0"/>
                            </a:rPr>
                            <m:t>𝟏𝟎𝟖</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𝟗𝟐</m:t>
                          </m:r>
                        </m:num>
                        <m:den>
                          <m:r>
                            <a:rPr lang="es-MX" sz="2800" b="1" i="1" smtClean="0">
                              <a:latin typeface="Cambria Math" panose="02040503050406030204" pitchFamily="18" charset="0"/>
                              <a:ea typeface="Cambria Math" panose="02040503050406030204" pitchFamily="18" charset="0"/>
                            </a:rPr>
                            <m:t>𝟔</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𝟒</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𝟕𝟒</m:t>
                          </m:r>
                          <m:r>
                            <a:rPr lang="es-MX" sz="2800" b="1" i="1" smtClean="0">
                              <a:latin typeface="Cambria Math" panose="02040503050406030204" pitchFamily="18" charset="0"/>
                              <a:ea typeface="Cambria Math" panose="02040503050406030204" pitchFamily="18" charset="0"/>
                            </a:rPr>
                            <m:t>)</m:t>
                          </m:r>
                        </m:den>
                      </m:f>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𝟎</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𝟓𝟔</m:t>
                      </m:r>
                    </m:oMath>
                  </m:oMathPara>
                </a14:m>
                <a:endParaRPr lang="es-MX" sz="2800"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14454" y="4300049"/>
                <a:ext cx="5609356" cy="978217"/>
              </a:xfrm>
              <a:prstGeom prst="rect">
                <a:avLst/>
              </a:prstGeom>
              <a:blipFill>
                <a:blip r:embed="rId4"/>
                <a:stretch>
                  <a:fillRect/>
                </a:stretch>
              </a:blipFill>
            </p:spPr>
            <p:txBody>
              <a:bodyPr/>
              <a:lstStyle/>
              <a:p>
                <a:r>
                  <a:rPr lang="es-MX">
                    <a:noFill/>
                  </a:rPr>
                  <a:t> </a:t>
                </a:r>
              </a:p>
            </p:txBody>
          </p:sp>
        </mc:Fallback>
      </mc:AlternateContent>
      <p:graphicFrame>
        <p:nvGraphicFramePr>
          <p:cNvPr id="2" name="Tabla 1">
            <a:extLst>
              <a:ext uri="{FF2B5EF4-FFF2-40B4-BE49-F238E27FC236}">
                <a16:creationId xmlns:a16="http://schemas.microsoft.com/office/drawing/2014/main" id="{8D724834-63E4-4AFF-A51D-9092DFBB6000}"/>
              </a:ext>
            </a:extLst>
          </p:cNvPr>
          <p:cNvGraphicFramePr>
            <a:graphicFrameLocks noGrp="1"/>
          </p:cNvGraphicFramePr>
          <p:nvPr>
            <p:extLst>
              <p:ext uri="{D42A27DB-BD31-4B8C-83A1-F6EECF244321}">
                <p14:modId xmlns:p14="http://schemas.microsoft.com/office/powerpoint/2010/main" val="959477715"/>
              </p:ext>
            </p:extLst>
          </p:nvPr>
        </p:nvGraphicFramePr>
        <p:xfrm>
          <a:off x="4196975" y="2527203"/>
          <a:ext cx="4417363" cy="1493482"/>
        </p:xfrm>
        <a:graphic>
          <a:graphicData uri="http://schemas.openxmlformats.org/drawingml/2006/table">
            <a:tbl>
              <a:tblPr/>
              <a:tblGrid>
                <a:gridCol w="3029710">
                  <a:extLst>
                    <a:ext uri="{9D8B030D-6E8A-4147-A177-3AD203B41FA5}">
                      <a16:colId xmlns:a16="http://schemas.microsoft.com/office/drawing/2014/main" val="535273938"/>
                    </a:ext>
                  </a:extLst>
                </a:gridCol>
                <a:gridCol w="1387653">
                  <a:extLst>
                    <a:ext uri="{9D8B030D-6E8A-4147-A177-3AD203B41FA5}">
                      <a16:colId xmlns:a16="http://schemas.microsoft.com/office/drawing/2014/main" val="4201916642"/>
                    </a:ext>
                  </a:extLst>
                </a:gridCol>
              </a:tblGrid>
              <a:tr h="622062">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465693"/>
                  </a:ext>
                </a:extLst>
              </a:tr>
              <a:tr h="384483">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r h="384483">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482462"/>
                  </a:ext>
                </a:extLst>
              </a:tr>
            </a:tbl>
          </a:graphicData>
        </a:graphic>
      </p:graphicFrame>
    </p:spTree>
    <p:extLst>
      <p:ext uri="{BB962C8B-B14F-4D97-AF65-F5344CB8AC3E}">
        <p14:creationId xmlns:p14="http://schemas.microsoft.com/office/powerpoint/2010/main" val="2709544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D23C1B-22FD-475C-8161-8DAA8062690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9847"/>
          <a:stretch/>
        </p:blipFill>
        <p:spPr bwMode="auto">
          <a:xfrm>
            <a:off x="1091385" y="1803783"/>
            <a:ext cx="9410951" cy="3250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uadroTexto 1">
            <a:extLst>
              <a:ext uri="{FF2B5EF4-FFF2-40B4-BE49-F238E27FC236}">
                <a16:creationId xmlns:a16="http://schemas.microsoft.com/office/drawing/2014/main" id="{C549A519-C510-481A-A114-7140E766C185}"/>
              </a:ext>
            </a:extLst>
          </p:cNvPr>
          <p:cNvSpPr txBox="1"/>
          <p:nvPr/>
        </p:nvSpPr>
        <p:spPr>
          <a:xfrm>
            <a:off x="941073" y="551145"/>
            <a:ext cx="9292691" cy="523220"/>
          </a:xfrm>
          <a:prstGeom prst="rect">
            <a:avLst/>
          </a:prstGeom>
          <a:noFill/>
        </p:spPr>
        <p:txBody>
          <a:bodyPr wrap="square" rtlCol="0">
            <a:spAutoFit/>
          </a:bodyPr>
          <a:lstStyle/>
          <a:p>
            <a:pPr algn="ctr"/>
            <a:r>
              <a:rPr lang="es-MX" sz="2800" b="1" dirty="0">
                <a:latin typeface="Gabriola" panose="04040605051002020D02" pitchFamily="82" charset="0"/>
              </a:rPr>
              <a:t>NIVELES DEL Cp</a:t>
            </a:r>
          </a:p>
        </p:txBody>
      </p:sp>
    </p:spTree>
    <p:extLst>
      <p:ext uri="{BB962C8B-B14F-4D97-AF65-F5344CB8AC3E}">
        <p14:creationId xmlns:p14="http://schemas.microsoft.com/office/powerpoint/2010/main" val="281705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33E6BC48-09E7-4034-A79E-84D5A0557124}"/>
                  </a:ext>
                </a:extLst>
              </p:cNvPr>
              <p:cNvSpPr>
                <a:spLocks noGrp="1"/>
              </p:cNvSpPr>
              <p:nvPr>
                <p:ph type="title"/>
              </p:nvPr>
            </p:nvSpPr>
            <p:spPr>
              <a:xfrm>
                <a:off x="847968" y="692380"/>
                <a:ext cx="10268661" cy="734713"/>
              </a:xfrm>
            </p:spPr>
            <p:txBody>
              <a:bodyPr>
                <a:normAutofit fontScale="90000"/>
              </a:bodyPr>
              <a:lstStyle/>
              <a:p>
                <a:r>
                  <a:rPr lang="es-ES" sz="4800" b="1" dirty="0">
                    <a:solidFill>
                      <a:srgbClr val="C00000"/>
                    </a:solidFill>
                    <a:latin typeface="Gabriola" panose="04040605051002020D02" pitchFamily="82" charset="0"/>
                  </a:rPr>
                  <a:t>Índice de capacidad </a:t>
                </a:r>
                <a14:m>
                  <m:oMath xmlns:m="http://schemas.openxmlformats.org/officeDocument/2006/math">
                    <m:sSub>
                      <m:sSubPr>
                        <m:ctrlPr>
                          <a:rPr lang="es-MX" sz="4800" b="1" i="1">
                            <a:solidFill>
                              <a:srgbClr val="C00000"/>
                            </a:solidFill>
                            <a:latin typeface="Cambria Math" panose="02040503050406030204" pitchFamily="18" charset="0"/>
                          </a:rPr>
                        </m:ctrlPr>
                      </m:sSubPr>
                      <m:e>
                        <m:r>
                          <a:rPr lang="es-ES" sz="4800" b="1" i="1">
                            <a:solidFill>
                              <a:srgbClr val="C00000"/>
                            </a:solidFill>
                            <a:latin typeface="Cambria Math"/>
                          </a:rPr>
                          <m:t>𝑪</m:t>
                        </m:r>
                      </m:e>
                      <m:sub>
                        <m:r>
                          <a:rPr lang="es-ES" sz="4800" b="1" i="1">
                            <a:solidFill>
                              <a:srgbClr val="C00000"/>
                            </a:solidFill>
                            <a:latin typeface="Cambria Math"/>
                          </a:rPr>
                          <m:t>𝒑𝒌</m:t>
                        </m:r>
                      </m:sub>
                    </m:sSub>
                  </m:oMath>
                </a14:m>
                <a:r>
                  <a:rPr lang="es-ES" sz="4800" b="1" dirty="0">
                    <a:solidFill>
                      <a:srgbClr val="C00000"/>
                    </a:solidFill>
                    <a:latin typeface="Gabriola" panose="04040605051002020D02" pitchFamily="82" charset="0"/>
                  </a:rPr>
                  <a:t> (centrado del proceso)</a:t>
                </a:r>
              </a:p>
            </p:txBody>
          </p:sp>
        </mc:Choice>
        <mc:Fallback xmlns="">
          <p:sp>
            <p:nvSpPr>
              <p:cNvPr id="2" name="Título 1">
                <a:extLst>
                  <a:ext uri="{FF2B5EF4-FFF2-40B4-BE49-F238E27FC236}">
                    <a16:creationId xmlns:a16="http://schemas.microsoft.com/office/drawing/2014/main" id="{33E6BC48-09E7-4034-A79E-84D5A0557124}"/>
                  </a:ext>
                </a:extLst>
              </p:cNvPr>
              <p:cNvSpPr>
                <a:spLocks noGrp="1" noRot="1" noChangeAspect="1" noMove="1" noResize="1" noEditPoints="1" noAdjustHandles="1" noChangeArrowheads="1" noChangeShapeType="1" noTextEdit="1"/>
              </p:cNvSpPr>
              <p:nvPr>
                <p:ph type="title"/>
              </p:nvPr>
            </p:nvSpPr>
            <p:spPr>
              <a:xfrm>
                <a:off x="847968" y="692380"/>
                <a:ext cx="10268661" cy="734713"/>
              </a:xfrm>
              <a:blipFill>
                <a:blip r:embed="rId2"/>
                <a:stretch>
                  <a:fillRect l="-2315" t="-27500" b="-30833"/>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7" name="Marcador de contenido 6">
                <a:extLst>
                  <a:ext uri="{FF2B5EF4-FFF2-40B4-BE49-F238E27FC236}">
                    <a16:creationId xmlns:a16="http://schemas.microsoft.com/office/drawing/2014/main" id="{C6AE83F0-F91B-4720-98F4-DFFD55F72D76}"/>
                  </a:ext>
                </a:extLst>
              </p:cNvPr>
              <p:cNvSpPr>
                <a:spLocks noGrp="1"/>
              </p:cNvSpPr>
              <p:nvPr>
                <p:ph idx="1"/>
              </p:nvPr>
            </p:nvSpPr>
            <p:spPr>
              <a:xfrm>
                <a:off x="1547901" y="2143956"/>
                <a:ext cx="7773922" cy="3557487"/>
              </a:xfrm>
            </p:spPr>
            <p:txBody>
              <a:bodyPr/>
              <a:lstStyle/>
              <a:p>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𝑝𝑙</m:t>
                        </m:r>
                      </m:sub>
                    </m:sSub>
                    <m:r>
                      <a:rPr lang="es-ES" i="1">
                        <a:latin typeface="Cambria Math"/>
                      </a:rPr>
                      <m:t>=</m:t>
                    </m:r>
                    <m:f>
                      <m:fPr>
                        <m:ctrlPr>
                          <a:rPr lang="es-ES" i="1">
                            <a:latin typeface="Cambria Math" panose="02040503050406030204" pitchFamily="18" charset="0"/>
                          </a:rPr>
                        </m:ctrlPr>
                      </m:fPr>
                      <m:num>
                        <m:r>
                          <a:rPr lang="es-ES" i="1">
                            <a:latin typeface="Cambria Math"/>
                            <a:ea typeface="Cambria Math"/>
                          </a:rPr>
                          <m:t>𝜇</m:t>
                        </m:r>
                        <m:r>
                          <a:rPr lang="es-ES" i="1">
                            <a:latin typeface="Cambria Math"/>
                            <a:ea typeface="Cambria Math"/>
                          </a:rPr>
                          <m:t>−</m:t>
                        </m:r>
                        <m:r>
                          <a:rPr lang="es-ES" i="1">
                            <a:latin typeface="Cambria Math"/>
                            <a:ea typeface="Cambria Math"/>
                          </a:rPr>
                          <m:t>𝐸𝐼</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oMath>
                </a14:m>
                <a:endParaRPr lang="es-MX" dirty="0"/>
              </a:p>
              <a:p>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𝑝𝑠</m:t>
                        </m:r>
                      </m:sub>
                    </m:sSub>
                    <m:r>
                      <a:rPr lang="es-ES" i="1">
                        <a:latin typeface="Cambria Math"/>
                      </a:rPr>
                      <m:t>=</m:t>
                    </m:r>
                    <m:f>
                      <m:fPr>
                        <m:ctrlPr>
                          <a:rPr lang="es-ES" i="1">
                            <a:latin typeface="Cambria Math" panose="02040503050406030204" pitchFamily="18" charset="0"/>
                          </a:rPr>
                        </m:ctrlPr>
                      </m:fPr>
                      <m:num>
                        <m:r>
                          <a:rPr lang="es-ES" i="1">
                            <a:latin typeface="Cambria Math"/>
                          </a:rPr>
                          <m:t>𝐸𝑆</m:t>
                        </m:r>
                        <m:r>
                          <a:rPr lang="es-ES" i="1">
                            <a:latin typeface="Cambria Math"/>
                            <a:ea typeface="Cambria Math"/>
                          </a:rPr>
                          <m:t>−</m:t>
                        </m:r>
                        <m:r>
                          <a:rPr lang="es-ES" i="1">
                            <a:latin typeface="Cambria Math"/>
                            <a:ea typeface="Cambria Math"/>
                          </a:rPr>
                          <m:t>𝜇</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oMath>
                </a14:m>
                <a:endParaRPr lang="es-MX" dirty="0"/>
              </a:p>
              <a:p>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𝑝𝑘</m:t>
                        </m:r>
                      </m:sub>
                    </m:sSub>
                    <m:r>
                      <a:rPr lang="es-ES" i="1">
                        <a:latin typeface="Cambria Math"/>
                      </a:rPr>
                      <m:t>=</m:t>
                    </m:r>
                    <m:r>
                      <m:rPr>
                        <m:sty m:val="p"/>
                      </m:rPr>
                      <a:rPr lang="es-ES">
                        <a:latin typeface="Cambria Math"/>
                      </a:rPr>
                      <m:t>min</m:t>
                    </m:r>
                    <m:r>
                      <a:rPr lang="es-ES" i="1">
                        <a:latin typeface="Cambria Math"/>
                      </a:rPr>
                      <m:t>⁡(</m:t>
                    </m:r>
                    <m:sSub>
                      <m:sSubPr>
                        <m:ctrlPr>
                          <a:rPr lang="es-ES" i="1">
                            <a:latin typeface="Cambria Math" panose="02040503050406030204" pitchFamily="18" charset="0"/>
                          </a:rPr>
                        </m:ctrlPr>
                      </m:sSubPr>
                      <m:e>
                        <m:r>
                          <a:rPr lang="es-ES" i="1">
                            <a:latin typeface="Cambria Math"/>
                          </a:rPr>
                          <m:t>𝐶</m:t>
                        </m:r>
                      </m:e>
                      <m:sub>
                        <m:r>
                          <a:rPr lang="es-ES" i="1">
                            <a:latin typeface="Cambria Math"/>
                          </a:rPr>
                          <m:t>𝑝𝑙</m:t>
                        </m:r>
                      </m:sub>
                    </m:sSub>
                    <m:r>
                      <a:rPr lang="es-ES" i="1">
                        <a:latin typeface="Cambria Math"/>
                      </a:rPr>
                      <m:t>,</m:t>
                    </m:r>
                    <m:sSub>
                      <m:sSubPr>
                        <m:ctrlPr>
                          <a:rPr lang="es-ES" i="1">
                            <a:latin typeface="Cambria Math" panose="02040503050406030204" pitchFamily="18" charset="0"/>
                          </a:rPr>
                        </m:ctrlPr>
                      </m:sSubPr>
                      <m:e>
                        <m:r>
                          <a:rPr lang="es-ES" i="1">
                            <a:latin typeface="Cambria Math"/>
                          </a:rPr>
                          <m:t>𝐶</m:t>
                        </m:r>
                      </m:e>
                      <m:sub>
                        <m:r>
                          <a:rPr lang="es-ES" i="1">
                            <a:latin typeface="Cambria Math"/>
                          </a:rPr>
                          <m:t>𝑝𝑠</m:t>
                        </m:r>
                      </m:sub>
                    </m:sSub>
                    <m:r>
                      <a:rPr lang="es-ES" i="1">
                        <a:latin typeface="Cambria Math"/>
                      </a:rPr>
                      <m:t>)</m:t>
                    </m:r>
                  </m:oMath>
                </a14:m>
                <a:endParaRPr lang="es-MX" dirty="0"/>
              </a:p>
              <a:p>
                <a:pPr marL="0" indent="0">
                  <a:buNone/>
                </a:pPr>
                <a:endParaRPr lang="es-ES" dirty="0"/>
              </a:p>
              <a:p>
                <a:pPr marL="0" indent="0">
                  <a:buNone/>
                </a:pPr>
                <a:r>
                  <a:rPr lang="es-ES" dirty="0"/>
                  <a:t>El </a:t>
                </a:r>
                <a14:m>
                  <m:oMath xmlns:m="http://schemas.openxmlformats.org/officeDocument/2006/math">
                    <m:sSub>
                      <m:sSubPr>
                        <m:ctrlPr>
                          <a:rPr lang="es-MX" i="1">
                            <a:latin typeface="Cambria Math" panose="02040503050406030204" pitchFamily="18" charset="0"/>
                          </a:rPr>
                        </m:ctrlPr>
                      </m:sSubPr>
                      <m:e>
                        <m:r>
                          <a:rPr lang="es-ES" i="1">
                            <a:latin typeface="Cambria Math"/>
                          </a:rPr>
                          <m:t>𝐶</m:t>
                        </m:r>
                      </m:e>
                      <m:sub>
                        <m:r>
                          <a:rPr lang="es-ES" i="1">
                            <a:latin typeface="Cambria Math"/>
                          </a:rPr>
                          <m:t>𝑝𝑘</m:t>
                        </m:r>
                      </m:sub>
                    </m:sSub>
                  </m:oMath>
                </a14:m>
                <a:r>
                  <a:rPr lang="es-ES" dirty="0"/>
                  <a:t> se considera aceptable </a:t>
                </a:r>
              </a:p>
              <a:p>
                <a:pPr marL="0" indent="0">
                  <a:buNone/>
                </a:pPr>
                <a:r>
                  <a:rPr lang="es-ES" dirty="0"/>
                  <a:t>mayor a 1.25</a:t>
                </a:r>
              </a:p>
            </p:txBody>
          </p:sp>
        </mc:Choice>
        <mc:Fallback xmlns="">
          <p:sp>
            <p:nvSpPr>
              <p:cNvPr id="7" name="Marcador de contenido 6">
                <a:extLst>
                  <a:ext uri="{FF2B5EF4-FFF2-40B4-BE49-F238E27FC236}">
                    <a16:creationId xmlns:a16="http://schemas.microsoft.com/office/drawing/2014/main" id="{C6AE83F0-F91B-4720-98F4-DFFD55F72D76}"/>
                  </a:ext>
                </a:extLst>
              </p:cNvPr>
              <p:cNvSpPr>
                <a:spLocks noGrp="1" noRot="1" noChangeAspect="1" noMove="1" noResize="1" noEditPoints="1" noAdjustHandles="1" noChangeArrowheads="1" noChangeShapeType="1" noTextEdit="1"/>
              </p:cNvSpPr>
              <p:nvPr>
                <p:ph idx="1"/>
              </p:nvPr>
            </p:nvSpPr>
            <p:spPr>
              <a:xfrm>
                <a:off x="1547901" y="2143956"/>
                <a:ext cx="7773922" cy="3557487"/>
              </a:xfrm>
              <a:blipFill>
                <a:blip r:embed="rId3"/>
                <a:stretch>
                  <a:fillRect l="-1647" b="-1029"/>
                </a:stretch>
              </a:blipFill>
            </p:spPr>
            <p:txBody>
              <a:bodyPr/>
              <a:lstStyle/>
              <a:p>
                <a:r>
                  <a:rPr lang="es-ES">
                    <a:noFill/>
                  </a:rPr>
                  <a:t> </a:t>
                </a:r>
              </a:p>
            </p:txBody>
          </p:sp>
        </mc:Fallback>
      </mc:AlternateContent>
      <p:grpSp>
        <p:nvGrpSpPr>
          <p:cNvPr id="12" name="Group 6">
            <a:extLst>
              <a:ext uri="{FF2B5EF4-FFF2-40B4-BE49-F238E27FC236}">
                <a16:creationId xmlns:a16="http://schemas.microsoft.com/office/drawing/2014/main" id="{389CD9AC-98EB-4408-AD19-7D483141D9F4}"/>
              </a:ext>
            </a:extLst>
          </p:cNvPr>
          <p:cNvGrpSpPr>
            <a:grpSpLocks/>
          </p:cNvGrpSpPr>
          <p:nvPr/>
        </p:nvGrpSpPr>
        <p:grpSpPr bwMode="auto">
          <a:xfrm>
            <a:off x="7299614" y="1455332"/>
            <a:ext cx="4044418" cy="4710288"/>
            <a:chOff x="3039" y="482"/>
            <a:chExt cx="3148" cy="3336"/>
          </a:xfrm>
        </p:grpSpPr>
        <p:sp>
          <p:nvSpPr>
            <p:cNvPr id="13" name="Freeform 7">
              <a:extLst>
                <a:ext uri="{FF2B5EF4-FFF2-40B4-BE49-F238E27FC236}">
                  <a16:creationId xmlns:a16="http://schemas.microsoft.com/office/drawing/2014/main" id="{80A15920-246E-4BB1-A51A-BA4A9D1776BE}"/>
                </a:ext>
              </a:extLst>
            </p:cNvPr>
            <p:cNvSpPr>
              <a:spLocks/>
            </p:cNvSpPr>
            <p:nvPr/>
          </p:nvSpPr>
          <p:spPr bwMode="auto">
            <a:xfrm>
              <a:off x="4040" y="1154"/>
              <a:ext cx="1907" cy="1191"/>
            </a:xfrm>
            <a:custGeom>
              <a:avLst/>
              <a:gdLst>
                <a:gd name="T0" fmla="*/ 0 w 418"/>
                <a:gd name="T1" fmla="*/ 7091 h 196"/>
                <a:gd name="T2" fmla="*/ 415 w 418"/>
                <a:gd name="T3" fmla="*/ 7091 h 196"/>
                <a:gd name="T4" fmla="*/ 1186 w 418"/>
                <a:gd name="T5" fmla="*/ 6794 h 196"/>
                <a:gd name="T6" fmla="*/ 1975 w 418"/>
                <a:gd name="T7" fmla="*/ 5906 h 196"/>
                <a:gd name="T8" fmla="*/ 3020 w 418"/>
                <a:gd name="T9" fmla="*/ 3986 h 196"/>
                <a:gd name="T10" fmla="*/ 3727 w 418"/>
                <a:gd name="T11" fmla="*/ 2102 h 196"/>
                <a:gd name="T12" fmla="*/ 4266 w 418"/>
                <a:gd name="T13" fmla="*/ 480 h 196"/>
                <a:gd name="T14" fmla="*/ 4955 w 418"/>
                <a:gd name="T15" fmla="*/ 371 h 196"/>
                <a:gd name="T16" fmla="*/ 5621 w 418"/>
                <a:gd name="T17" fmla="*/ 2771 h 196"/>
                <a:gd name="T18" fmla="*/ 6620 w 418"/>
                <a:gd name="T19" fmla="*/ 5244 h 196"/>
                <a:gd name="T20" fmla="*/ 7409 w 418"/>
                <a:gd name="T21" fmla="*/ 6611 h 196"/>
                <a:gd name="T22" fmla="*/ 8303 w 418"/>
                <a:gd name="T23" fmla="*/ 7128 h 196"/>
                <a:gd name="T24" fmla="*/ 8700 w 418"/>
                <a:gd name="T25" fmla="*/ 7164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8"/>
                <a:gd name="T40" fmla="*/ 0 h 196"/>
                <a:gd name="T41" fmla="*/ 418 w 418"/>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8" h="196">
                  <a:moveTo>
                    <a:pt x="0" y="192"/>
                  </a:moveTo>
                  <a:cubicBezTo>
                    <a:pt x="5" y="192"/>
                    <a:pt x="11" y="193"/>
                    <a:pt x="20" y="192"/>
                  </a:cubicBezTo>
                  <a:cubicBezTo>
                    <a:pt x="29" y="191"/>
                    <a:pt x="45" y="189"/>
                    <a:pt x="57" y="184"/>
                  </a:cubicBezTo>
                  <a:cubicBezTo>
                    <a:pt x="69" y="179"/>
                    <a:pt x="80" y="173"/>
                    <a:pt x="95" y="160"/>
                  </a:cubicBezTo>
                  <a:cubicBezTo>
                    <a:pt x="110" y="147"/>
                    <a:pt x="131" y="125"/>
                    <a:pt x="145" y="108"/>
                  </a:cubicBezTo>
                  <a:cubicBezTo>
                    <a:pt x="159" y="91"/>
                    <a:pt x="169" y="73"/>
                    <a:pt x="179" y="57"/>
                  </a:cubicBezTo>
                  <a:cubicBezTo>
                    <a:pt x="189" y="41"/>
                    <a:pt x="195" y="21"/>
                    <a:pt x="205" y="13"/>
                  </a:cubicBezTo>
                  <a:cubicBezTo>
                    <a:pt x="215" y="5"/>
                    <a:pt x="227" y="0"/>
                    <a:pt x="238" y="10"/>
                  </a:cubicBezTo>
                  <a:cubicBezTo>
                    <a:pt x="249" y="20"/>
                    <a:pt x="257" y="53"/>
                    <a:pt x="270" y="75"/>
                  </a:cubicBezTo>
                  <a:cubicBezTo>
                    <a:pt x="283" y="97"/>
                    <a:pt x="304" y="125"/>
                    <a:pt x="318" y="142"/>
                  </a:cubicBezTo>
                  <a:cubicBezTo>
                    <a:pt x="332" y="159"/>
                    <a:pt x="343" y="171"/>
                    <a:pt x="356" y="179"/>
                  </a:cubicBezTo>
                  <a:cubicBezTo>
                    <a:pt x="369" y="187"/>
                    <a:pt x="389" y="190"/>
                    <a:pt x="399" y="193"/>
                  </a:cubicBezTo>
                  <a:cubicBezTo>
                    <a:pt x="409" y="196"/>
                    <a:pt x="413" y="195"/>
                    <a:pt x="418" y="194"/>
                  </a:cubicBezTo>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4" name="Line 8">
              <a:extLst>
                <a:ext uri="{FF2B5EF4-FFF2-40B4-BE49-F238E27FC236}">
                  <a16:creationId xmlns:a16="http://schemas.microsoft.com/office/drawing/2014/main" id="{F57A6D9F-0B3C-459F-9CB2-42F1F528F866}"/>
                </a:ext>
              </a:extLst>
            </p:cNvPr>
            <p:cNvSpPr>
              <a:spLocks noChangeShapeType="1"/>
            </p:cNvSpPr>
            <p:nvPr/>
          </p:nvSpPr>
          <p:spPr bwMode="auto">
            <a:xfrm>
              <a:off x="3194" y="2382"/>
              <a:ext cx="23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15" name="Text Box 9">
              <a:extLst>
                <a:ext uri="{FF2B5EF4-FFF2-40B4-BE49-F238E27FC236}">
                  <a16:creationId xmlns:a16="http://schemas.microsoft.com/office/drawing/2014/main" id="{05AA6543-B9DB-47FA-90AB-92A2A534C8CD}"/>
                </a:ext>
              </a:extLst>
            </p:cNvPr>
            <p:cNvSpPr txBox="1">
              <a:spLocks noChangeArrowheads="1"/>
            </p:cNvSpPr>
            <p:nvPr/>
          </p:nvSpPr>
          <p:spPr bwMode="auto">
            <a:xfrm>
              <a:off x="3039" y="799"/>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sz="1200" b="1">
                  <a:solidFill>
                    <a:srgbClr val="0000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EI</a:t>
              </a:r>
            </a:p>
          </p:txBody>
        </p:sp>
        <p:sp>
          <p:nvSpPr>
            <p:cNvPr id="16" name="Line 10">
              <a:extLst>
                <a:ext uri="{FF2B5EF4-FFF2-40B4-BE49-F238E27FC236}">
                  <a16:creationId xmlns:a16="http://schemas.microsoft.com/office/drawing/2014/main" id="{BA4B2EA8-5435-439D-AA55-1D1EB2C0F04C}"/>
                </a:ext>
              </a:extLst>
            </p:cNvPr>
            <p:cNvSpPr>
              <a:spLocks noChangeShapeType="1"/>
            </p:cNvSpPr>
            <p:nvPr/>
          </p:nvSpPr>
          <p:spPr bwMode="auto">
            <a:xfrm>
              <a:off x="3236"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7" name="Line 11">
              <a:extLst>
                <a:ext uri="{FF2B5EF4-FFF2-40B4-BE49-F238E27FC236}">
                  <a16:creationId xmlns:a16="http://schemas.microsoft.com/office/drawing/2014/main" id="{6BA09296-7180-406D-BF62-C6FE70804EFB}"/>
                </a:ext>
              </a:extLst>
            </p:cNvPr>
            <p:cNvSpPr>
              <a:spLocks noChangeShapeType="1"/>
            </p:cNvSpPr>
            <p:nvPr/>
          </p:nvSpPr>
          <p:spPr bwMode="auto">
            <a:xfrm>
              <a:off x="4470" y="1113"/>
              <a:ext cx="0" cy="1274"/>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8" name="Line 12">
              <a:extLst>
                <a:ext uri="{FF2B5EF4-FFF2-40B4-BE49-F238E27FC236}">
                  <a16:creationId xmlns:a16="http://schemas.microsoft.com/office/drawing/2014/main" id="{DCC2D0FB-83F1-4711-93C1-6FE063F0C307}"/>
                </a:ext>
              </a:extLst>
            </p:cNvPr>
            <p:cNvSpPr>
              <a:spLocks noChangeShapeType="1"/>
            </p:cNvSpPr>
            <p:nvPr/>
          </p:nvSpPr>
          <p:spPr bwMode="auto">
            <a:xfrm>
              <a:off x="5481" y="1113"/>
              <a:ext cx="0" cy="1274"/>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s-MX">
                <a:solidFill>
                  <a:srgbClr val="000000"/>
                </a:solidFill>
                <a:latin typeface="Arial" pitchFamily="34" charset="0"/>
              </a:endParaRPr>
            </a:p>
          </p:txBody>
        </p:sp>
        <p:sp>
          <p:nvSpPr>
            <p:cNvPr id="19" name="Line 13">
              <a:extLst>
                <a:ext uri="{FF2B5EF4-FFF2-40B4-BE49-F238E27FC236}">
                  <a16:creationId xmlns:a16="http://schemas.microsoft.com/office/drawing/2014/main" id="{2F5CD5C8-AFAF-4378-9944-FB07FAFE98DD}"/>
                </a:ext>
              </a:extLst>
            </p:cNvPr>
            <p:cNvSpPr>
              <a:spLocks noChangeShapeType="1"/>
            </p:cNvSpPr>
            <p:nvPr/>
          </p:nvSpPr>
          <p:spPr bwMode="auto">
            <a:xfrm flipV="1">
              <a:off x="4201"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20" name="Line 14">
              <a:extLst>
                <a:ext uri="{FF2B5EF4-FFF2-40B4-BE49-F238E27FC236}">
                  <a16:creationId xmlns:a16="http://schemas.microsoft.com/office/drawing/2014/main" id="{F0621FCD-9247-4FE1-AF29-23235B8DC640}"/>
                </a:ext>
              </a:extLst>
            </p:cNvPr>
            <p:cNvSpPr>
              <a:spLocks noChangeShapeType="1"/>
            </p:cNvSpPr>
            <p:nvPr/>
          </p:nvSpPr>
          <p:spPr bwMode="auto">
            <a:xfrm flipV="1">
              <a:off x="5947" y="598"/>
              <a:ext cx="0" cy="16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s-MX">
                <a:solidFill>
                  <a:srgbClr val="000000"/>
                </a:solidFill>
                <a:latin typeface="Arial" pitchFamily="34" charset="0"/>
              </a:endParaRPr>
            </a:p>
          </p:txBody>
        </p:sp>
        <p:sp>
          <p:nvSpPr>
            <p:cNvPr id="21" name="Text Box 15">
              <a:extLst>
                <a:ext uri="{FF2B5EF4-FFF2-40B4-BE49-F238E27FC236}">
                  <a16:creationId xmlns:a16="http://schemas.microsoft.com/office/drawing/2014/main" id="{B99D9DF2-F681-4FD2-9E26-3C606F5CAD5D}"/>
                </a:ext>
              </a:extLst>
            </p:cNvPr>
            <p:cNvSpPr txBox="1">
              <a:spLocks noChangeArrowheads="1"/>
            </p:cNvSpPr>
            <p:nvPr/>
          </p:nvSpPr>
          <p:spPr bwMode="auto">
            <a:xfrm>
              <a:off x="3740"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LRI</a:t>
              </a:r>
            </a:p>
          </p:txBody>
        </p:sp>
        <p:sp>
          <p:nvSpPr>
            <p:cNvPr id="22" name="Text Box 16">
              <a:extLst>
                <a:ext uri="{FF2B5EF4-FFF2-40B4-BE49-F238E27FC236}">
                  <a16:creationId xmlns:a16="http://schemas.microsoft.com/office/drawing/2014/main" id="{2792572F-EF15-4D55-A8DB-A2ED82B769AD}"/>
                </a:ext>
              </a:extLst>
            </p:cNvPr>
            <p:cNvSpPr txBox="1">
              <a:spLocks noChangeArrowheads="1"/>
            </p:cNvSpPr>
            <p:nvPr/>
          </p:nvSpPr>
          <p:spPr bwMode="auto">
            <a:xfrm>
              <a:off x="5441" y="482"/>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dirty="0">
                  <a:solidFill>
                    <a:srgbClr val="FF3300"/>
                  </a:solidFill>
                  <a:effectLst>
                    <a:outerShdw blurRad="38100" dist="38100" dir="2700000" algn="tl">
                      <a:srgbClr val="C0C0C0"/>
                    </a:outerShdw>
                  </a:effectLst>
                  <a:latin typeface="Arial Narrow" pitchFamily="34" charset="0"/>
                </a:rPr>
                <a:t>  </a:t>
              </a:r>
              <a:r>
                <a:rPr lang="es-ES" sz="1200" b="1" dirty="0">
                  <a:solidFill>
                    <a:srgbClr val="000000"/>
                  </a:solidFill>
                  <a:effectLst>
                    <a:outerShdw blurRad="38100" dist="38100" dir="2700000" algn="tl">
                      <a:srgbClr val="C0C0C0"/>
                    </a:outerShdw>
                  </a:effectLst>
                  <a:latin typeface="Arial Narrow" pitchFamily="34" charset="0"/>
                </a:rPr>
                <a:t> </a:t>
              </a:r>
              <a:r>
                <a:rPr lang="es-ES" b="1" dirty="0">
                  <a:solidFill>
                    <a:srgbClr val="000000"/>
                  </a:solidFill>
                  <a:effectLst>
                    <a:outerShdw blurRad="38100" dist="38100" dir="2700000" algn="tl">
                      <a:srgbClr val="C0C0C0"/>
                    </a:outerShdw>
                  </a:effectLst>
                  <a:latin typeface="Arial Narrow" pitchFamily="34" charset="0"/>
                </a:rPr>
                <a:t>LRS</a:t>
              </a:r>
            </a:p>
          </p:txBody>
        </p:sp>
        <p:sp>
          <p:nvSpPr>
            <p:cNvPr id="23" name="Text Box 17">
              <a:extLst>
                <a:ext uri="{FF2B5EF4-FFF2-40B4-BE49-F238E27FC236}">
                  <a16:creationId xmlns:a16="http://schemas.microsoft.com/office/drawing/2014/main" id="{1E15C3CF-6C1C-492B-A21B-2354C8771E33}"/>
                </a:ext>
              </a:extLst>
            </p:cNvPr>
            <p:cNvSpPr txBox="1">
              <a:spLocks noChangeArrowheads="1"/>
            </p:cNvSpPr>
            <p:nvPr/>
          </p:nvSpPr>
          <p:spPr bwMode="auto">
            <a:xfrm>
              <a:off x="3887" y="3294"/>
              <a:ext cx="977" cy="524"/>
            </a:xfrm>
            <a:prstGeom prst="rect">
              <a:avLst/>
            </a:prstGeom>
            <a:solidFill>
              <a:srgbClr val="EEFF97"/>
            </a:solidFill>
            <a:ln w="9525">
              <a:solidFill>
                <a:srgbClr val="FF3300"/>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tolerada</a:t>
              </a:r>
            </a:p>
          </p:txBody>
        </p:sp>
        <p:cxnSp>
          <p:nvCxnSpPr>
            <p:cNvPr id="24" name="AutoShape 18">
              <a:extLst>
                <a:ext uri="{FF2B5EF4-FFF2-40B4-BE49-F238E27FC236}">
                  <a16:creationId xmlns:a16="http://schemas.microsoft.com/office/drawing/2014/main" id="{7B55A53E-9A6C-408B-B83C-66AB6B7CA8BE}"/>
                </a:ext>
              </a:extLst>
            </p:cNvPr>
            <p:cNvCxnSpPr>
              <a:cxnSpLocks noChangeShapeType="1"/>
              <a:stCxn id="23" idx="3"/>
              <a:endCxn id="18" idx="1"/>
            </p:cNvCxnSpPr>
            <p:nvPr/>
          </p:nvCxnSpPr>
          <p:spPr bwMode="auto">
            <a:xfrm flipV="1">
              <a:off x="4864" y="2387"/>
              <a:ext cx="617" cy="1169"/>
            </a:xfrm>
            <a:prstGeom prst="straightConnector1">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cxnSp>
        <p:cxnSp>
          <p:nvCxnSpPr>
            <p:cNvPr id="25" name="AutoShape 19">
              <a:extLst>
                <a:ext uri="{FF2B5EF4-FFF2-40B4-BE49-F238E27FC236}">
                  <a16:creationId xmlns:a16="http://schemas.microsoft.com/office/drawing/2014/main" id="{5AA0180D-2E17-42C8-BC8C-D96FE5F14023}"/>
                </a:ext>
              </a:extLst>
            </p:cNvPr>
            <p:cNvCxnSpPr>
              <a:cxnSpLocks noChangeShapeType="1"/>
              <a:stCxn id="23" idx="1"/>
              <a:endCxn id="14" idx="0"/>
            </p:cNvCxnSpPr>
            <p:nvPr/>
          </p:nvCxnSpPr>
          <p:spPr bwMode="auto">
            <a:xfrm flipH="1" flipV="1">
              <a:off x="3194" y="2382"/>
              <a:ext cx="693" cy="1174"/>
            </a:xfrm>
            <a:prstGeom prst="straightConnector1">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cxnSp>
        <p:sp>
          <p:nvSpPr>
            <p:cNvPr id="26" name="Text Box 20">
              <a:extLst>
                <a:ext uri="{FF2B5EF4-FFF2-40B4-BE49-F238E27FC236}">
                  <a16:creationId xmlns:a16="http://schemas.microsoft.com/office/drawing/2014/main" id="{A7F3CCB8-3021-4438-A53E-5C25AF2CF72F}"/>
                </a:ext>
              </a:extLst>
            </p:cNvPr>
            <p:cNvSpPr txBox="1">
              <a:spLocks noChangeArrowheads="1"/>
            </p:cNvSpPr>
            <p:nvPr/>
          </p:nvSpPr>
          <p:spPr bwMode="auto">
            <a:xfrm>
              <a:off x="3947" y="2523"/>
              <a:ext cx="977" cy="524"/>
            </a:xfrm>
            <a:prstGeom prst="rect">
              <a:avLst/>
            </a:prstGeom>
            <a:solidFill>
              <a:srgbClr val="EEFF97"/>
            </a:solidFill>
            <a:ln w="9525">
              <a:solidFill>
                <a:schemeClr val="tx1"/>
              </a:solidFill>
              <a:miter lim="800000"/>
              <a:headEnd/>
              <a:tailEnd/>
            </a:ln>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s-ES" sz="2400">
                  <a:solidFill>
                    <a:srgbClr val="000000"/>
                  </a:solidFill>
                </a:rPr>
                <a:t>Variación </a:t>
              </a:r>
            </a:p>
            <a:p>
              <a:pPr algn="ctr" eaLnBrk="1" fontAlgn="base" hangingPunct="1">
                <a:spcBef>
                  <a:spcPct val="0"/>
                </a:spcBef>
                <a:spcAft>
                  <a:spcPct val="0"/>
                </a:spcAft>
              </a:pPr>
              <a:r>
                <a:rPr lang="es-ES" sz="2400">
                  <a:solidFill>
                    <a:srgbClr val="000000"/>
                  </a:solidFill>
                </a:rPr>
                <a:t>Real = 6</a:t>
              </a:r>
              <a:r>
                <a:rPr lang="el-GR" sz="2400">
                  <a:solidFill>
                    <a:srgbClr val="000000"/>
                  </a:solidFill>
                  <a:cs typeface="Arial" pitchFamily="34" charset="0"/>
                </a:rPr>
                <a:t>σ</a:t>
              </a:r>
            </a:p>
          </p:txBody>
        </p:sp>
        <p:cxnSp>
          <p:nvCxnSpPr>
            <p:cNvPr id="27" name="AutoShape 21">
              <a:extLst>
                <a:ext uri="{FF2B5EF4-FFF2-40B4-BE49-F238E27FC236}">
                  <a16:creationId xmlns:a16="http://schemas.microsoft.com/office/drawing/2014/main" id="{841F38B1-DB6C-401D-A40B-C7BFD1873103}"/>
                </a:ext>
              </a:extLst>
            </p:cNvPr>
            <p:cNvCxnSpPr>
              <a:cxnSpLocks noChangeShapeType="1"/>
              <a:stCxn id="26" idx="1"/>
              <a:endCxn id="19" idx="0"/>
            </p:cNvCxnSpPr>
            <p:nvPr/>
          </p:nvCxnSpPr>
          <p:spPr bwMode="auto">
            <a:xfrm flipV="1">
              <a:off x="3947" y="2276"/>
              <a:ext cx="254"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 name="AutoShape 22">
              <a:extLst>
                <a:ext uri="{FF2B5EF4-FFF2-40B4-BE49-F238E27FC236}">
                  <a16:creationId xmlns:a16="http://schemas.microsoft.com/office/drawing/2014/main" id="{13A38F0C-ABF9-4099-909C-381FAEA270E9}"/>
                </a:ext>
              </a:extLst>
            </p:cNvPr>
            <p:cNvCxnSpPr>
              <a:cxnSpLocks noChangeShapeType="1"/>
              <a:stCxn id="26" idx="3"/>
              <a:endCxn id="20" idx="0"/>
            </p:cNvCxnSpPr>
            <p:nvPr/>
          </p:nvCxnSpPr>
          <p:spPr bwMode="auto">
            <a:xfrm flipV="1">
              <a:off x="4924" y="2276"/>
              <a:ext cx="1023" cy="509"/>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 name="Text Box 23">
              <a:extLst>
                <a:ext uri="{FF2B5EF4-FFF2-40B4-BE49-F238E27FC236}">
                  <a16:creationId xmlns:a16="http://schemas.microsoft.com/office/drawing/2014/main" id="{B414C64F-16D5-43A9-B545-3EE7B31D5FF5}"/>
                </a:ext>
              </a:extLst>
            </p:cNvPr>
            <p:cNvSpPr txBox="1">
              <a:spLocks noChangeArrowheads="1"/>
            </p:cNvSpPr>
            <p:nvPr/>
          </p:nvSpPr>
          <p:spPr bwMode="auto">
            <a:xfrm>
              <a:off x="5264" y="845"/>
              <a:ext cx="746" cy="23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s-ES" sz="1200" b="1">
                  <a:solidFill>
                    <a:srgbClr val="FF3300"/>
                  </a:solidFill>
                  <a:effectLst>
                    <a:outerShdw blurRad="38100" dist="38100" dir="2700000" algn="tl">
                      <a:srgbClr val="C0C0C0"/>
                    </a:outerShdw>
                  </a:effectLst>
                  <a:latin typeface="Arial Narrow" pitchFamily="34" charset="0"/>
                </a:rPr>
                <a:t>   </a:t>
              </a:r>
              <a:r>
                <a:rPr lang="es-ES" b="1">
                  <a:solidFill>
                    <a:srgbClr val="000000"/>
                  </a:solidFill>
                  <a:effectLst>
                    <a:outerShdw blurRad="38100" dist="38100" dir="2700000" algn="tl">
                      <a:srgbClr val="C0C0C0"/>
                    </a:outerShdw>
                  </a:effectLst>
                  <a:latin typeface="Arial Narrow" pitchFamily="34" charset="0"/>
                </a:rPr>
                <a:t>ES</a:t>
              </a:r>
            </a:p>
          </p:txBody>
        </p:sp>
      </p:grpSp>
    </p:spTree>
    <p:extLst>
      <p:ext uri="{BB962C8B-B14F-4D97-AF65-F5344CB8AC3E}">
        <p14:creationId xmlns:p14="http://schemas.microsoft.com/office/powerpoint/2010/main" val="1213808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3381BEC2-4372-4CB4-9DAB-34B3488A87CC}"/>
                  </a:ext>
                </a:extLst>
              </p:cNvPr>
              <p:cNvSpPr>
                <a:spLocks noGrp="1"/>
              </p:cNvSpPr>
              <p:nvPr>
                <p:ph type="title"/>
              </p:nvPr>
            </p:nvSpPr>
            <p:spPr/>
            <p:txBody>
              <a:bodyPr/>
              <a:lstStyle/>
              <a:p>
                <a:r>
                  <a:rPr lang="es-MX" dirty="0">
                    <a:latin typeface="Gabriola" panose="04040605051002020D02" pitchFamily="82" charset="0"/>
                  </a:rPr>
                  <a:t>ÍNDICE DE CAPACIDAD </a:t>
                </a:r>
                <a14:m>
                  <m:oMath xmlns:m="http://schemas.openxmlformats.org/officeDocument/2006/math">
                    <m:sSub>
                      <m:sSubPr>
                        <m:ctrlPr>
                          <a:rPr lang="es-MX" i="1" smtClean="0">
                            <a:latin typeface="Cambria Math" panose="02040503050406030204" pitchFamily="18" charset="0"/>
                          </a:rPr>
                        </m:ctrlPr>
                      </m:sSubPr>
                      <m:e>
                        <m:r>
                          <a:rPr lang="es-ES" b="0" i="1" smtClean="0">
                            <a:latin typeface="Cambria Math" panose="02040503050406030204" pitchFamily="18" charset="0"/>
                          </a:rPr>
                          <m:t>𝐶</m:t>
                        </m:r>
                      </m:e>
                      <m:sub>
                        <m:r>
                          <a:rPr lang="es-ES" b="0" i="1" smtClean="0">
                            <a:latin typeface="Cambria Math" panose="02040503050406030204" pitchFamily="18" charset="0"/>
                          </a:rPr>
                          <m:t>𝑝𝑘</m:t>
                        </m:r>
                      </m:sub>
                    </m:sSub>
                  </m:oMath>
                </a14:m>
                <a:r>
                  <a:rPr lang="es-MX" dirty="0">
                    <a:latin typeface="Gabriola" panose="04040605051002020D02" pitchFamily="82" charset="0"/>
                  </a:rPr>
                  <a:t> (centrado del proceso)</a:t>
                </a:r>
                <a:endParaRPr lang="es-ES" dirty="0">
                  <a:latin typeface="Gabriola" panose="04040605051002020D02" pitchFamily="82" charset="0"/>
                </a:endParaRPr>
              </a:p>
            </p:txBody>
          </p:sp>
        </mc:Choice>
        <mc:Fallback xmlns="">
          <p:sp>
            <p:nvSpPr>
              <p:cNvPr id="2" name="Título 1">
                <a:extLst>
                  <a:ext uri="{FF2B5EF4-FFF2-40B4-BE49-F238E27FC236}">
                    <a16:creationId xmlns:a16="http://schemas.microsoft.com/office/drawing/2014/main" id="{3381BEC2-4372-4CB4-9DAB-34B3488A87CC}"/>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s-ES">
                    <a:noFill/>
                  </a:rPr>
                  <a:t> </a:t>
                </a:r>
              </a:p>
            </p:txBody>
          </p:sp>
        </mc:Fallback>
      </mc:AlternateContent>
      <p:pic>
        <p:nvPicPr>
          <p:cNvPr id="7" name="Marcador de contenido 6" descr="Imagen que contiene texto&#10;&#10;Descripción generada automáticamente">
            <a:extLst>
              <a:ext uri="{FF2B5EF4-FFF2-40B4-BE49-F238E27FC236}">
                <a16:creationId xmlns:a16="http://schemas.microsoft.com/office/drawing/2014/main" id="{752CD37D-D12B-465B-8430-6B85E3E187CE}"/>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118652" y="1690688"/>
            <a:ext cx="7706991" cy="4456651"/>
          </a:xfrm>
        </p:spPr>
      </p:pic>
    </p:spTree>
    <p:extLst>
      <p:ext uri="{BB962C8B-B14F-4D97-AF65-F5344CB8AC3E}">
        <p14:creationId xmlns:p14="http://schemas.microsoft.com/office/powerpoint/2010/main" val="195459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326214" cy="2571507"/>
              </a:xfrm>
            </p:spPr>
            <p:txBody>
              <a:bodyPr>
                <a:normAutofit fontScale="85000" lnSpcReduction="20000"/>
              </a:bodyPr>
              <a:lstStyle/>
              <a:p>
                <a:pPr marL="0" indent="0" algn="ctr">
                  <a:buNone/>
                </a:pPr>
                <a:r>
                  <a:rPr lang="es-ES" sz="3000" b="1" dirty="0" err="1">
                    <a:latin typeface="Gabriola" panose="04040605051002020D02" pitchFamily="82" charset="0"/>
                  </a:rPr>
                  <a:t>Cps</a:t>
                </a:r>
                <a:r>
                  <a:rPr lang="es-ES" sz="3000" b="1" dirty="0">
                    <a:latin typeface="Gabriola" panose="04040605051002020D02" pitchFamily="82" charset="0"/>
                  </a:rPr>
                  <a:t>  a corto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LOS RANGOS</a:t>
                </a:r>
              </a:p>
              <a:p>
                <a:endParaRPr lang="es-MX" sz="2400" b="1" dirty="0">
                  <a:latin typeface="Gabriola" panose="04040605051002020D02" pitchFamily="82" charset="0"/>
                </a:endParaRPr>
              </a:p>
              <a:p>
                <a:pPr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Mediante rangos de subgrupos para n=2</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El rango se obtiene de la diferencia entre dos datos consecutivos.</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f>
                      <m:fPr>
                        <m:ctrlPr>
                          <a:rPr lang="es-ES" sz="2400" b="1" i="1">
                            <a:latin typeface="Cambria Math" panose="02040503050406030204" pitchFamily="18" charset="0"/>
                          </a:rPr>
                        </m:ctrlPr>
                      </m:fPr>
                      <m:num>
                        <m:acc>
                          <m:accPr>
                            <m:chr m:val="̅"/>
                            <m:ctrlPr>
                              <a:rPr lang="es-ES" sz="2400" b="1" i="1">
                                <a:latin typeface="Cambria Math" panose="02040503050406030204" pitchFamily="18" charset="0"/>
                              </a:rPr>
                            </m:ctrlPr>
                          </m:accPr>
                          <m:e>
                            <m:r>
                              <a:rPr lang="es-ES" sz="2400" b="1">
                                <a:latin typeface="Cambria Math"/>
                              </a:rPr>
                              <m:t>𝐑</m:t>
                            </m:r>
                          </m:e>
                        </m:acc>
                      </m:num>
                      <m:den>
                        <m:sSub>
                          <m:sSubPr>
                            <m:ctrlPr>
                              <a:rPr lang="es-ES" sz="2400" b="1" i="1" smtClean="0">
                                <a:latin typeface="Cambria Math" panose="02040503050406030204" pitchFamily="18" charset="0"/>
                              </a:rPr>
                            </m:ctrlPr>
                          </m:sSubPr>
                          <m:e>
                            <m:r>
                              <a:rPr lang="es-MX" sz="2400" b="1" i="1" smtClean="0">
                                <a:latin typeface="Cambria Math" panose="02040503050406030204" pitchFamily="18" charset="0"/>
                              </a:rPr>
                              <m:t>𝒅</m:t>
                            </m:r>
                          </m:e>
                          <m:sub>
                            <m:r>
                              <a:rPr lang="es-MX" sz="2400" b="1" i="1" smtClean="0">
                                <a:latin typeface="Cambria Math" panose="02040503050406030204" pitchFamily="18" charset="0"/>
                              </a:rPr>
                              <m:t>𝟐</m:t>
                            </m:r>
                          </m:sub>
                        </m:sSub>
                      </m:den>
                    </m:f>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326214" cy="2571507"/>
              </a:xfrm>
              <a:blipFill>
                <a:blip r:embed="rId2"/>
                <a:stretch>
                  <a:fillRect l="-749" t="-6635"/>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7981744" y="171039"/>
          <a:ext cx="3995802" cy="6515921"/>
        </p:xfrm>
        <a:graphic>
          <a:graphicData uri="http://schemas.openxmlformats.org/drawingml/2006/table">
            <a:tbl>
              <a:tblPr/>
              <a:tblGrid>
                <a:gridCol w="1331934">
                  <a:extLst>
                    <a:ext uri="{9D8B030D-6E8A-4147-A177-3AD203B41FA5}">
                      <a16:colId xmlns:a16="http://schemas.microsoft.com/office/drawing/2014/main" val="282308566"/>
                    </a:ext>
                  </a:extLst>
                </a:gridCol>
                <a:gridCol w="1331934">
                  <a:extLst>
                    <a:ext uri="{9D8B030D-6E8A-4147-A177-3AD203B41FA5}">
                      <a16:colId xmlns:a16="http://schemas.microsoft.com/office/drawing/2014/main" val="975940530"/>
                    </a:ext>
                  </a:extLst>
                </a:gridCol>
                <a:gridCol w="1331934">
                  <a:extLst>
                    <a:ext uri="{9D8B030D-6E8A-4147-A177-3AD203B41FA5}">
                      <a16:colId xmlns:a16="http://schemas.microsoft.com/office/drawing/2014/main" val="1619704137"/>
                    </a:ext>
                  </a:extLst>
                </a:gridCol>
              </a:tblGrid>
              <a:tr h="518724">
                <a:tc>
                  <a:txBody>
                    <a:bodyPr/>
                    <a:lstStyle/>
                    <a:p>
                      <a:pPr algn="l" fontAlgn="b"/>
                      <a:r>
                        <a:rPr lang="es-MX" sz="14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ABSOLUTO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4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4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4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4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4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4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4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4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4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4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4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4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4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4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4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4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4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4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4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4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4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4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4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4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400" b="1" i="0" u="none" strike="noStrike">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r h="556547">
                <a:tc>
                  <a:txBody>
                    <a:bodyPr/>
                    <a:lstStyle/>
                    <a:p>
                      <a:pPr algn="l" fontAlgn="b"/>
                      <a:r>
                        <a:rPr lang="es-MX" sz="1800" b="0"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Gabriola" panose="04040605051002020D02" pitchFamily="82" charset="0"/>
                        </a:rPr>
                        <a:t>PROMEDIO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Gabriola" panose="04040605051002020D02" pitchFamily="82" charset="0"/>
                        </a:rPr>
                        <a:t>5.78375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9646"/>
                  </a:ext>
                </a:extLst>
              </a:tr>
            </a:tbl>
          </a:graphicData>
        </a:graphic>
      </p:graphicFrame>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5AF758E7-2272-4DCA-903A-3E6A1BE57309}"/>
                  </a:ext>
                </a:extLst>
              </p:cNvPr>
              <p:cNvSpPr/>
              <p:nvPr/>
            </p:nvSpPr>
            <p:spPr>
              <a:xfrm>
                <a:off x="341334" y="3610776"/>
                <a:ext cx="3889013" cy="845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1" smtClean="0">
                          <a:latin typeface="Cambria Math" panose="02040503050406030204" pitchFamily="18" charset="0"/>
                        </a:rPr>
                        <m:t>𝐃𝐨𝐧𝐝𝐞</m:t>
                      </m:r>
                      <m:r>
                        <a:rPr lang="es-MX" b="1" smtClean="0">
                          <a:latin typeface="Cambria Math" panose="02040503050406030204" pitchFamily="18" charset="0"/>
                        </a:rPr>
                        <m:t>       </m:t>
                      </m:r>
                      <m:acc>
                        <m:accPr>
                          <m:chr m:val="̅"/>
                          <m:ctrlPr>
                            <a:rPr lang="es-ES" b="1" i="1" dirty="0">
                              <a:latin typeface="Cambria Math" panose="02040503050406030204" pitchFamily="18" charset="0"/>
                            </a:rPr>
                          </m:ctrlPr>
                        </m:accPr>
                        <m:e>
                          <m:r>
                            <a:rPr lang="es-MX" b="1" dirty="0">
                              <a:latin typeface="Cambria Math"/>
                            </a:rPr>
                            <m:t>𝐑</m:t>
                          </m:r>
                        </m:e>
                      </m:acc>
                      <m:r>
                        <a:rPr lang="es-MX" b="1" dirty="0">
                          <a:latin typeface="Cambria Math"/>
                        </a:rPr>
                        <m:t>=</m:t>
                      </m:r>
                      <m:nary>
                        <m:naryPr>
                          <m:chr m:val="∑"/>
                          <m:ctrlPr>
                            <a:rPr lang="es-MX" b="1" i="1" dirty="0">
                              <a:latin typeface="Cambria Math" panose="02040503050406030204" pitchFamily="18" charset="0"/>
                            </a:rPr>
                          </m:ctrlPr>
                        </m:naryPr>
                        <m:sub>
                          <m:r>
                            <m:rPr>
                              <m:brk m:alnAt="23"/>
                            </m:rPr>
                            <a:rPr lang="es-MX" b="1" dirty="0">
                              <a:latin typeface="Cambria Math"/>
                            </a:rPr>
                            <m:t>𝐢</m:t>
                          </m:r>
                          <m:r>
                            <a:rPr lang="es-MX" b="1" dirty="0">
                              <a:latin typeface="Cambria Math"/>
                            </a:rPr>
                            <m:t>=</m:t>
                          </m:r>
                          <m:r>
                            <a:rPr lang="es-MX" b="1" dirty="0">
                              <a:latin typeface="Cambria Math"/>
                            </a:rPr>
                            <m:t>𝟏</m:t>
                          </m:r>
                        </m:sub>
                        <m:sup>
                          <m:r>
                            <a:rPr lang="es-MX" b="1" dirty="0">
                              <a:latin typeface="Cambria Math"/>
                            </a:rPr>
                            <m:t>𝐧</m:t>
                          </m:r>
                        </m:sup>
                        <m:e>
                          <m:f>
                            <m:fPr>
                              <m:ctrlPr>
                                <a:rPr lang="es-MX" b="1" i="1" dirty="0">
                                  <a:latin typeface="Cambria Math" panose="02040503050406030204" pitchFamily="18" charset="0"/>
                                </a:rPr>
                              </m:ctrlPr>
                            </m:fPr>
                            <m:num>
                              <m:sSub>
                                <m:sSubPr>
                                  <m:ctrlPr>
                                    <a:rPr lang="es-MX" b="1" i="1" dirty="0">
                                      <a:latin typeface="Cambria Math" panose="02040503050406030204" pitchFamily="18" charset="0"/>
                                    </a:rPr>
                                  </m:ctrlPr>
                                </m:sSubPr>
                                <m:e>
                                  <m:r>
                                    <a:rPr lang="es-MX" b="1" dirty="0">
                                      <a:latin typeface="Cambria Math"/>
                                    </a:rPr>
                                    <m:t>𝐑</m:t>
                                  </m:r>
                                </m:e>
                                <m:sub>
                                  <m:r>
                                    <a:rPr lang="es-MX" b="1" dirty="0">
                                      <a:latin typeface="Cambria Math"/>
                                    </a:rPr>
                                    <m:t>𝐢</m:t>
                                  </m:r>
                                </m:sub>
                              </m:sSub>
                            </m:num>
                            <m:den>
                              <m:r>
                                <a:rPr lang="es-MX" b="1" i="1" dirty="0" smtClean="0">
                                  <a:latin typeface="Cambria Math" panose="02040503050406030204" pitchFamily="18" charset="0"/>
                                </a:rPr>
                                <m:t>𝒏</m:t>
                              </m:r>
                              <m:r>
                                <a:rPr lang="es-MX" b="1" i="1" dirty="0" smtClean="0">
                                  <a:latin typeface="Cambria Math" panose="02040503050406030204" pitchFamily="18" charset="0"/>
                                </a:rPr>
                                <m:t>−</m:t>
                              </m:r>
                              <m:r>
                                <a:rPr lang="es-MX" b="1" i="1" dirty="0" smtClean="0">
                                  <a:latin typeface="Cambria Math" panose="02040503050406030204" pitchFamily="18" charset="0"/>
                                </a:rPr>
                                <m:t>𝟏</m:t>
                              </m:r>
                            </m:den>
                          </m:f>
                        </m:e>
                      </m:nary>
                      <m:r>
                        <a:rPr lang="es-MX" b="1" i="1" dirty="0" smtClean="0">
                          <a:latin typeface="Cambria Math" panose="02040503050406030204" pitchFamily="18" charset="0"/>
                        </a:rPr>
                        <m:t>=</m:t>
                      </m:r>
                      <m:r>
                        <a:rPr lang="es-MX" b="1" i="1" dirty="0" smtClean="0">
                          <a:latin typeface="Cambria Math" panose="02040503050406030204" pitchFamily="18" charset="0"/>
                        </a:rPr>
                        <m:t>𝟓</m:t>
                      </m:r>
                      <m:r>
                        <a:rPr lang="es-MX" b="1" i="1" dirty="0" smtClean="0">
                          <a:latin typeface="Cambria Math" panose="02040503050406030204" pitchFamily="18" charset="0"/>
                        </a:rPr>
                        <m:t>.</m:t>
                      </m:r>
                      <m:r>
                        <a:rPr lang="es-MX" b="1" i="1" dirty="0" smtClean="0">
                          <a:latin typeface="Cambria Math" panose="02040503050406030204" pitchFamily="18" charset="0"/>
                        </a:rPr>
                        <m:t>𝟕𝟖𝟑𝟕𝟓</m:t>
                      </m:r>
                    </m:oMath>
                  </m:oMathPara>
                </a14:m>
                <a:endParaRPr lang="es-MX" dirty="0"/>
              </a:p>
            </p:txBody>
          </p:sp>
        </mc:Choice>
        <mc:Fallback xmlns="">
          <p:sp>
            <p:nvSpPr>
              <p:cNvPr id="6" name="Rectángulo 5">
                <a:extLst>
                  <a:ext uri="{FF2B5EF4-FFF2-40B4-BE49-F238E27FC236}">
                    <a16:creationId xmlns:a16="http://schemas.microsoft.com/office/drawing/2014/main" id="{5AF758E7-2272-4DCA-903A-3E6A1BE57309}"/>
                  </a:ext>
                </a:extLst>
              </p:cNvPr>
              <p:cNvSpPr>
                <a:spLocks noRot="1" noChangeAspect="1" noMove="1" noResize="1" noEditPoints="1" noAdjustHandles="1" noChangeArrowheads="1" noChangeShapeType="1" noTextEdit="1"/>
              </p:cNvSpPr>
              <p:nvPr/>
            </p:nvSpPr>
            <p:spPr>
              <a:xfrm>
                <a:off x="341334" y="3610776"/>
                <a:ext cx="3889013" cy="84593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486481" y="4504561"/>
                <a:ext cx="3050772" cy="6930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f>
                        <m:fPr>
                          <m:ctrlPr>
                            <a:rPr lang="es-ES" b="1" i="1">
                              <a:latin typeface="Cambria Math" panose="02040503050406030204" pitchFamily="18" charset="0"/>
                            </a:rPr>
                          </m:ctrlPr>
                        </m:fPr>
                        <m:num>
                          <m:acc>
                            <m:accPr>
                              <m:chr m:val="̅"/>
                              <m:ctrlPr>
                                <a:rPr lang="es-ES" b="1" i="1">
                                  <a:latin typeface="Cambria Math" panose="02040503050406030204" pitchFamily="18" charset="0"/>
                                </a:rPr>
                              </m:ctrlPr>
                            </m:accPr>
                            <m:e>
                              <m:r>
                                <a:rPr lang="es-ES" b="1">
                                  <a:latin typeface="Cambria Math"/>
                                </a:rPr>
                                <m:t>𝐑</m:t>
                              </m:r>
                            </m:e>
                          </m:acc>
                        </m:num>
                        <m:den>
                          <m:sSub>
                            <m:sSubPr>
                              <m:ctrlPr>
                                <a:rPr lang="es-ES" b="1" i="1">
                                  <a:latin typeface="Cambria Math" panose="02040503050406030204" pitchFamily="18" charset="0"/>
                                </a:rPr>
                              </m:ctrlPr>
                            </m:sSubPr>
                            <m:e>
                              <m:r>
                                <a:rPr lang="es-MX" b="1" i="1">
                                  <a:latin typeface="Cambria Math" panose="02040503050406030204" pitchFamily="18" charset="0"/>
                                </a:rPr>
                                <m:t>𝒅</m:t>
                              </m:r>
                            </m:e>
                            <m:sub>
                              <m:r>
                                <a:rPr lang="es-MX" b="1" i="1">
                                  <a:latin typeface="Cambria Math" panose="02040503050406030204" pitchFamily="18" charset="0"/>
                                </a:rPr>
                                <m:t>𝟐</m:t>
                              </m:r>
                            </m:sub>
                          </m:sSub>
                        </m:den>
                      </m:f>
                      <m:r>
                        <a:rPr lang="es-MX" b="0" i="0"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5.78375</m:t>
                          </m:r>
                        </m:num>
                        <m:den>
                          <m:r>
                            <a:rPr lang="es-MX" b="0" i="1" smtClean="0">
                              <a:latin typeface="Cambria Math" panose="02040503050406030204" pitchFamily="18" charset="0"/>
                            </a:rPr>
                            <m:t>1.128</m:t>
                          </m:r>
                        </m:den>
                      </m:f>
                      <m:r>
                        <a:rPr lang="es-MX" b="0" i="1" smtClean="0">
                          <a:latin typeface="Cambria Math" panose="02040503050406030204" pitchFamily="18" charset="0"/>
                        </a:rPr>
                        <m:t>=5.1274</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486481" y="4504561"/>
                <a:ext cx="3050772" cy="693010"/>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131073" y="5682274"/>
                <a:ext cx="4129079" cy="66191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s-ES" b="1" i="1">
                              <a:latin typeface="Cambria Math" panose="02040503050406030204" pitchFamily="18" charset="0"/>
                            </a:rPr>
                            <m:t>𝑪</m:t>
                          </m:r>
                        </m:e>
                        <m:sub>
                          <m:r>
                            <a:rPr lang="es-ES" b="1" i="1">
                              <a:latin typeface="Cambria Math" panose="02040503050406030204" pitchFamily="18" charset="0"/>
                            </a:rPr>
                            <m:t>𝒑</m:t>
                          </m:r>
                          <m:r>
                            <a:rPr lang="es-MX" b="1" i="1" smtClean="0">
                              <a:latin typeface="Cambria Math" panose="02040503050406030204" pitchFamily="18" charset="0"/>
                            </a:rPr>
                            <m:t>𝒔</m:t>
                          </m:r>
                        </m:sub>
                      </m:sSub>
                      <m:r>
                        <a:rPr lang="es-ES" b="1" i="1">
                          <a:latin typeface="Cambria Math" panose="02040503050406030204" pitchFamily="18" charset="0"/>
                        </a:rPr>
                        <m:t>=</m:t>
                      </m:r>
                      <m:f>
                        <m:fPr>
                          <m:ctrlPr>
                            <a:rPr lang="es-ES" i="1">
                              <a:latin typeface="Cambria Math" panose="02040503050406030204" pitchFamily="18" charset="0"/>
                            </a:rPr>
                          </m:ctrlPr>
                        </m:fPr>
                        <m:num>
                          <m:r>
                            <a:rPr lang="es-ES" i="1">
                              <a:latin typeface="Cambria Math"/>
                            </a:rPr>
                            <m:t>𝐸𝑆</m:t>
                          </m:r>
                          <m:r>
                            <a:rPr lang="es-ES" i="1">
                              <a:latin typeface="Cambria Math"/>
                              <a:ea typeface="Cambria Math"/>
                            </a:rPr>
                            <m:t>−</m:t>
                          </m:r>
                          <m:r>
                            <a:rPr lang="es-ES" i="1">
                              <a:latin typeface="Cambria Math"/>
                              <a:ea typeface="Cambria Math"/>
                            </a:rPr>
                            <m:t>𝜇</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r>
                        <a:rPr lang="es-MX" b="1" i="1"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r>
                            <a:rPr lang="es-MX" b="1" i="1" smtClean="0">
                              <a:latin typeface="Cambria Math" panose="02040503050406030204" pitchFamily="18" charset="0"/>
                              <a:ea typeface="Cambria Math" panose="02040503050406030204" pitchFamily="18" charset="0"/>
                            </a:rPr>
                            <m:t>𝟏𝟎𝟖</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𝟗𝟕</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𝟔𝟒𝟖</m:t>
                          </m:r>
                        </m:num>
                        <m:den>
                          <m:r>
                            <a:rPr lang="es-MX" b="1" i="1" smtClean="0">
                              <a:latin typeface="Cambria Math" panose="02040503050406030204" pitchFamily="18" charset="0"/>
                              <a:ea typeface="Cambria Math" panose="02040503050406030204" pitchFamily="18" charset="0"/>
                            </a:rPr>
                            <m:t>𝟑</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𝟏𝟐</m:t>
                          </m:r>
                          <m:r>
                            <a:rPr lang="es-MX" b="1" i="1" smtClean="0">
                              <a:latin typeface="Cambria Math" panose="02040503050406030204" pitchFamily="18" charset="0"/>
                              <a:ea typeface="Cambria Math" panose="02040503050406030204" pitchFamily="18" charset="0"/>
                            </a:rPr>
                            <m:t>)</m:t>
                          </m:r>
                        </m:den>
                      </m:f>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𝟎</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𝟔𝟕</m:t>
                      </m:r>
                    </m:oMath>
                  </m:oMathPara>
                </a14:m>
                <a:endParaRPr lang="es-MX"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131073" y="5682274"/>
                <a:ext cx="4129079" cy="661912"/>
              </a:xfrm>
              <a:prstGeom prst="rect">
                <a:avLst/>
              </a:prstGeom>
              <a:blipFill>
                <a:blip r:embed="rId5"/>
                <a:stretch>
                  <a:fillRect/>
                </a:stretch>
              </a:blipFill>
            </p:spPr>
            <p:txBody>
              <a:bodyPr/>
              <a:lstStyle/>
              <a:p>
                <a:r>
                  <a:rPr lang="es-MX">
                    <a:noFill/>
                  </a:rPr>
                  <a:t> </a:t>
                </a:r>
              </a:p>
            </p:txBody>
          </p:sp>
        </mc:Fallback>
      </mc:AlternateContent>
      <p:graphicFrame>
        <p:nvGraphicFramePr>
          <p:cNvPr id="10" name="Tabla 9">
            <a:extLst>
              <a:ext uri="{FF2B5EF4-FFF2-40B4-BE49-F238E27FC236}">
                <a16:creationId xmlns:a16="http://schemas.microsoft.com/office/drawing/2014/main" id="{57FE9463-352B-407C-B264-BBE42A5E99AE}"/>
              </a:ext>
            </a:extLst>
          </p:cNvPr>
          <p:cNvGraphicFramePr>
            <a:graphicFrameLocks noGrp="1"/>
          </p:cNvGraphicFramePr>
          <p:nvPr>
            <p:extLst>
              <p:ext uri="{D42A27DB-BD31-4B8C-83A1-F6EECF244321}">
                <p14:modId xmlns:p14="http://schemas.microsoft.com/office/powerpoint/2010/main" val="2069488137"/>
              </p:ext>
            </p:extLst>
          </p:nvPr>
        </p:nvGraphicFramePr>
        <p:xfrm>
          <a:off x="3554550" y="2505515"/>
          <a:ext cx="4357546" cy="435710"/>
        </p:xfrm>
        <a:graphic>
          <a:graphicData uri="http://schemas.openxmlformats.org/drawingml/2006/table">
            <a:tbl>
              <a:tblPr/>
              <a:tblGrid>
                <a:gridCol w="2988684">
                  <a:extLst>
                    <a:ext uri="{9D8B030D-6E8A-4147-A177-3AD203B41FA5}">
                      <a16:colId xmlns:a16="http://schemas.microsoft.com/office/drawing/2014/main" val="535273938"/>
                    </a:ext>
                  </a:extLst>
                </a:gridCol>
                <a:gridCol w="1368862">
                  <a:extLst>
                    <a:ext uri="{9D8B030D-6E8A-4147-A177-3AD203B41FA5}">
                      <a16:colId xmlns:a16="http://schemas.microsoft.com/office/drawing/2014/main" val="4201916642"/>
                    </a:ext>
                  </a:extLst>
                </a:gridCol>
              </a:tblGrid>
              <a:tr h="313126">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bl>
          </a:graphicData>
        </a:graphic>
      </p:graphicFrame>
      <p:graphicFrame>
        <p:nvGraphicFramePr>
          <p:cNvPr id="11" name="3 Marcador de contenido">
            <a:extLst>
              <a:ext uri="{FF2B5EF4-FFF2-40B4-BE49-F238E27FC236}">
                <a16:creationId xmlns:a16="http://schemas.microsoft.com/office/drawing/2014/main" id="{6AEEDC54-905B-4527-9753-4EE14A3128C7}"/>
              </a:ext>
            </a:extLst>
          </p:cNvPr>
          <p:cNvGraphicFramePr>
            <a:graphicFrameLocks/>
          </p:cNvGraphicFramePr>
          <p:nvPr>
            <p:extLst>
              <p:ext uri="{D42A27DB-BD31-4B8C-83A1-F6EECF244321}">
                <p14:modId xmlns:p14="http://schemas.microsoft.com/office/powerpoint/2010/main" val="2720939199"/>
              </p:ext>
            </p:extLst>
          </p:nvPr>
        </p:nvGraphicFramePr>
        <p:xfrm>
          <a:off x="4270548" y="3431542"/>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56065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326214" cy="2571507"/>
              </a:xfrm>
            </p:spPr>
            <p:txBody>
              <a:bodyPr>
                <a:normAutofit fontScale="85000" lnSpcReduction="20000"/>
              </a:bodyPr>
              <a:lstStyle/>
              <a:p>
                <a:pPr marL="0" indent="0" algn="ctr">
                  <a:buNone/>
                </a:pPr>
                <a:r>
                  <a:rPr lang="es-ES" sz="3000" b="1" dirty="0" err="1">
                    <a:latin typeface="Gabriola" panose="04040605051002020D02" pitchFamily="82" charset="0"/>
                  </a:rPr>
                  <a:t>Cpl</a:t>
                </a:r>
                <a:r>
                  <a:rPr lang="es-ES" sz="3000" b="1" dirty="0">
                    <a:latin typeface="Gabriola" panose="04040605051002020D02" pitchFamily="82" charset="0"/>
                  </a:rPr>
                  <a:t>  a corto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LOS RANGOS</a:t>
                </a:r>
              </a:p>
              <a:p>
                <a:endParaRPr lang="es-MX" sz="2400" b="1" dirty="0">
                  <a:latin typeface="Gabriola" panose="04040605051002020D02" pitchFamily="82" charset="0"/>
                </a:endParaRPr>
              </a:p>
              <a:p>
                <a:pPr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Mediante rangos de subgrupos para n=2</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_tradnl" sz="2400" b="1" dirty="0">
                    <a:latin typeface="Gabriola" panose="04040605051002020D02" pitchFamily="82" charset="0"/>
                  </a:rPr>
                  <a:t>El rango se obtiene de la diferencia entre dos datos consecutivos.</a:t>
                </a:r>
              </a:p>
              <a:p>
                <a:pPr eaLnBrk="0" fontAlgn="base" hangingPunct="0">
                  <a:spcBef>
                    <a:spcPct val="0"/>
                  </a:spcBef>
                  <a:spcAft>
                    <a:spcPct val="0"/>
                  </a:spcAft>
                  <a:buFont typeface="Wingdings" panose="05000000000000000000" pitchFamily="2" charset="2"/>
                  <a:buChar char="§"/>
                </a:pPr>
                <a:endParaRPr lang="es-ES_tradnl"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f>
                      <m:fPr>
                        <m:ctrlPr>
                          <a:rPr lang="es-ES" sz="2400" b="1" i="1">
                            <a:latin typeface="Cambria Math" panose="02040503050406030204" pitchFamily="18" charset="0"/>
                          </a:rPr>
                        </m:ctrlPr>
                      </m:fPr>
                      <m:num>
                        <m:acc>
                          <m:accPr>
                            <m:chr m:val="̅"/>
                            <m:ctrlPr>
                              <a:rPr lang="es-ES" sz="2400" b="1" i="1">
                                <a:latin typeface="Cambria Math" panose="02040503050406030204" pitchFamily="18" charset="0"/>
                              </a:rPr>
                            </m:ctrlPr>
                          </m:accPr>
                          <m:e>
                            <m:r>
                              <a:rPr lang="es-ES" sz="2400" b="1">
                                <a:latin typeface="Cambria Math"/>
                              </a:rPr>
                              <m:t>𝐑</m:t>
                            </m:r>
                          </m:e>
                        </m:acc>
                      </m:num>
                      <m:den>
                        <m:sSub>
                          <m:sSubPr>
                            <m:ctrlPr>
                              <a:rPr lang="es-ES" sz="2400" b="1" i="1" smtClean="0">
                                <a:latin typeface="Cambria Math" panose="02040503050406030204" pitchFamily="18" charset="0"/>
                              </a:rPr>
                            </m:ctrlPr>
                          </m:sSubPr>
                          <m:e>
                            <m:r>
                              <a:rPr lang="es-MX" sz="2400" b="1" i="1" smtClean="0">
                                <a:latin typeface="Cambria Math" panose="02040503050406030204" pitchFamily="18" charset="0"/>
                              </a:rPr>
                              <m:t>𝒅</m:t>
                            </m:r>
                          </m:e>
                          <m:sub>
                            <m:r>
                              <a:rPr lang="es-MX" sz="2400" b="1" i="1" smtClean="0">
                                <a:latin typeface="Cambria Math" panose="02040503050406030204" pitchFamily="18" charset="0"/>
                              </a:rPr>
                              <m:t>𝟐</m:t>
                            </m:r>
                          </m:sub>
                        </m:sSub>
                      </m:den>
                    </m:f>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326214" cy="2571507"/>
              </a:xfrm>
              <a:blipFill>
                <a:blip r:embed="rId2"/>
                <a:stretch>
                  <a:fillRect l="-749" t="-6635"/>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7981744" y="171039"/>
          <a:ext cx="3995802" cy="6515921"/>
        </p:xfrm>
        <a:graphic>
          <a:graphicData uri="http://schemas.openxmlformats.org/drawingml/2006/table">
            <a:tbl>
              <a:tblPr/>
              <a:tblGrid>
                <a:gridCol w="1331934">
                  <a:extLst>
                    <a:ext uri="{9D8B030D-6E8A-4147-A177-3AD203B41FA5}">
                      <a16:colId xmlns:a16="http://schemas.microsoft.com/office/drawing/2014/main" val="282308566"/>
                    </a:ext>
                  </a:extLst>
                </a:gridCol>
                <a:gridCol w="1331934">
                  <a:extLst>
                    <a:ext uri="{9D8B030D-6E8A-4147-A177-3AD203B41FA5}">
                      <a16:colId xmlns:a16="http://schemas.microsoft.com/office/drawing/2014/main" val="975940530"/>
                    </a:ext>
                  </a:extLst>
                </a:gridCol>
                <a:gridCol w="1331934">
                  <a:extLst>
                    <a:ext uri="{9D8B030D-6E8A-4147-A177-3AD203B41FA5}">
                      <a16:colId xmlns:a16="http://schemas.microsoft.com/office/drawing/2014/main" val="1619704137"/>
                    </a:ext>
                  </a:extLst>
                </a:gridCol>
              </a:tblGrid>
              <a:tr h="518724">
                <a:tc>
                  <a:txBody>
                    <a:bodyPr/>
                    <a:lstStyle/>
                    <a:p>
                      <a:pPr algn="l" fontAlgn="b"/>
                      <a:r>
                        <a:rPr lang="es-MX" sz="14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ABSOLUTO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4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dirty="0">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1"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4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4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4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4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4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4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7.59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4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4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2.79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4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11.48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4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4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4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3.89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4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4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4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16.73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4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4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3.95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4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4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4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4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2.04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4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5.77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4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0.34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400" b="1" i="0" u="none" strike="noStrike">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1" i="0" u="none" strike="noStrike" dirty="0">
                          <a:solidFill>
                            <a:srgbClr val="000000"/>
                          </a:solidFill>
                          <a:effectLst/>
                          <a:latin typeface="Gabriola" panose="04040605051002020D02" pitchFamily="82" charset="0"/>
                        </a:rPr>
                        <a:t>13.15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r h="556547">
                <a:tc>
                  <a:txBody>
                    <a:bodyPr/>
                    <a:lstStyle/>
                    <a:p>
                      <a:pPr algn="l" fontAlgn="b"/>
                      <a:r>
                        <a:rPr lang="es-MX" sz="1800" b="0" i="0" u="none" strike="noStrike">
                          <a:solidFill>
                            <a:srgbClr val="000000"/>
                          </a:solidFill>
                          <a:effectLst/>
                          <a:latin typeface="Gabriola" panose="04040605051002020D02" pitchFamily="82" charset="0"/>
                        </a:rPr>
                        <a:t> </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800" b="1" i="0" u="none" strike="noStrike">
                          <a:solidFill>
                            <a:srgbClr val="000000"/>
                          </a:solidFill>
                          <a:effectLst/>
                          <a:latin typeface="Gabriola" panose="04040605051002020D02" pitchFamily="82" charset="0"/>
                        </a:rPr>
                        <a:t>PROMEDIO DE LOS RANGOS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800" b="1" i="0" u="none" strike="noStrike" dirty="0">
                          <a:solidFill>
                            <a:srgbClr val="000000"/>
                          </a:solidFill>
                          <a:effectLst/>
                          <a:latin typeface="Gabriola" panose="04040605051002020D02" pitchFamily="82" charset="0"/>
                        </a:rPr>
                        <a:t>5.78375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19646"/>
                  </a:ext>
                </a:extLst>
              </a:tr>
            </a:tbl>
          </a:graphicData>
        </a:graphic>
      </p:graphicFrame>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5AF758E7-2272-4DCA-903A-3E6A1BE57309}"/>
                  </a:ext>
                </a:extLst>
              </p:cNvPr>
              <p:cNvSpPr/>
              <p:nvPr/>
            </p:nvSpPr>
            <p:spPr>
              <a:xfrm>
                <a:off x="341334" y="3610776"/>
                <a:ext cx="3882601" cy="84593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b="1" smtClean="0">
                          <a:latin typeface="Cambria Math" panose="02040503050406030204" pitchFamily="18" charset="0"/>
                        </a:rPr>
                        <m:t>𝐃𝐨𝐧𝐝𝐞</m:t>
                      </m:r>
                      <m:r>
                        <a:rPr lang="es-MX" b="1" smtClean="0">
                          <a:latin typeface="Cambria Math" panose="02040503050406030204" pitchFamily="18" charset="0"/>
                        </a:rPr>
                        <m:t>       </m:t>
                      </m:r>
                      <m:acc>
                        <m:accPr>
                          <m:chr m:val="̅"/>
                          <m:ctrlPr>
                            <a:rPr lang="es-ES" b="1" i="1" dirty="0">
                              <a:latin typeface="Cambria Math" panose="02040503050406030204" pitchFamily="18" charset="0"/>
                            </a:rPr>
                          </m:ctrlPr>
                        </m:accPr>
                        <m:e>
                          <m:r>
                            <a:rPr lang="es-MX" b="1" dirty="0">
                              <a:latin typeface="Cambria Math"/>
                            </a:rPr>
                            <m:t>𝐑</m:t>
                          </m:r>
                        </m:e>
                      </m:acc>
                      <m:r>
                        <a:rPr lang="es-MX" b="1" dirty="0">
                          <a:latin typeface="Cambria Math"/>
                        </a:rPr>
                        <m:t>=</m:t>
                      </m:r>
                      <m:nary>
                        <m:naryPr>
                          <m:chr m:val="∑"/>
                          <m:ctrlPr>
                            <a:rPr lang="es-MX" b="1" i="1" dirty="0">
                              <a:latin typeface="Cambria Math" panose="02040503050406030204" pitchFamily="18" charset="0"/>
                            </a:rPr>
                          </m:ctrlPr>
                        </m:naryPr>
                        <m:sub>
                          <m:r>
                            <m:rPr>
                              <m:brk m:alnAt="23"/>
                            </m:rPr>
                            <a:rPr lang="es-MX" b="1" dirty="0">
                              <a:latin typeface="Cambria Math"/>
                            </a:rPr>
                            <m:t>𝐢</m:t>
                          </m:r>
                          <m:r>
                            <a:rPr lang="es-MX" b="1" dirty="0">
                              <a:latin typeface="Cambria Math"/>
                            </a:rPr>
                            <m:t>=</m:t>
                          </m:r>
                          <m:r>
                            <a:rPr lang="es-MX" b="1" dirty="0">
                              <a:latin typeface="Cambria Math"/>
                            </a:rPr>
                            <m:t>𝟏</m:t>
                          </m:r>
                        </m:sub>
                        <m:sup>
                          <m:r>
                            <a:rPr lang="es-MX" b="1" dirty="0">
                              <a:latin typeface="Cambria Math"/>
                            </a:rPr>
                            <m:t>𝐧</m:t>
                          </m:r>
                        </m:sup>
                        <m:e>
                          <m:f>
                            <m:fPr>
                              <m:ctrlPr>
                                <a:rPr lang="es-MX" b="1" i="1" dirty="0">
                                  <a:latin typeface="Cambria Math" panose="02040503050406030204" pitchFamily="18" charset="0"/>
                                </a:rPr>
                              </m:ctrlPr>
                            </m:fPr>
                            <m:num>
                              <m:sSub>
                                <m:sSubPr>
                                  <m:ctrlPr>
                                    <a:rPr lang="es-MX" b="1" i="1" dirty="0">
                                      <a:latin typeface="Cambria Math" panose="02040503050406030204" pitchFamily="18" charset="0"/>
                                    </a:rPr>
                                  </m:ctrlPr>
                                </m:sSubPr>
                                <m:e>
                                  <m:r>
                                    <a:rPr lang="es-MX" b="1" dirty="0">
                                      <a:latin typeface="Cambria Math"/>
                                    </a:rPr>
                                    <m:t>𝐑</m:t>
                                  </m:r>
                                </m:e>
                                <m:sub>
                                  <m:r>
                                    <a:rPr lang="es-MX" b="1" dirty="0">
                                      <a:latin typeface="Cambria Math"/>
                                    </a:rPr>
                                    <m:t>𝐢</m:t>
                                  </m:r>
                                </m:sub>
                              </m:sSub>
                            </m:num>
                            <m:den>
                              <m:r>
                                <a:rPr lang="es-MX" b="1" dirty="0">
                                  <a:latin typeface="Cambria Math"/>
                                </a:rPr>
                                <m:t>𝐧</m:t>
                              </m:r>
                              <m:r>
                                <a:rPr lang="es-MX" b="1" i="0" dirty="0" smtClean="0">
                                  <a:latin typeface="Cambria Math" panose="02040503050406030204" pitchFamily="18" charset="0"/>
                                </a:rPr>
                                <m:t>−</m:t>
                              </m:r>
                              <m:r>
                                <a:rPr lang="es-MX" b="1" i="0" dirty="0" smtClean="0">
                                  <a:latin typeface="Cambria Math" panose="02040503050406030204" pitchFamily="18" charset="0"/>
                                </a:rPr>
                                <m:t>𝟏</m:t>
                              </m:r>
                            </m:den>
                          </m:f>
                        </m:e>
                      </m:nary>
                      <m:r>
                        <a:rPr lang="es-MX" b="1" i="1" dirty="0" smtClean="0">
                          <a:latin typeface="Cambria Math" panose="02040503050406030204" pitchFamily="18" charset="0"/>
                        </a:rPr>
                        <m:t>=</m:t>
                      </m:r>
                      <m:r>
                        <a:rPr lang="es-MX" b="1" i="1" dirty="0" smtClean="0">
                          <a:latin typeface="Cambria Math" panose="02040503050406030204" pitchFamily="18" charset="0"/>
                        </a:rPr>
                        <m:t>𝟓</m:t>
                      </m:r>
                      <m:r>
                        <a:rPr lang="es-MX" b="1" i="1" dirty="0" smtClean="0">
                          <a:latin typeface="Cambria Math" panose="02040503050406030204" pitchFamily="18" charset="0"/>
                        </a:rPr>
                        <m:t>.</m:t>
                      </m:r>
                      <m:r>
                        <a:rPr lang="es-MX" b="1" i="1" dirty="0" smtClean="0">
                          <a:latin typeface="Cambria Math" panose="02040503050406030204" pitchFamily="18" charset="0"/>
                        </a:rPr>
                        <m:t>𝟕𝟖𝟑𝟕𝟓</m:t>
                      </m:r>
                    </m:oMath>
                  </m:oMathPara>
                </a14:m>
                <a:endParaRPr lang="es-MX" dirty="0"/>
              </a:p>
            </p:txBody>
          </p:sp>
        </mc:Choice>
        <mc:Fallback xmlns="">
          <p:sp>
            <p:nvSpPr>
              <p:cNvPr id="6" name="Rectángulo 5">
                <a:extLst>
                  <a:ext uri="{FF2B5EF4-FFF2-40B4-BE49-F238E27FC236}">
                    <a16:creationId xmlns:a16="http://schemas.microsoft.com/office/drawing/2014/main" id="{5AF758E7-2272-4DCA-903A-3E6A1BE57309}"/>
                  </a:ext>
                </a:extLst>
              </p:cNvPr>
              <p:cNvSpPr>
                <a:spLocks noRot="1" noChangeAspect="1" noMove="1" noResize="1" noEditPoints="1" noAdjustHandles="1" noChangeArrowheads="1" noChangeShapeType="1" noTextEdit="1"/>
              </p:cNvSpPr>
              <p:nvPr/>
            </p:nvSpPr>
            <p:spPr>
              <a:xfrm>
                <a:off x="341334" y="3610776"/>
                <a:ext cx="3882601" cy="84593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486481" y="4504561"/>
                <a:ext cx="3050772" cy="6930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f>
                        <m:fPr>
                          <m:ctrlPr>
                            <a:rPr lang="es-ES" b="1" i="1">
                              <a:latin typeface="Cambria Math" panose="02040503050406030204" pitchFamily="18" charset="0"/>
                            </a:rPr>
                          </m:ctrlPr>
                        </m:fPr>
                        <m:num>
                          <m:acc>
                            <m:accPr>
                              <m:chr m:val="̅"/>
                              <m:ctrlPr>
                                <a:rPr lang="es-ES" b="1" i="1">
                                  <a:latin typeface="Cambria Math" panose="02040503050406030204" pitchFamily="18" charset="0"/>
                                </a:rPr>
                              </m:ctrlPr>
                            </m:accPr>
                            <m:e>
                              <m:r>
                                <a:rPr lang="es-ES" b="1">
                                  <a:latin typeface="Cambria Math"/>
                                </a:rPr>
                                <m:t>𝐑</m:t>
                              </m:r>
                            </m:e>
                          </m:acc>
                        </m:num>
                        <m:den>
                          <m:sSub>
                            <m:sSubPr>
                              <m:ctrlPr>
                                <a:rPr lang="es-ES" b="1" i="1">
                                  <a:latin typeface="Cambria Math" panose="02040503050406030204" pitchFamily="18" charset="0"/>
                                </a:rPr>
                              </m:ctrlPr>
                            </m:sSubPr>
                            <m:e>
                              <m:r>
                                <a:rPr lang="es-MX" b="1" i="1">
                                  <a:latin typeface="Cambria Math" panose="02040503050406030204" pitchFamily="18" charset="0"/>
                                </a:rPr>
                                <m:t>𝒅</m:t>
                              </m:r>
                            </m:e>
                            <m:sub>
                              <m:r>
                                <a:rPr lang="es-MX" b="1" i="1">
                                  <a:latin typeface="Cambria Math" panose="02040503050406030204" pitchFamily="18" charset="0"/>
                                </a:rPr>
                                <m:t>𝟐</m:t>
                              </m:r>
                            </m:sub>
                          </m:sSub>
                        </m:den>
                      </m:f>
                      <m:r>
                        <a:rPr lang="es-MX" b="0" i="0" smtClean="0">
                          <a:latin typeface="Cambria Math" panose="02040503050406030204" pitchFamily="18" charset="0"/>
                        </a:rPr>
                        <m:t>=</m:t>
                      </m:r>
                      <m:f>
                        <m:fPr>
                          <m:ctrlPr>
                            <a:rPr lang="es-MX" b="0" i="1" smtClean="0">
                              <a:latin typeface="Cambria Math" panose="02040503050406030204" pitchFamily="18" charset="0"/>
                            </a:rPr>
                          </m:ctrlPr>
                        </m:fPr>
                        <m:num>
                          <m:r>
                            <a:rPr lang="es-MX" b="0" i="1" smtClean="0">
                              <a:latin typeface="Cambria Math" panose="02040503050406030204" pitchFamily="18" charset="0"/>
                            </a:rPr>
                            <m:t>5.78375</m:t>
                          </m:r>
                        </m:num>
                        <m:den>
                          <m:r>
                            <a:rPr lang="es-MX" b="0" i="1" smtClean="0">
                              <a:latin typeface="Cambria Math" panose="02040503050406030204" pitchFamily="18" charset="0"/>
                            </a:rPr>
                            <m:t>1.128</m:t>
                          </m:r>
                        </m:den>
                      </m:f>
                      <m:r>
                        <a:rPr lang="es-MX" b="0" i="1" smtClean="0">
                          <a:latin typeface="Cambria Math" panose="02040503050406030204" pitchFamily="18" charset="0"/>
                        </a:rPr>
                        <m:t>=5.1274</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486481" y="4504561"/>
                <a:ext cx="3050772" cy="693010"/>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72319" y="5551708"/>
                <a:ext cx="3937938" cy="66191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s-ES" b="1" i="1">
                              <a:latin typeface="Cambria Math" panose="02040503050406030204" pitchFamily="18" charset="0"/>
                            </a:rPr>
                            <m:t>𝑪</m:t>
                          </m:r>
                        </m:e>
                        <m:sub>
                          <m:r>
                            <a:rPr lang="es-ES" b="1" i="1">
                              <a:latin typeface="Cambria Math" panose="02040503050406030204" pitchFamily="18" charset="0"/>
                            </a:rPr>
                            <m:t>𝒑</m:t>
                          </m:r>
                          <m:r>
                            <a:rPr lang="es-MX" b="1" i="1" smtClean="0">
                              <a:latin typeface="Cambria Math" panose="02040503050406030204" pitchFamily="18" charset="0"/>
                            </a:rPr>
                            <m:t>𝒍</m:t>
                          </m:r>
                        </m:sub>
                      </m:sSub>
                      <m:r>
                        <a:rPr lang="es-ES" b="1" i="1">
                          <a:latin typeface="Cambria Math" panose="02040503050406030204" pitchFamily="18" charset="0"/>
                        </a:rPr>
                        <m:t>=</m:t>
                      </m:r>
                      <m:f>
                        <m:fPr>
                          <m:ctrlPr>
                            <a:rPr lang="es-ES" i="1">
                              <a:latin typeface="Cambria Math" panose="02040503050406030204" pitchFamily="18" charset="0"/>
                            </a:rPr>
                          </m:ctrlPr>
                        </m:fPr>
                        <m:num>
                          <m:r>
                            <a:rPr lang="es-ES" i="1">
                              <a:latin typeface="Cambria Math"/>
                              <a:ea typeface="Cambria Math"/>
                            </a:rPr>
                            <m:t>𝜇</m:t>
                          </m:r>
                          <m:r>
                            <a:rPr lang="es-ES" i="1">
                              <a:latin typeface="Cambria Math"/>
                              <a:ea typeface="Cambria Math"/>
                            </a:rPr>
                            <m:t>−</m:t>
                          </m:r>
                          <m:r>
                            <a:rPr lang="es-ES" i="1">
                              <a:latin typeface="Cambria Math"/>
                              <a:ea typeface="Cambria Math"/>
                            </a:rPr>
                            <m:t>𝐸𝐼</m:t>
                          </m:r>
                        </m:num>
                        <m:den>
                          <m:r>
                            <a:rPr lang="es-ES" i="1">
                              <a:latin typeface="Cambria Math"/>
                            </a:rPr>
                            <m:t>3</m:t>
                          </m:r>
                          <m:acc>
                            <m:accPr>
                              <m:chr m:val="̂"/>
                              <m:ctrlPr>
                                <a:rPr lang="es-ES" i="1">
                                  <a:latin typeface="Cambria Math" panose="02040503050406030204" pitchFamily="18" charset="0"/>
                                </a:rPr>
                              </m:ctrlPr>
                            </m:accPr>
                            <m:e>
                              <m:r>
                                <a:rPr lang="es-ES" i="1">
                                  <a:latin typeface="Cambria Math"/>
                                  <a:ea typeface="Cambria Math"/>
                                </a:rPr>
                                <m:t>𝜎</m:t>
                              </m:r>
                            </m:e>
                          </m:acc>
                        </m:den>
                      </m:f>
                      <m:r>
                        <a:rPr lang="es-MX" b="1" i="1" smtClean="0">
                          <a:latin typeface="Cambria Math" panose="02040503050406030204" pitchFamily="18" charset="0"/>
                          <a:ea typeface="Cambria Math" panose="02040503050406030204" pitchFamily="18" charset="0"/>
                        </a:rPr>
                        <m:t>=</m:t>
                      </m:r>
                      <m:f>
                        <m:fPr>
                          <m:ctrlPr>
                            <a:rPr lang="es-MX" b="1" i="1" smtClean="0">
                              <a:latin typeface="Cambria Math" panose="02040503050406030204" pitchFamily="18" charset="0"/>
                              <a:ea typeface="Cambria Math" panose="02040503050406030204" pitchFamily="18" charset="0"/>
                            </a:rPr>
                          </m:ctrlPr>
                        </m:fPr>
                        <m:num>
                          <m:r>
                            <a:rPr lang="es-MX" b="1" i="1" smtClean="0">
                              <a:latin typeface="Cambria Math" panose="02040503050406030204" pitchFamily="18" charset="0"/>
                              <a:ea typeface="Cambria Math" panose="02040503050406030204" pitchFamily="18" charset="0"/>
                            </a:rPr>
                            <m:t>𝟗𝟕</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𝟔𝟒𝟖</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𝟗𝟐</m:t>
                          </m:r>
                        </m:num>
                        <m:den>
                          <m:r>
                            <a:rPr lang="es-MX" b="1" i="1" smtClean="0">
                              <a:latin typeface="Cambria Math" panose="02040503050406030204" pitchFamily="18" charset="0"/>
                              <a:ea typeface="Cambria Math" panose="02040503050406030204" pitchFamily="18" charset="0"/>
                            </a:rPr>
                            <m:t>𝟑</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𝟓</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𝟏𝟐</m:t>
                          </m:r>
                          <m:r>
                            <a:rPr lang="es-MX" b="1" i="1" smtClean="0">
                              <a:latin typeface="Cambria Math" panose="02040503050406030204" pitchFamily="18" charset="0"/>
                              <a:ea typeface="Cambria Math" panose="02040503050406030204" pitchFamily="18" charset="0"/>
                            </a:rPr>
                            <m:t>)</m:t>
                          </m:r>
                        </m:den>
                      </m:f>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𝟎</m:t>
                      </m:r>
                      <m:r>
                        <a:rPr lang="es-MX" b="1" i="1" smtClean="0">
                          <a:latin typeface="Cambria Math" panose="02040503050406030204" pitchFamily="18" charset="0"/>
                          <a:ea typeface="Cambria Math" panose="02040503050406030204" pitchFamily="18" charset="0"/>
                        </a:rPr>
                        <m:t>.</m:t>
                      </m:r>
                      <m:r>
                        <a:rPr lang="es-MX" b="1" i="1" smtClean="0">
                          <a:latin typeface="Cambria Math" panose="02040503050406030204" pitchFamily="18" charset="0"/>
                          <a:ea typeface="Cambria Math" panose="02040503050406030204" pitchFamily="18" charset="0"/>
                        </a:rPr>
                        <m:t>𝟑𝟕</m:t>
                      </m:r>
                    </m:oMath>
                  </m:oMathPara>
                </a14:m>
                <a:endParaRPr lang="es-MX"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72319" y="5551708"/>
                <a:ext cx="3937938" cy="661912"/>
              </a:xfrm>
              <a:prstGeom prst="rect">
                <a:avLst/>
              </a:prstGeom>
              <a:blipFill>
                <a:blip r:embed="rId5"/>
                <a:stretch>
                  <a:fillRect/>
                </a:stretch>
              </a:blipFill>
            </p:spPr>
            <p:txBody>
              <a:bodyPr/>
              <a:lstStyle/>
              <a:p>
                <a:r>
                  <a:rPr lang="es-MX">
                    <a:noFill/>
                  </a:rPr>
                  <a:t> </a:t>
                </a:r>
              </a:p>
            </p:txBody>
          </p:sp>
        </mc:Fallback>
      </mc:AlternateContent>
      <p:graphicFrame>
        <p:nvGraphicFramePr>
          <p:cNvPr id="10" name="Tabla 9">
            <a:extLst>
              <a:ext uri="{FF2B5EF4-FFF2-40B4-BE49-F238E27FC236}">
                <a16:creationId xmlns:a16="http://schemas.microsoft.com/office/drawing/2014/main" id="{57FE9463-352B-407C-B264-BBE42A5E99AE}"/>
              </a:ext>
            </a:extLst>
          </p:cNvPr>
          <p:cNvGraphicFramePr>
            <a:graphicFrameLocks noGrp="1"/>
          </p:cNvGraphicFramePr>
          <p:nvPr/>
        </p:nvGraphicFramePr>
        <p:xfrm>
          <a:off x="3537253" y="2709559"/>
          <a:ext cx="4357546" cy="435710"/>
        </p:xfrm>
        <a:graphic>
          <a:graphicData uri="http://schemas.openxmlformats.org/drawingml/2006/table">
            <a:tbl>
              <a:tblPr/>
              <a:tblGrid>
                <a:gridCol w="2988684">
                  <a:extLst>
                    <a:ext uri="{9D8B030D-6E8A-4147-A177-3AD203B41FA5}">
                      <a16:colId xmlns:a16="http://schemas.microsoft.com/office/drawing/2014/main" val="535273938"/>
                    </a:ext>
                  </a:extLst>
                </a:gridCol>
                <a:gridCol w="1368862">
                  <a:extLst>
                    <a:ext uri="{9D8B030D-6E8A-4147-A177-3AD203B41FA5}">
                      <a16:colId xmlns:a16="http://schemas.microsoft.com/office/drawing/2014/main" val="4201916642"/>
                    </a:ext>
                  </a:extLst>
                </a:gridCol>
              </a:tblGrid>
              <a:tr h="313126">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bl>
          </a:graphicData>
        </a:graphic>
      </p:graphicFrame>
      <p:graphicFrame>
        <p:nvGraphicFramePr>
          <p:cNvPr id="11" name="3 Marcador de contenido">
            <a:extLst>
              <a:ext uri="{FF2B5EF4-FFF2-40B4-BE49-F238E27FC236}">
                <a16:creationId xmlns:a16="http://schemas.microsoft.com/office/drawing/2014/main" id="{0281434C-E8C4-4641-B118-3C726F30CDB5}"/>
              </a:ext>
            </a:extLst>
          </p:cNvPr>
          <p:cNvGraphicFramePr>
            <a:graphicFrameLocks/>
          </p:cNvGraphicFramePr>
          <p:nvPr>
            <p:extLst>
              <p:ext uri="{D42A27DB-BD31-4B8C-83A1-F6EECF244321}">
                <p14:modId xmlns:p14="http://schemas.microsoft.com/office/powerpoint/2010/main" val="2720939199"/>
              </p:ext>
            </p:extLst>
          </p:nvPr>
        </p:nvGraphicFramePr>
        <p:xfrm>
          <a:off x="4270548" y="3431542"/>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44628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1586383" y="184219"/>
            <a:ext cx="7326214" cy="817863"/>
          </a:xfrm>
        </p:spPr>
        <p:txBody>
          <a:bodyPr>
            <a:normAutofit/>
          </a:bodyPr>
          <a:lstStyle/>
          <a:p>
            <a:pPr marL="0" indent="0" algn="ctr">
              <a:buNone/>
            </a:pPr>
            <a:r>
              <a:rPr lang="es-ES" sz="3600" b="1" dirty="0">
                <a:latin typeface="Gabriola" panose="04040605051002020D02" pitchFamily="82" charset="0"/>
              </a:rPr>
              <a:t>Cpk  a corto plazo</a:t>
            </a:r>
          </a:p>
        </p:txBody>
      </p:sp>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1261999" y="4084338"/>
                <a:ext cx="7732951" cy="628826"/>
              </a:xfrm>
              <a:prstGeom prst="rect">
                <a:avLst/>
              </a:prstGeom>
            </p:spPr>
            <p:txBody>
              <a:bodyPr wrap="none">
                <a:spAutoFit/>
              </a:bodyPr>
              <a:lstStyle/>
              <a:p>
                <a:pPr lvl="0"/>
                <a14:m>
                  <m:oMath xmlns:m="http://schemas.openxmlformats.org/officeDocument/2006/math">
                    <m:sSub>
                      <m:sSubPr>
                        <m:ctrlPr>
                          <a:rPr lang="en-US" sz="3200" b="1" i="1" smtClean="0">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𝒌</m:t>
                        </m:r>
                      </m:sub>
                    </m:sSub>
                    <m:r>
                      <a:rPr lang="es-ES" sz="3200" b="1" i="1">
                        <a:latin typeface="Cambria Math" panose="02040503050406030204" pitchFamily="18" charset="0"/>
                      </a:rPr>
                      <m:t>=</m:t>
                    </m:r>
                    <m:r>
                      <a:rPr lang="es-MX" sz="3200" b="1" i="1" smtClean="0">
                        <a:latin typeface="Cambria Math" panose="02040503050406030204" pitchFamily="18" charset="0"/>
                      </a:rPr>
                      <m:t>𝒎𝒊𝒏𝒊𝒎𝒐</m:t>
                    </m:r>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𝒍</m:t>
                        </m:r>
                      </m:sub>
                    </m:sSub>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𝒔</m:t>
                        </m:r>
                      </m:sub>
                    </m:sSub>
                    <m:r>
                      <a:rPr lang="es-MX" sz="3200" b="1" i="1" smtClean="0">
                        <a:latin typeface="Cambria Math" panose="02040503050406030204" pitchFamily="18" charset="0"/>
                      </a:rPr>
                      <m:t>)</m:t>
                    </m:r>
                  </m:oMath>
                </a14:m>
                <a:r>
                  <a:rPr lang="es-MX" sz="3200" b="1" dirty="0">
                    <a:latin typeface="Gabriola" panose="04040605051002020D02" pitchFamily="82" charset="0"/>
                  </a:rPr>
                  <a:t>=minimo(0.37,0.67)=0.37</a:t>
                </a:r>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1261999" y="4084338"/>
                <a:ext cx="7732951" cy="628826"/>
              </a:xfrm>
              <a:prstGeom prst="rect">
                <a:avLst/>
              </a:prstGeom>
              <a:blipFill>
                <a:blip r:embed="rId2"/>
                <a:stretch>
                  <a:fillRect t="-13592" r="-1024" b="-23301"/>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2" name="Rectángulo 1">
                <a:extLst>
                  <a:ext uri="{FF2B5EF4-FFF2-40B4-BE49-F238E27FC236}">
                    <a16:creationId xmlns:a16="http://schemas.microsoft.com/office/drawing/2014/main" id="{36CD47CF-9D8A-4E9A-886E-B4B3AAF6516E}"/>
                  </a:ext>
                </a:extLst>
              </p:cNvPr>
              <p:cNvSpPr/>
              <p:nvPr/>
            </p:nvSpPr>
            <p:spPr>
              <a:xfrm>
                <a:off x="2224363" y="1273552"/>
                <a:ext cx="5180969"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𝒍</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ea typeface="Cambria Math"/>
                            </a:rPr>
                            <m:t>𝜇</m:t>
                          </m:r>
                          <m:r>
                            <a:rPr lang="es-MX" sz="2400" b="0" i="1" smtClean="0">
                              <a:latin typeface="Cambria Math" panose="02040503050406030204" pitchFamily="18" charset="0"/>
                              <a:ea typeface="Cambria Math"/>
                            </a:rPr>
                            <m:t>−</m:t>
                          </m:r>
                          <m:r>
                            <a:rPr lang="es-MX" sz="2400" b="0" i="1" smtClean="0">
                              <a:latin typeface="Cambria Math" panose="02040503050406030204" pitchFamily="18" charset="0"/>
                              <a:ea typeface="Cambria Math"/>
                            </a:rPr>
                            <m:t>𝐸𝐼</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𝟗𝟐</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𝟓</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𝟏𝟐</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𝟑𝟕</m:t>
                      </m:r>
                    </m:oMath>
                  </m:oMathPara>
                </a14:m>
                <a:endParaRPr lang="es-MX" sz="2400" dirty="0"/>
              </a:p>
            </p:txBody>
          </p:sp>
        </mc:Choice>
        <mc:Fallback>
          <p:sp>
            <p:nvSpPr>
              <p:cNvPr id="2" name="Rectángulo 1">
                <a:extLst>
                  <a:ext uri="{FF2B5EF4-FFF2-40B4-BE49-F238E27FC236}">
                    <a16:creationId xmlns:a16="http://schemas.microsoft.com/office/drawing/2014/main" id="{36CD47CF-9D8A-4E9A-886E-B4B3AAF6516E}"/>
                  </a:ext>
                </a:extLst>
              </p:cNvPr>
              <p:cNvSpPr>
                <a:spLocks noRot="1" noChangeAspect="1" noMove="1" noResize="1" noEditPoints="1" noAdjustHandles="1" noChangeArrowheads="1" noChangeShapeType="1" noTextEdit="1"/>
              </p:cNvSpPr>
              <p:nvPr/>
            </p:nvSpPr>
            <p:spPr>
              <a:xfrm>
                <a:off x="2224363" y="1273552"/>
                <a:ext cx="5180969" cy="851708"/>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90304CEB-8E86-42A3-A167-DD1E591A1F13}"/>
                  </a:ext>
                </a:extLst>
              </p:cNvPr>
              <p:cNvSpPr/>
              <p:nvPr/>
            </p:nvSpPr>
            <p:spPr>
              <a:xfrm>
                <a:off x="2117762" y="2535306"/>
                <a:ext cx="5436938"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𝒔</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rPr>
                            <m:t>𝐸𝑆</m:t>
                          </m:r>
                          <m:r>
                            <a:rPr lang="es-ES" sz="2400" i="1">
                              <a:latin typeface="Cambria Math"/>
                              <a:ea typeface="Cambria Math"/>
                            </a:rPr>
                            <m:t>−</m:t>
                          </m:r>
                          <m:r>
                            <a:rPr lang="es-ES" sz="2400" i="1">
                              <a:latin typeface="Cambria Math"/>
                              <a:ea typeface="Cambria Math"/>
                            </a:rPr>
                            <m:t>𝜇</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𝟏𝟎𝟖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𝟓</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𝟏𝟐</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𝟔𝟕</m:t>
                      </m:r>
                    </m:oMath>
                  </m:oMathPara>
                </a14:m>
                <a:endParaRPr lang="es-MX" sz="2400" dirty="0"/>
              </a:p>
            </p:txBody>
          </p:sp>
        </mc:Choice>
        <mc:Fallback xmlns="">
          <p:sp>
            <p:nvSpPr>
              <p:cNvPr id="5" name="Rectángulo 4">
                <a:extLst>
                  <a:ext uri="{FF2B5EF4-FFF2-40B4-BE49-F238E27FC236}">
                    <a16:creationId xmlns:a16="http://schemas.microsoft.com/office/drawing/2014/main" id="{90304CEB-8E86-42A3-A167-DD1E591A1F13}"/>
                  </a:ext>
                </a:extLst>
              </p:cNvPr>
              <p:cNvSpPr>
                <a:spLocks noRot="1" noChangeAspect="1" noMove="1" noResize="1" noEditPoints="1" noAdjustHandles="1" noChangeArrowheads="1" noChangeShapeType="1" noTextEdit="1"/>
              </p:cNvSpPr>
              <p:nvPr/>
            </p:nvSpPr>
            <p:spPr>
              <a:xfrm>
                <a:off x="2117762" y="2535306"/>
                <a:ext cx="5436938" cy="851708"/>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529800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965042" cy="2226541"/>
              </a:xfrm>
            </p:spPr>
            <p:txBody>
              <a:bodyPr>
                <a:normAutofit/>
              </a:bodyPr>
              <a:lstStyle/>
              <a:p>
                <a:pPr marL="0" indent="0" algn="ctr">
                  <a:buNone/>
                </a:pPr>
                <a:r>
                  <a:rPr lang="es-ES" sz="3000" b="1" dirty="0" err="1">
                    <a:latin typeface="Gabriola" panose="04040605051002020D02" pitchFamily="82" charset="0"/>
                  </a:rPr>
                  <a:t>Cps</a:t>
                </a:r>
                <a:r>
                  <a:rPr lang="es-ES" sz="3000" b="1" dirty="0">
                    <a:latin typeface="Gabriola" panose="04040605051002020D02" pitchFamily="82" charset="0"/>
                  </a:rPr>
                  <a:t> a largo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LA DESVIACION ESTANDAR DE LOS DATOS</a:t>
                </a:r>
              </a:p>
              <a:p>
                <a:endParaRPr lang="es-MX"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r>
                      <a:rPr lang="es-MX" sz="2400" b="1" i="0" smtClean="0">
                        <a:latin typeface="Cambria Math" panose="02040503050406030204" pitchFamily="18" charset="0"/>
                      </a:rPr>
                      <m:t>𝐬</m:t>
                    </m:r>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965042" cy="2226541"/>
              </a:xfrm>
              <a:blipFill>
                <a:blip r:embed="rId2"/>
                <a:stretch>
                  <a:fillRect l="-995" t="-5464"/>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8843126" y="68313"/>
          <a:ext cx="2189390" cy="6721374"/>
        </p:xfrm>
        <a:graphic>
          <a:graphicData uri="http://schemas.openxmlformats.org/drawingml/2006/table">
            <a:tbl>
              <a:tblPr/>
              <a:tblGrid>
                <a:gridCol w="2189390">
                  <a:extLst>
                    <a:ext uri="{9D8B030D-6E8A-4147-A177-3AD203B41FA5}">
                      <a16:colId xmlns:a16="http://schemas.microsoft.com/office/drawing/2014/main" val="282308566"/>
                    </a:ext>
                  </a:extLst>
                </a:gridCol>
              </a:tblGrid>
              <a:tr h="518724">
                <a:tc>
                  <a:txBody>
                    <a:bodyPr/>
                    <a:lstStyle/>
                    <a:p>
                      <a:pPr algn="l" fontAlgn="b"/>
                      <a:r>
                        <a:rPr lang="es-MX" sz="16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600" b="1" i="0" u="none" strike="noStrike">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600" b="1" i="0" u="none" strike="noStrike">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600" b="1" i="0" u="none" strike="noStrike">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600" b="1" i="0" u="none" strike="noStrike">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600" b="1" i="0" u="none" strike="noStrike">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600" b="1" i="0" u="none" strike="noStrike">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600" b="1" i="0" u="none" strike="noStrike">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600" b="1" i="0" u="none" strike="noStrike">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600" b="1" i="0" u="none" strike="noStrike">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600" b="1" i="0" u="none" strike="noStrike">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6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600" b="1" i="0" u="none" strike="noStrike">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6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600" b="1" i="0" u="none" strike="noStrike">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600" b="1" i="0" u="none" strike="noStrike">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600" b="1" i="0" u="none" strike="noStrike">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600" b="1" i="0" u="none" strike="noStrike">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600" b="1" i="0" u="none" strike="noStrike">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600" b="1" i="0" u="none" strike="noStrike">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600" b="1" i="0" u="none" strike="noStrike">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600" b="1" i="0" u="none" strike="noStrike">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600" b="1" i="0" u="none" strike="noStrike">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600" b="1" i="0" u="none" strike="noStrike">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600" b="1" i="0" u="none" strike="noStrike">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600" b="1" i="0" u="none" strike="noStrike" dirty="0">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386273" y="2904612"/>
                <a:ext cx="15953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r>
                        <a:rPr lang="es-MX" b="1" i="1" smtClean="0">
                          <a:latin typeface="Cambria Math" panose="02040503050406030204" pitchFamily="18" charset="0"/>
                        </a:rPr>
                        <m:t>𝟒</m:t>
                      </m:r>
                      <m:r>
                        <a:rPr lang="es-MX" b="1" i="1" smtClean="0">
                          <a:latin typeface="Cambria Math" panose="02040503050406030204" pitchFamily="18" charset="0"/>
                        </a:rPr>
                        <m:t>.</m:t>
                      </m:r>
                      <m:r>
                        <a:rPr lang="es-MX" b="1" i="1" smtClean="0">
                          <a:latin typeface="Cambria Math" panose="02040503050406030204" pitchFamily="18" charset="0"/>
                        </a:rPr>
                        <m:t>𝟕𝟒𝟖𝟗𝟑</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386273" y="2904612"/>
                <a:ext cx="1595309" cy="369332"/>
              </a:xfrm>
              <a:prstGeom prst="rect">
                <a:avLst/>
              </a:prstGeom>
              <a:blipFill>
                <a:blip r:embed="rId3"/>
                <a:stretch>
                  <a:fillRect t="-655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214454" y="4502011"/>
                <a:ext cx="6315768" cy="978217"/>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sz="2800" b="1" i="1" smtClean="0">
                              <a:latin typeface="Cambria Math" panose="02040503050406030204" pitchFamily="18" charset="0"/>
                            </a:rPr>
                          </m:ctrlPr>
                        </m:sSubPr>
                        <m:e>
                          <m:r>
                            <a:rPr lang="es-ES" sz="2800" b="1" i="1">
                              <a:latin typeface="Cambria Math" panose="02040503050406030204" pitchFamily="18" charset="0"/>
                            </a:rPr>
                            <m:t>𝑪</m:t>
                          </m:r>
                        </m:e>
                        <m:sub>
                          <m:r>
                            <a:rPr lang="es-ES" sz="2800" b="1" i="1">
                              <a:latin typeface="Cambria Math" panose="02040503050406030204" pitchFamily="18" charset="0"/>
                            </a:rPr>
                            <m:t>𝒑</m:t>
                          </m:r>
                          <m:r>
                            <a:rPr lang="es-MX" sz="2800" b="1" i="1">
                              <a:latin typeface="Cambria Math" panose="02040503050406030204" pitchFamily="18" charset="0"/>
                            </a:rPr>
                            <m:t>𝒔</m:t>
                          </m:r>
                        </m:sub>
                      </m:sSub>
                      <m:r>
                        <a:rPr lang="es-ES" sz="2800" b="1" i="1">
                          <a:latin typeface="Cambria Math" panose="02040503050406030204" pitchFamily="18" charset="0"/>
                        </a:rPr>
                        <m:t>=</m:t>
                      </m:r>
                      <m:f>
                        <m:fPr>
                          <m:ctrlPr>
                            <a:rPr lang="es-ES" sz="2800" i="1">
                              <a:latin typeface="Cambria Math" panose="02040503050406030204" pitchFamily="18" charset="0"/>
                            </a:rPr>
                          </m:ctrlPr>
                        </m:fPr>
                        <m:num>
                          <m:r>
                            <a:rPr lang="es-ES" sz="2800" i="1">
                              <a:latin typeface="Cambria Math"/>
                            </a:rPr>
                            <m:t>𝐸𝑆</m:t>
                          </m:r>
                          <m:r>
                            <a:rPr lang="es-ES" sz="2800" i="1">
                              <a:latin typeface="Cambria Math"/>
                              <a:ea typeface="Cambria Math"/>
                            </a:rPr>
                            <m:t>−</m:t>
                          </m:r>
                          <m:r>
                            <a:rPr lang="es-ES" sz="2800" i="1">
                              <a:latin typeface="Cambria Math"/>
                              <a:ea typeface="Cambria Math"/>
                            </a:rPr>
                            <m:t>𝜇</m:t>
                          </m:r>
                        </m:num>
                        <m:den>
                          <m:r>
                            <a:rPr lang="es-ES" sz="2800" i="1">
                              <a:latin typeface="Cambria Math"/>
                            </a:rPr>
                            <m:t>3</m:t>
                          </m:r>
                          <m:acc>
                            <m:accPr>
                              <m:chr m:val="̂"/>
                              <m:ctrlPr>
                                <a:rPr lang="es-ES" sz="2800" i="1">
                                  <a:latin typeface="Cambria Math" panose="02040503050406030204" pitchFamily="18" charset="0"/>
                                </a:rPr>
                              </m:ctrlPr>
                            </m:accPr>
                            <m:e>
                              <m:r>
                                <a:rPr lang="es-ES" sz="2800" i="1">
                                  <a:latin typeface="Cambria Math"/>
                                  <a:ea typeface="Cambria Math"/>
                                </a:rPr>
                                <m:t>𝜎</m:t>
                              </m:r>
                            </m:e>
                          </m:acc>
                        </m:den>
                      </m:f>
                      <m:r>
                        <a:rPr lang="es-MX" sz="2800" b="1" i="1">
                          <a:latin typeface="Cambria Math" panose="02040503050406030204" pitchFamily="18" charset="0"/>
                          <a:ea typeface="Cambria Math" panose="02040503050406030204" pitchFamily="18" charset="0"/>
                        </a:rPr>
                        <m:t>=</m:t>
                      </m:r>
                      <m:f>
                        <m:fPr>
                          <m:ctrlPr>
                            <a:rPr lang="es-MX" sz="2800" b="1" i="1">
                              <a:latin typeface="Cambria Math" panose="02040503050406030204" pitchFamily="18" charset="0"/>
                              <a:ea typeface="Cambria Math" panose="02040503050406030204" pitchFamily="18" charset="0"/>
                            </a:rPr>
                          </m:ctrlPr>
                        </m:fPr>
                        <m:num>
                          <m:r>
                            <a:rPr lang="es-MX" sz="2800" b="1" i="1">
                              <a:latin typeface="Cambria Math" panose="02040503050406030204" pitchFamily="18" charset="0"/>
                              <a:ea typeface="Cambria Math" panose="02040503050406030204" pitchFamily="18" charset="0"/>
                            </a:rPr>
                            <m:t>𝟏𝟎𝟖</m:t>
                          </m:r>
                          <m:r>
                            <a:rPr lang="es-MX" sz="2800" b="1" i="1">
                              <a:latin typeface="Cambria Math" panose="02040503050406030204" pitchFamily="18" charset="0"/>
                              <a:ea typeface="Cambria Math" panose="02040503050406030204" pitchFamily="18" charset="0"/>
                            </a:rPr>
                            <m:t>−</m:t>
                          </m:r>
                          <m:r>
                            <a:rPr lang="es-MX" sz="2800" b="1" i="1">
                              <a:latin typeface="Cambria Math" panose="02040503050406030204" pitchFamily="18" charset="0"/>
                              <a:ea typeface="Cambria Math" panose="02040503050406030204" pitchFamily="18" charset="0"/>
                            </a:rPr>
                            <m:t>𝟗𝟕</m:t>
                          </m:r>
                          <m:r>
                            <a:rPr lang="es-MX" sz="2800" b="1" i="1">
                              <a:latin typeface="Cambria Math" panose="02040503050406030204" pitchFamily="18" charset="0"/>
                              <a:ea typeface="Cambria Math" panose="02040503050406030204" pitchFamily="18" charset="0"/>
                            </a:rPr>
                            <m:t>.</m:t>
                          </m:r>
                          <m:r>
                            <a:rPr lang="es-MX" sz="2800" b="1" i="1">
                              <a:latin typeface="Cambria Math" panose="02040503050406030204" pitchFamily="18" charset="0"/>
                              <a:ea typeface="Cambria Math" panose="02040503050406030204" pitchFamily="18" charset="0"/>
                            </a:rPr>
                            <m:t>𝟔𝟒𝟖</m:t>
                          </m:r>
                        </m:num>
                        <m:den>
                          <m:r>
                            <a:rPr lang="es-MX" sz="2800" b="1" i="1">
                              <a:latin typeface="Cambria Math" panose="02040503050406030204" pitchFamily="18" charset="0"/>
                              <a:ea typeface="Cambria Math" panose="02040503050406030204" pitchFamily="18" charset="0"/>
                            </a:rPr>
                            <m:t>𝟑</m:t>
                          </m:r>
                          <m:r>
                            <a:rPr lang="es-MX" sz="2800" b="1" i="1">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𝟒</m:t>
                          </m:r>
                          <m:r>
                            <a:rPr lang="es-MX" sz="2800" b="1" i="1" smtClean="0">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𝟕𝟒𝟖𝟗𝟑</m:t>
                          </m:r>
                          <m:r>
                            <a:rPr lang="es-MX" sz="2800" b="1" i="1">
                              <a:latin typeface="Cambria Math" panose="02040503050406030204" pitchFamily="18" charset="0"/>
                              <a:ea typeface="Cambria Math" panose="02040503050406030204" pitchFamily="18" charset="0"/>
                            </a:rPr>
                            <m:t>)</m:t>
                          </m:r>
                        </m:den>
                      </m:f>
                      <m:r>
                        <a:rPr lang="es-MX" sz="2800" b="1" i="1">
                          <a:latin typeface="Cambria Math" panose="02040503050406030204" pitchFamily="18" charset="0"/>
                          <a:ea typeface="Cambria Math" panose="02040503050406030204" pitchFamily="18" charset="0"/>
                        </a:rPr>
                        <m:t>=</m:t>
                      </m:r>
                      <m:r>
                        <a:rPr lang="es-MX" sz="2800" b="1" i="1">
                          <a:latin typeface="Cambria Math" panose="02040503050406030204" pitchFamily="18" charset="0"/>
                          <a:ea typeface="Cambria Math" panose="02040503050406030204" pitchFamily="18" charset="0"/>
                        </a:rPr>
                        <m:t>𝟎</m:t>
                      </m:r>
                      <m:r>
                        <a:rPr lang="es-MX" sz="2800" b="1" i="1">
                          <a:latin typeface="Cambria Math" panose="02040503050406030204" pitchFamily="18" charset="0"/>
                          <a:ea typeface="Cambria Math" panose="02040503050406030204" pitchFamily="18" charset="0"/>
                        </a:rPr>
                        <m:t>.</m:t>
                      </m:r>
                      <m:r>
                        <a:rPr lang="es-MX" sz="2800" b="1" i="1" smtClean="0">
                          <a:latin typeface="Cambria Math" panose="02040503050406030204" pitchFamily="18" charset="0"/>
                          <a:ea typeface="Cambria Math" panose="02040503050406030204" pitchFamily="18" charset="0"/>
                        </a:rPr>
                        <m:t>𝟕𝟐</m:t>
                      </m:r>
                    </m:oMath>
                  </m:oMathPara>
                </a14:m>
                <a:endParaRPr lang="es-MX" sz="2800" b="1" dirty="0"/>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14454" y="4502011"/>
                <a:ext cx="6315768" cy="978217"/>
              </a:xfrm>
              <a:prstGeom prst="rect">
                <a:avLst/>
              </a:prstGeom>
              <a:blipFill>
                <a:blip r:embed="rId4"/>
                <a:stretch>
                  <a:fillRect/>
                </a:stretch>
              </a:blipFill>
            </p:spPr>
            <p:txBody>
              <a:bodyPr/>
              <a:lstStyle/>
              <a:p>
                <a:r>
                  <a:rPr lang="es-MX">
                    <a:noFill/>
                  </a:rPr>
                  <a:t> </a:t>
                </a:r>
              </a:p>
            </p:txBody>
          </p:sp>
        </mc:Fallback>
      </mc:AlternateContent>
      <p:graphicFrame>
        <p:nvGraphicFramePr>
          <p:cNvPr id="2" name="Tabla 1">
            <a:extLst>
              <a:ext uri="{FF2B5EF4-FFF2-40B4-BE49-F238E27FC236}">
                <a16:creationId xmlns:a16="http://schemas.microsoft.com/office/drawing/2014/main" id="{8D724834-63E4-4AFF-A51D-9092DFBB6000}"/>
              </a:ext>
            </a:extLst>
          </p:cNvPr>
          <p:cNvGraphicFramePr>
            <a:graphicFrameLocks noGrp="1"/>
          </p:cNvGraphicFramePr>
          <p:nvPr/>
        </p:nvGraphicFramePr>
        <p:xfrm>
          <a:off x="4196975" y="2527203"/>
          <a:ext cx="4417363" cy="1493482"/>
        </p:xfrm>
        <a:graphic>
          <a:graphicData uri="http://schemas.openxmlformats.org/drawingml/2006/table">
            <a:tbl>
              <a:tblPr/>
              <a:tblGrid>
                <a:gridCol w="3029710">
                  <a:extLst>
                    <a:ext uri="{9D8B030D-6E8A-4147-A177-3AD203B41FA5}">
                      <a16:colId xmlns:a16="http://schemas.microsoft.com/office/drawing/2014/main" val="535273938"/>
                    </a:ext>
                  </a:extLst>
                </a:gridCol>
                <a:gridCol w="1387653">
                  <a:extLst>
                    <a:ext uri="{9D8B030D-6E8A-4147-A177-3AD203B41FA5}">
                      <a16:colId xmlns:a16="http://schemas.microsoft.com/office/drawing/2014/main" val="4201916642"/>
                    </a:ext>
                  </a:extLst>
                </a:gridCol>
              </a:tblGrid>
              <a:tr h="622062">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465693"/>
                  </a:ext>
                </a:extLst>
              </a:tr>
              <a:tr h="384483">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r h="384483">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482462"/>
                  </a:ext>
                </a:extLst>
              </a:tr>
            </a:tbl>
          </a:graphicData>
        </a:graphic>
      </p:graphicFrame>
    </p:spTree>
    <p:extLst>
      <p:ext uri="{BB962C8B-B14F-4D97-AF65-F5344CB8AC3E}">
        <p14:creationId xmlns:p14="http://schemas.microsoft.com/office/powerpoint/2010/main" val="1315516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214454" y="196745"/>
                <a:ext cx="7965042" cy="2226541"/>
              </a:xfrm>
            </p:spPr>
            <p:txBody>
              <a:bodyPr>
                <a:normAutofit/>
              </a:bodyPr>
              <a:lstStyle/>
              <a:p>
                <a:pPr marL="0" indent="0" algn="ctr">
                  <a:buNone/>
                </a:pPr>
                <a:r>
                  <a:rPr lang="es-ES" sz="3000" b="1" dirty="0" err="1">
                    <a:latin typeface="Gabriola" panose="04040605051002020D02" pitchFamily="82" charset="0"/>
                  </a:rPr>
                  <a:t>Cpl</a:t>
                </a:r>
                <a:r>
                  <a:rPr lang="es-ES" sz="3000" b="1" dirty="0">
                    <a:latin typeface="Gabriola" panose="04040605051002020D02" pitchFamily="82" charset="0"/>
                  </a:rPr>
                  <a:t> a largo  plazo</a:t>
                </a:r>
              </a:p>
              <a:p>
                <a:r>
                  <a:rPr lang="es-ES" sz="2400" b="1" dirty="0">
                    <a:latin typeface="Gabriola" panose="04040605051002020D02" pitchFamily="82" charset="0"/>
                  </a:rPr>
                  <a:t>ESTIMACIONES DE </a:t>
                </a:r>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oMath>
                </a14:m>
                <a:r>
                  <a:rPr lang="es-MX" sz="2400" b="1" dirty="0">
                    <a:latin typeface="Gabriola" panose="04040605051002020D02" pitchFamily="82" charset="0"/>
                  </a:rPr>
                  <a:t> CON  LA DESVIACION ESTANDAR DE LOS DATOS</a:t>
                </a:r>
              </a:p>
              <a:p>
                <a:endParaRPr lang="es-MX" sz="2400" b="1" dirty="0">
                  <a:latin typeface="Gabriola" panose="04040605051002020D02" pitchFamily="82" charset="0"/>
                </a:endParaRPr>
              </a:p>
              <a:p>
                <a14:m>
                  <m:oMath xmlns:m="http://schemas.openxmlformats.org/officeDocument/2006/math">
                    <m:acc>
                      <m:accPr>
                        <m:chr m:val="̂"/>
                        <m:ctrlPr>
                          <a:rPr lang="es-ES_tradnl" sz="2400" b="1" i="1">
                            <a:latin typeface="Cambria Math" panose="02040503050406030204" pitchFamily="18" charset="0"/>
                          </a:rPr>
                        </m:ctrlPr>
                      </m:accPr>
                      <m:e>
                        <m:r>
                          <a:rPr lang="es-ES_tradnl" sz="2400" b="1">
                            <a:latin typeface="Cambria Math"/>
                            <a:ea typeface="Cambria Math"/>
                          </a:rPr>
                          <m:t>𝛔</m:t>
                        </m:r>
                      </m:e>
                    </m:acc>
                    <m:r>
                      <a:rPr lang="es-ES" sz="2400" b="1">
                        <a:latin typeface="Cambria Math"/>
                      </a:rPr>
                      <m:t>=</m:t>
                    </m:r>
                    <m:r>
                      <a:rPr lang="es-MX" sz="2400" b="1" i="0" smtClean="0">
                        <a:latin typeface="Cambria Math" panose="02040503050406030204" pitchFamily="18" charset="0"/>
                      </a:rPr>
                      <m:t>𝐬</m:t>
                    </m:r>
                    <m:r>
                      <a:rPr lang="es-MX" sz="2400" b="1">
                        <a:latin typeface="Cambria Math" panose="02040503050406030204" pitchFamily="18" charset="0"/>
                      </a:rPr>
                      <m:t> </m:t>
                    </m:r>
                  </m:oMath>
                </a14:m>
                <a:r>
                  <a:rPr lang="es-MX" sz="2400" b="1" dirty="0">
                    <a:latin typeface="Gabriola" panose="04040605051002020D02" pitchFamily="82" charset="0"/>
                  </a:rPr>
                  <a:t>               n=25</a:t>
                </a:r>
              </a:p>
            </p:txBody>
          </p:sp>
        </mc:Choice>
        <mc:Fallback xmlns="">
          <p:sp>
            <p:nvSpPr>
              <p:cNvPr id="3" name="Marcador de contenido 2">
                <a:extLst>
                  <a:ext uri="{FF2B5EF4-FFF2-40B4-BE49-F238E27FC236}">
                    <a16:creationId xmlns:a16="http://schemas.microsoft.com/office/drawing/2014/main" id="{2D331CC2-916B-4020-A94E-268EF48E648A}"/>
                  </a:ext>
                </a:extLst>
              </p:cNvPr>
              <p:cNvSpPr>
                <a:spLocks noGrp="1" noRot="1" noChangeAspect="1" noMove="1" noResize="1" noEditPoints="1" noAdjustHandles="1" noChangeArrowheads="1" noChangeShapeType="1" noTextEdit="1"/>
              </p:cNvSpPr>
              <p:nvPr>
                <p:ph idx="1"/>
              </p:nvPr>
            </p:nvSpPr>
            <p:spPr>
              <a:xfrm>
                <a:off x="214454" y="196745"/>
                <a:ext cx="7965042" cy="2226541"/>
              </a:xfrm>
              <a:blipFill>
                <a:blip r:embed="rId2"/>
                <a:stretch>
                  <a:fillRect l="-995" t="-5464"/>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E1E7C388-6BC7-4990-BEC9-29BE4563C151}"/>
              </a:ext>
            </a:extLst>
          </p:cNvPr>
          <p:cNvGraphicFramePr>
            <a:graphicFrameLocks noGrp="1"/>
          </p:cNvGraphicFramePr>
          <p:nvPr/>
        </p:nvGraphicFramePr>
        <p:xfrm>
          <a:off x="8843126" y="68313"/>
          <a:ext cx="2189390" cy="6721374"/>
        </p:xfrm>
        <a:graphic>
          <a:graphicData uri="http://schemas.openxmlformats.org/drawingml/2006/table">
            <a:tbl>
              <a:tblPr/>
              <a:tblGrid>
                <a:gridCol w="2189390">
                  <a:extLst>
                    <a:ext uri="{9D8B030D-6E8A-4147-A177-3AD203B41FA5}">
                      <a16:colId xmlns:a16="http://schemas.microsoft.com/office/drawing/2014/main" val="282308566"/>
                    </a:ext>
                  </a:extLst>
                </a:gridCol>
              </a:tblGrid>
              <a:tr h="518724">
                <a:tc>
                  <a:txBody>
                    <a:bodyPr/>
                    <a:lstStyle/>
                    <a:p>
                      <a:pPr algn="l" fontAlgn="b"/>
                      <a:r>
                        <a:rPr lang="es-MX" sz="1600" b="1" i="0" u="none" strike="noStrike" dirty="0">
                          <a:solidFill>
                            <a:srgbClr val="000000"/>
                          </a:solidFill>
                          <a:effectLst/>
                          <a:latin typeface="Gabriola" panose="04040605051002020D02" pitchFamily="82" charset="0"/>
                        </a:rPr>
                        <a:t>DATOS</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3700420"/>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95.21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5924235"/>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99.21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8485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93.42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4531916"/>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95.76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95268"/>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93.33</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550289"/>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91.87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769541"/>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99.46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6130156"/>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100.57</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859758"/>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103.36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8263524"/>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91.88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576849"/>
                  </a:ext>
                </a:extLst>
              </a:tr>
              <a:tr h="178312">
                <a:tc>
                  <a:txBody>
                    <a:bodyPr/>
                    <a:lstStyle/>
                    <a:p>
                      <a:pPr algn="ctr" rtl="0" fontAlgn="b"/>
                      <a:r>
                        <a:rPr lang="es-MX" sz="1600" b="1" i="0" u="none" strike="noStrike">
                          <a:solidFill>
                            <a:srgbClr val="000000"/>
                          </a:solidFill>
                          <a:effectLst/>
                          <a:latin typeface="Gabriola" panose="04040605051002020D02" pitchFamily="82" charset="0"/>
                        </a:rPr>
                        <a:t>102.08</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788832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100.02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269011"/>
                  </a:ext>
                </a:extLst>
              </a:tr>
              <a:tr h="178312">
                <a:tc>
                  <a:txBody>
                    <a:bodyPr/>
                    <a:lstStyle/>
                    <a:p>
                      <a:pPr algn="ctr" rtl="0" fontAlgn="b"/>
                      <a:r>
                        <a:rPr lang="es-MX" sz="1600" b="1" i="0" u="none" strike="noStrike">
                          <a:solidFill>
                            <a:srgbClr val="000000"/>
                          </a:solidFill>
                          <a:effectLst/>
                          <a:latin typeface="Gabriola" panose="04040605051002020D02" pitchFamily="82" charset="0"/>
                        </a:rPr>
                        <a:t>103.91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40278"/>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95.29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367429"/>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89.82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603853"/>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106.55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99119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97.4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4967751"/>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93.45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5904371"/>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102.66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161879"/>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97.21</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247416"/>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100.66</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0190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98.62</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22330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92.85</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894612"/>
                  </a:ext>
                </a:extLst>
              </a:tr>
              <a:tr h="178312">
                <a:tc>
                  <a:txBody>
                    <a:bodyPr/>
                    <a:lstStyle/>
                    <a:p>
                      <a:pPr algn="ctr" rtl="0" fontAlgn="b"/>
                      <a:r>
                        <a:rPr lang="es-MX" sz="1600" b="1" i="0" u="none" strike="noStrike" dirty="0">
                          <a:solidFill>
                            <a:srgbClr val="000000"/>
                          </a:solidFill>
                          <a:effectLst/>
                          <a:latin typeface="Gabriola" panose="04040605051002020D02" pitchFamily="82" charset="0"/>
                        </a:rPr>
                        <a:t>93.19</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67830"/>
                  </a:ext>
                </a:extLst>
              </a:tr>
              <a:tr h="156698">
                <a:tc>
                  <a:txBody>
                    <a:bodyPr/>
                    <a:lstStyle/>
                    <a:p>
                      <a:pPr algn="ctr" rtl="0" fontAlgn="b"/>
                      <a:r>
                        <a:rPr lang="es-MX" sz="1600" b="1" i="0" u="none" strike="noStrike" dirty="0">
                          <a:solidFill>
                            <a:srgbClr val="000000"/>
                          </a:solidFill>
                          <a:effectLst/>
                          <a:latin typeface="Gabriola" panose="04040605051002020D02" pitchFamily="82" charset="0"/>
                        </a:rPr>
                        <a:t>106.34</a:t>
                      </a:r>
                    </a:p>
                  </a:txBody>
                  <a:tcPr marL="4266" marR="4266" marT="426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195890"/>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EE67A308-D9BA-40D5-AA54-466C742D0D35}"/>
                  </a:ext>
                </a:extLst>
              </p:cNvPr>
              <p:cNvSpPr/>
              <p:nvPr/>
            </p:nvSpPr>
            <p:spPr>
              <a:xfrm>
                <a:off x="386273" y="2904612"/>
                <a:ext cx="159530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ES_tradnl" b="1" i="1" smtClean="0">
                              <a:latin typeface="Cambria Math" panose="02040503050406030204" pitchFamily="18" charset="0"/>
                            </a:rPr>
                          </m:ctrlPr>
                        </m:accPr>
                        <m:e>
                          <m:r>
                            <a:rPr lang="es-ES_tradnl" b="1">
                              <a:latin typeface="Cambria Math"/>
                              <a:ea typeface="Cambria Math"/>
                            </a:rPr>
                            <m:t>𝛔</m:t>
                          </m:r>
                        </m:e>
                      </m:acc>
                      <m:r>
                        <a:rPr lang="es-ES" b="1">
                          <a:latin typeface="Cambria Math"/>
                        </a:rPr>
                        <m:t>=</m:t>
                      </m:r>
                      <m:r>
                        <a:rPr lang="es-MX" b="1" i="1" smtClean="0">
                          <a:latin typeface="Cambria Math" panose="02040503050406030204" pitchFamily="18" charset="0"/>
                        </a:rPr>
                        <m:t>𝟒</m:t>
                      </m:r>
                      <m:r>
                        <a:rPr lang="es-MX" b="1" i="1" smtClean="0">
                          <a:latin typeface="Cambria Math" panose="02040503050406030204" pitchFamily="18" charset="0"/>
                        </a:rPr>
                        <m:t>.</m:t>
                      </m:r>
                      <m:r>
                        <a:rPr lang="es-MX" b="1" i="1" smtClean="0">
                          <a:latin typeface="Cambria Math" panose="02040503050406030204" pitchFamily="18" charset="0"/>
                        </a:rPr>
                        <m:t>𝟕𝟒𝟖𝟗𝟑</m:t>
                      </m:r>
                    </m:oMath>
                  </m:oMathPara>
                </a14:m>
                <a:endParaRPr lang="es-MX" dirty="0"/>
              </a:p>
            </p:txBody>
          </p:sp>
        </mc:Choice>
        <mc:Fallback xmlns="">
          <p:sp>
            <p:nvSpPr>
              <p:cNvPr id="8" name="Rectángulo 7">
                <a:extLst>
                  <a:ext uri="{FF2B5EF4-FFF2-40B4-BE49-F238E27FC236}">
                    <a16:creationId xmlns:a16="http://schemas.microsoft.com/office/drawing/2014/main" id="{EE67A308-D9BA-40D5-AA54-466C742D0D35}"/>
                  </a:ext>
                </a:extLst>
              </p:cNvPr>
              <p:cNvSpPr>
                <a:spLocks noRot="1" noChangeAspect="1" noMove="1" noResize="1" noEditPoints="1" noAdjustHandles="1" noChangeArrowheads="1" noChangeShapeType="1" noTextEdit="1"/>
              </p:cNvSpPr>
              <p:nvPr/>
            </p:nvSpPr>
            <p:spPr>
              <a:xfrm>
                <a:off x="386273" y="2904612"/>
                <a:ext cx="1595309" cy="369332"/>
              </a:xfrm>
              <a:prstGeom prst="rect">
                <a:avLst/>
              </a:prstGeom>
              <a:blipFill>
                <a:blip r:embed="rId3"/>
                <a:stretch>
                  <a:fillRect t="-6557"/>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9" name="Rectángulo 8">
                <a:extLst>
                  <a:ext uri="{FF2B5EF4-FFF2-40B4-BE49-F238E27FC236}">
                    <a16:creationId xmlns:a16="http://schemas.microsoft.com/office/drawing/2014/main" id="{43DD9CDB-EF63-47BE-B505-85188C143C76}"/>
                  </a:ext>
                </a:extLst>
              </p:cNvPr>
              <p:cNvSpPr/>
              <p:nvPr/>
            </p:nvSpPr>
            <p:spPr>
              <a:xfrm>
                <a:off x="216924" y="4502011"/>
                <a:ext cx="5161733" cy="851708"/>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𝒍</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ea typeface="Cambria Math"/>
                            </a:rPr>
                            <m:t>𝜇</m:t>
                          </m:r>
                          <m:r>
                            <a:rPr lang="es-MX" sz="2400" b="0" i="1" smtClean="0">
                              <a:latin typeface="Cambria Math" panose="02040503050406030204" pitchFamily="18" charset="0"/>
                              <a:ea typeface="Cambria Math"/>
                            </a:rPr>
                            <m:t>−</m:t>
                          </m:r>
                          <m:r>
                            <a:rPr lang="es-MX" sz="2400" b="0" i="1" smtClean="0">
                              <a:latin typeface="Cambria Math" panose="02040503050406030204" pitchFamily="18" charset="0"/>
                              <a:ea typeface="Cambria Math"/>
                            </a:rPr>
                            <m:t>𝐸𝐼</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𝟗𝟐</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𝟒</m:t>
                          </m:r>
                          <m:r>
                            <a:rPr lang="es-MX" sz="2400" b="1" i="1" smtClean="0">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𝟕𝟒𝟖𝟗𝟑</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𝟎</m:t>
                      </m:r>
                      <m:r>
                        <a:rPr lang="es-MX" sz="2400" b="1" i="1" smtClean="0">
                          <a:latin typeface="Cambria Math" panose="02040503050406030204" pitchFamily="18" charset="0"/>
                          <a:ea typeface="Cambria Math" panose="02040503050406030204" pitchFamily="18" charset="0"/>
                        </a:rPr>
                        <m:t>.</m:t>
                      </m:r>
                      <m:r>
                        <a:rPr lang="es-MX" sz="2400" b="1" i="1" smtClean="0">
                          <a:latin typeface="Cambria Math" panose="02040503050406030204" pitchFamily="18" charset="0"/>
                          <a:ea typeface="Cambria Math" panose="02040503050406030204" pitchFamily="18" charset="0"/>
                        </a:rPr>
                        <m:t>𝟑𝟗</m:t>
                      </m:r>
                    </m:oMath>
                  </m:oMathPara>
                </a14:m>
                <a:endParaRPr lang="es-MX" sz="2400" b="1" dirty="0"/>
              </a:p>
            </p:txBody>
          </p:sp>
        </mc:Choice>
        <mc:Fallback>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216924" y="4502011"/>
                <a:ext cx="5161733" cy="851708"/>
              </a:xfrm>
              <a:prstGeom prst="rect">
                <a:avLst/>
              </a:prstGeom>
              <a:blipFill>
                <a:blip r:embed="rId4"/>
                <a:stretch>
                  <a:fillRect/>
                </a:stretch>
              </a:blipFill>
            </p:spPr>
            <p:txBody>
              <a:bodyPr/>
              <a:lstStyle/>
              <a:p>
                <a:r>
                  <a:rPr lang="es-MX">
                    <a:noFill/>
                  </a:rPr>
                  <a:t> </a:t>
                </a:r>
              </a:p>
            </p:txBody>
          </p:sp>
        </mc:Fallback>
      </mc:AlternateContent>
      <p:graphicFrame>
        <p:nvGraphicFramePr>
          <p:cNvPr id="2" name="Tabla 1">
            <a:extLst>
              <a:ext uri="{FF2B5EF4-FFF2-40B4-BE49-F238E27FC236}">
                <a16:creationId xmlns:a16="http://schemas.microsoft.com/office/drawing/2014/main" id="{8D724834-63E4-4AFF-A51D-9092DFBB6000}"/>
              </a:ext>
            </a:extLst>
          </p:cNvPr>
          <p:cNvGraphicFramePr>
            <a:graphicFrameLocks noGrp="1"/>
          </p:cNvGraphicFramePr>
          <p:nvPr/>
        </p:nvGraphicFramePr>
        <p:xfrm>
          <a:off x="4196975" y="2527203"/>
          <a:ext cx="4417363" cy="1493482"/>
        </p:xfrm>
        <a:graphic>
          <a:graphicData uri="http://schemas.openxmlformats.org/drawingml/2006/table">
            <a:tbl>
              <a:tblPr/>
              <a:tblGrid>
                <a:gridCol w="3029710">
                  <a:extLst>
                    <a:ext uri="{9D8B030D-6E8A-4147-A177-3AD203B41FA5}">
                      <a16:colId xmlns:a16="http://schemas.microsoft.com/office/drawing/2014/main" val="535273938"/>
                    </a:ext>
                  </a:extLst>
                </a:gridCol>
                <a:gridCol w="1387653">
                  <a:extLst>
                    <a:ext uri="{9D8B030D-6E8A-4147-A177-3AD203B41FA5}">
                      <a16:colId xmlns:a16="http://schemas.microsoft.com/office/drawing/2014/main" val="4201916642"/>
                    </a:ext>
                  </a:extLst>
                </a:gridCol>
              </a:tblGrid>
              <a:tr h="622062">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8465693"/>
                  </a:ext>
                </a:extLst>
              </a:tr>
              <a:tr h="384483">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840141"/>
                  </a:ext>
                </a:extLst>
              </a:tr>
              <a:tr h="384483">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482462"/>
                  </a:ext>
                </a:extLst>
              </a:tr>
            </a:tbl>
          </a:graphicData>
        </a:graphic>
      </p:graphicFrame>
    </p:spTree>
    <p:extLst>
      <p:ext uri="{BB962C8B-B14F-4D97-AF65-F5344CB8AC3E}">
        <p14:creationId xmlns:p14="http://schemas.microsoft.com/office/powerpoint/2010/main" val="1909691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8F5CD66-F6FD-443D-9125-04A1DE551A67}"/>
              </a:ext>
            </a:extLst>
          </p:cNvPr>
          <p:cNvSpPr>
            <a:spLocks noGrp="1"/>
          </p:cNvSpPr>
          <p:nvPr>
            <p:ph type="title"/>
          </p:nvPr>
        </p:nvSpPr>
        <p:spPr>
          <a:xfrm>
            <a:off x="396546" y="457201"/>
            <a:ext cx="3796426" cy="2219738"/>
          </a:xfrm>
          <a:noFill/>
          <a:ln w="19050">
            <a:solidFill>
              <a:schemeClr val="bg1"/>
            </a:solidFill>
          </a:ln>
        </p:spPr>
        <p:txBody>
          <a:bodyPr wrap="square">
            <a:normAutofit fontScale="90000"/>
          </a:bodyPr>
          <a:lstStyle/>
          <a:p>
            <a:pPr algn="ctr"/>
            <a:r>
              <a:rPr lang="es-ES_tradnl" sz="2800" dirty="0">
                <a:solidFill>
                  <a:schemeClr val="bg1"/>
                </a:solidFill>
                <a:latin typeface="Gabriola" panose="04040605051002020D02" pitchFamily="82" charset="0"/>
              </a:rPr>
              <a:t>Evaluar la capacidad o habilidad  de un proceso es analizar qué tan bien sus variables de  salida (</a:t>
            </a:r>
            <a:r>
              <a:rPr lang="es-ES_tradnl" sz="2800" dirty="0" err="1">
                <a:solidFill>
                  <a:schemeClr val="bg1"/>
                </a:solidFill>
                <a:latin typeface="Gabriola" panose="04040605051002020D02" pitchFamily="82" charset="0"/>
              </a:rPr>
              <a:t>Y´s</a:t>
            </a:r>
            <a:r>
              <a:rPr lang="es-ES_tradnl" sz="2800" dirty="0">
                <a:solidFill>
                  <a:schemeClr val="bg1"/>
                </a:solidFill>
                <a:latin typeface="Gabriola" panose="04040605051002020D02" pitchFamily="82" charset="0"/>
              </a:rPr>
              <a:t>) cumplen con las especificaciones o requerimientos del cliente. </a:t>
            </a:r>
            <a:br>
              <a:rPr lang="es-ES_tradnl" sz="2000" b="1" dirty="0">
                <a:solidFill>
                  <a:schemeClr val="bg1"/>
                </a:solidFill>
                <a:latin typeface="Gabriola" panose="04040605051002020D02" pitchFamily="82" charset="0"/>
              </a:rPr>
            </a:br>
            <a:endParaRPr lang="es-ES" sz="2000" dirty="0">
              <a:solidFill>
                <a:schemeClr val="bg1"/>
              </a:solidFill>
              <a:latin typeface="Gabriola" panose="04040605051002020D02" pitchFamily="82" charset="0"/>
            </a:endParaRPr>
          </a:p>
        </p:txBody>
      </p:sp>
      <p:sp>
        <p:nvSpPr>
          <p:cNvPr id="7" name="Marcador de contenido 6">
            <a:extLst>
              <a:ext uri="{FF2B5EF4-FFF2-40B4-BE49-F238E27FC236}">
                <a16:creationId xmlns:a16="http://schemas.microsoft.com/office/drawing/2014/main" id="{4E9B204A-F081-4736-A279-69591A41C63B}"/>
              </a:ext>
            </a:extLst>
          </p:cNvPr>
          <p:cNvSpPr>
            <a:spLocks noGrp="1"/>
          </p:cNvSpPr>
          <p:nvPr>
            <p:ph idx="1"/>
          </p:nvPr>
        </p:nvSpPr>
        <p:spPr>
          <a:xfrm>
            <a:off x="211015" y="2884248"/>
            <a:ext cx="4107767" cy="3516551"/>
          </a:xfrm>
        </p:spPr>
        <p:txBody>
          <a:bodyPr>
            <a:normAutofit fontScale="70000" lnSpcReduction="20000"/>
          </a:bodyPr>
          <a:lstStyle/>
          <a:p>
            <a:pPr>
              <a:spcBef>
                <a:spcPts val="0"/>
              </a:spcBef>
              <a:spcAft>
                <a:spcPts val="1000"/>
              </a:spcAft>
              <a:buFontTx/>
              <a:buChar char="-"/>
            </a:pPr>
            <a:r>
              <a:rPr lang="es-ES_tradnl" sz="3400" dirty="0">
                <a:solidFill>
                  <a:schemeClr val="bg1"/>
                </a:solidFill>
                <a:latin typeface="Gabriola" panose="04040605051002020D02" pitchFamily="82" charset="0"/>
              </a:rPr>
              <a:t>Se requiere conocer la distribución de las </a:t>
            </a:r>
            <a:r>
              <a:rPr lang="es-ES_tradnl" sz="3400" dirty="0" err="1">
                <a:solidFill>
                  <a:schemeClr val="bg1"/>
                </a:solidFill>
                <a:latin typeface="Gabriola" panose="04040605051002020D02" pitchFamily="82" charset="0"/>
              </a:rPr>
              <a:t>Y´s</a:t>
            </a:r>
            <a:r>
              <a:rPr lang="es-ES_tradnl" sz="3400" dirty="0">
                <a:solidFill>
                  <a:schemeClr val="bg1"/>
                </a:solidFill>
                <a:latin typeface="Gabriola" panose="04040605051002020D02" pitchFamily="82" charset="0"/>
              </a:rPr>
              <a:t>   (histograma) y compararla contra especificaciones.</a:t>
            </a:r>
          </a:p>
          <a:p>
            <a:pPr marL="0" indent="0">
              <a:spcBef>
                <a:spcPts val="0"/>
              </a:spcBef>
              <a:spcAft>
                <a:spcPts val="1000"/>
              </a:spcAft>
              <a:buNone/>
            </a:pPr>
            <a:endParaRPr lang="es-ES_tradnl" sz="3400" dirty="0">
              <a:solidFill>
                <a:schemeClr val="bg1"/>
              </a:solidFill>
              <a:latin typeface="Gabriola" panose="04040605051002020D02" pitchFamily="82" charset="0"/>
            </a:endParaRPr>
          </a:p>
          <a:p>
            <a:pPr marL="0" indent="0">
              <a:spcBef>
                <a:spcPts val="0"/>
              </a:spcBef>
              <a:spcAft>
                <a:spcPts val="1000"/>
              </a:spcAft>
              <a:buNone/>
            </a:pPr>
            <a:r>
              <a:rPr lang="es-ES_tradnl" sz="3400" dirty="0">
                <a:solidFill>
                  <a:schemeClr val="bg1"/>
                </a:solidFill>
                <a:latin typeface="Gabriola" panose="04040605051002020D02" pitchFamily="82" charset="0"/>
              </a:rPr>
              <a:t>-  Aspectos claves de la distribución son:</a:t>
            </a:r>
          </a:p>
          <a:p>
            <a:pPr lvl="1">
              <a:spcBef>
                <a:spcPts val="0"/>
              </a:spcBef>
              <a:spcAft>
                <a:spcPts val="1000"/>
              </a:spcAft>
            </a:pPr>
            <a:r>
              <a:rPr lang="es-ES_tradnl" sz="3400" dirty="0">
                <a:solidFill>
                  <a:schemeClr val="bg1"/>
                </a:solidFill>
                <a:latin typeface="Gabriola" panose="04040605051002020D02" pitchFamily="82" charset="0"/>
              </a:rPr>
              <a:t>Tendencia central (por ejemplo Media, </a:t>
            </a:r>
            <a:r>
              <a:rPr lang="en-US" sz="3400" dirty="0">
                <a:solidFill>
                  <a:schemeClr val="bg1"/>
                </a:solidFill>
                <a:latin typeface="Gabriola" panose="04040605051002020D02" pitchFamily="82" charset="0"/>
                <a:cs typeface="Tahoma" pitchFamily="34" charset="0"/>
              </a:rPr>
              <a:t>µ).</a:t>
            </a:r>
          </a:p>
          <a:p>
            <a:pPr lvl="1">
              <a:spcBef>
                <a:spcPts val="0"/>
              </a:spcBef>
              <a:spcAft>
                <a:spcPts val="1000"/>
              </a:spcAft>
            </a:pPr>
            <a:r>
              <a:rPr lang="en-US" sz="3400" dirty="0" err="1">
                <a:solidFill>
                  <a:schemeClr val="bg1"/>
                </a:solidFill>
                <a:latin typeface="Gabriola" panose="04040605051002020D02" pitchFamily="82" charset="0"/>
                <a:cs typeface="Tahoma" pitchFamily="34" charset="0"/>
                <a:sym typeface="Symbol" pitchFamily="18" charset="2"/>
              </a:rPr>
              <a:t>Variabilidad</a:t>
            </a:r>
            <a:r>
              <a:rPr lang="en-US" sz="3400" dirty="0">
                <a:solidFill>
                  <a:schemeClr val="bg1"/>
                </a:solidFill>
                <a:latin typeface="Gabriola" panose="04040605051002020D02" pitchFamily="82" charset="0"/>
                <a:cs typeface="Tahoma" pitchFamily="34" charset="0"/>
                <a:sym typeface="Symbol" pitchFamily="18" charset="2"/>
              </a:rPr>
              <a:t> (por </a:t>
            </a:r>
            <a:r>
              <a:rPr lang="en-US" sz="3400" dirty="0" err="1">
                <a:solidFill>
                  <a:schemeClr val="bg1"/>
                </a:solidFill>
                <a:latin typeface="Gabriola" panose="04040605051002020D02" pitchFamily="82" charset="0"/>
                <a:cs typeface="Tahoma" pitchFamily="34" charset="0"/>
                <a:sym typeface="Symbol" pitchFamily="18" charset="2"/>
              </a:rPr>
              <a:t>ejemplo</a:t>
            </a:r>
            <a:r>
              <a:rPr lang="en-US" sz="3400" dirty="0">
                <a:solidFill>
                  <a:schemeClr val="bg1"/>
                </a:solidFill>
                <a:latin typeface="Gabriola" panose="04040605051002020D02" pitchFamily="82" charset="0"/>
                <a:cs typeface="Tahoma" pitchFamily="34" charset="0"/>
                <a:sym typeface="Symbol" pitchFamily="18" charset="2"/>
              </a:rPr>
              <a:t> ).</a:t>
            </a:r>
          </a:p>
          <a:p>
            <a:pPr lvl="1">
              <a:spcBef>
                <a:spcPts val="0"/>
              </a:spcBef>
              <a:spcAft>
                <a:spcPts val="1000"/>
              </a:spcAft>
            </a:pPr>
            <a:r>
              <a:rPr lang="en-US" sz="3400" dirty="0">
                <a:solidFill>
                  <a:schemeClr val="bg1"/>
                </a:solidFill>
                <a:latin typeface="Gabriola" panose="04040605051002020D02" pitchFamily="82" charset="0"/>
                <a:cs typeface="Tahoma" pitchFamily="34" charset="0"/>
                <a:sym typeface="Symbol" pitchFamily="18" charset="2"/>
              </a:rPr>
              <a:t>Forma y </a:t>
            </a:r>
            <a:r>
              <a:rPr lang="en-US" sz="3400" dirty="0" err="1">
                <a:solidFill>
                  <a:schemeClr val="bg1"/>
                </a:solidFill>
                <a:latin typeface="Gabriola" panose="04040605051002020D02" pitchFamily="82" charset="0"/>
                <a:cs typeface="Tahoma" pitchFamily="34" charset="0"/>
                <a:sym typeface="Symbol" pitchFamily="18" charset="2"/>
              </a:rPr>
              <a:t>Distribución</a:t>
            </a:r>
            <a:r>
              <a:rPr lang="en-US" sz="3400" dirty="0">
                <a:solidFill>
                  <a:schemeClr val="bg1"/>
                </a:solidFill>
                <a:latin typeface="Gabriola" panose="04040605051002020D02" pitchFamily="82" charset="0"/>
                <a:cs typeface="Tahoma" pitchFamily="34" charset="0"/>
                <a:sym typeface="Symbol" pitchFamily="18" charset="2"/>
              </a:rPr>
              <a:t> (</a:t>
            </a:r>
            <a:r>
              <a:rPr lang="en-US" sz="3400" dirty="0" err="1">
                <a:solidFill>
                  <a:schemeClr val="bg1"/>
                </a:solidFill>
                <a:latin typeface="Gabriola" panose="04040605051002020D02" pitchFamily="82" charset="0"/>
                <a:cs typeface="Tahoma" pitchFamily="34" charset="0"/>
                <a:sym typeface="Symbol" pitchFamily="18" charset="2"/>
              </a:rPr>
              <a:t>sesgo</a:t>
            </a:r>
            <a:r>
              <a:rPr lang="en-US" sz="3400" dirty="0">
                <a:solidFill>
                  <a:schemeClr val="bg1"/>
                </a:solidFill>
                <a:latin typeface="Gabriola" panose="04040605051002020D02" pitchFamily="82" charset="0"/>
                <a:cs typeface="Tahoma" pitchFamily="34" charset="0"/>
                <a:sym typeface="Symbol" pitchFamily="18" charset="2"/>
              </a:rPr>
              <a:t>).</a:t>
            </a:r>
          </a:p>
          <a:p>
            <a:pPr lvl="1">
              <a:spcBef>
                <a:spcPts val="0"/>
              </a:spcBef>
              <a:spcAft>
                <a:spcPts val="1000"/>
              </a:spcAft>
            </a:pPr>
            <a:endParaRPr lang="en-US" sz="2000" dirty="0">
              <a:solidFill>
                <a:schemeClr val="bg1"/>
              </a:solidFill>
              <a:latin typeface="Gabriola" panose="04040605051002020D02" pitchFamily="82" charset="0"/>
              <a:cs typeface="Tahoma" pitchFamily="34" charset="0"/>
              <a:sym typeface="Symbol" pitchFamily="18" charset="2"/>
            </a:endParaRPr>
          </a:p>
          <a:p>
            <a:endParaRPr lang="es-ES" sz="2000" dirty="0">
              <a:solidFill>
                <a:schemeClr val="bg1"/>
              </a:solidFill>
            </a:endParaRPr>
          </a:p>
        </p:txBody>
      </p:sp>
      <p:pic>
        <p:nvPicPr>
          <p:cNvPr id="8" name="Imagen 7">
            <a:extLst>
              <a:ext uri="{FF2B5EF4-FFF2-40B4-BE49-F238E27FC236}">
                <a16:creationId xmlns:a16="http://schemas.microsoft.com/office/drawing/2014/main" id="{9541325F-860B-4CCE-82E7-10589E40B12A}"/>
              </a:ext>
            </a:extLst>
          </p:cNvPr>
          <p:cNvPicPr>
            <a:picLocks noChangeAspect="1"/>
          </p:cNvPicPr>
          <p:nvPr/>
        </p:nvPicPr>
        <p:blipFill>
          <a:blip r:embed="rId2"/>
          <a:stretch>
            <a:fillRect/>
          </a:stretch>
        </p:blipFill>
        <p:spPr>
          <a:xfrm>
            <a:off x="5297763" y="1262372"/>
            <a:ext cx="6250769" cy="41723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7167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331CC2-916B-4020-A94E-268EF48E648A}"/>
              </a:ext>
            </a:extLst>
          </p:cNvPr>
          <p:cNvSpPr>
            <a:spLocks noGrp="1"/>
          </p:cNvSpPr>
          <p:nvPr>
            <p:ph idx="1"/>
          </p:nvPr>
        </p:nvSpPr>
        <p:spPr>
          <a:xfrm>
            <a:off x="1586383" y="184219"/>
            <a:ext cx="7326214" cy="817863"/>
          </a:xfrm>
        </p:spPr>
        <p:txBody>
          <a:bodyPr>
            <a:normAutofit/>
          </a:bodyPr>
          <a:lstStyle/>
          <a:p>
            <a:pPr marL="0" indent="0" algn="ctr">
              <a:buNone/>
            </a:pPr>
            <a:r>
              <a:rPr lang="es-ES" sz="3600" b="1" dirty="0">
                <a:latin typeface="Gabriola" panose="04040605051002020D02" pitchFamily="82" charset="0"/>
              </a:rPr>
              <a:t>Cpk  a largo plazo</a:t>
            </a:r>
          </a:p>
        </p:txBody>
      </p:sp>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43DD9CDB-EF63-47BE-B505-85188C143C76}"/>
                  </a:ext>
                </a:extLst>
              </p:cNvPr>
              <p:cNvSpPr/>
              <p:nvPr/>
            </p:nvSpPr>
            <p:spPr>
              <a:xfrm>
                <a:off x="1261999" y="4084338"/>
                <a:ext cx="7699287" cy="628826"/>
              </a:xfrm>
              <a:prstGeom prst="rect">
                <a:avLst/>
              </a:prstGeom>
            </p:spPr>
            <p:txBody>
              <a:bodyPr wrap="none">
                <a:spAutoFit/>
              </a:bodyPr>
              <a:lstStyle/>
              <a:p>
                <a:pPr lvl="0"/>
                <a14:m>
                  <m:oMath xmlns:m="http://schemas.openxmlformats.org/officeDocument/2006/math">
                    <m:sSub>
                      <m:sSubPr>
                        <m:ctrlPr>
                          <a:rPr lang="en-US" sz="3200" b="1" i="1" smtClean="0">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𝒌</m:t>
                        </m:r>
                      </m:sub>
                    </m:sSub>
                    <m:r>
                      <a:rPr lang="es-ES" sz="3200" b="1" i="1">
                        <a:latin typeface="Cambria Math" panose="02040503050406030204" pitchFamily="18" charset="0"/>
                      </a:rPr>
                      <m:t>=</m:t>
                    </m:r>
                    <m:r>
                      <a:rPr lang="es-MX" sz="3200" b="1" i="1" smtClean="0">
                        <a:latin typeface="Cambria Math" panose="02040503050406030204" pitchFamily="18" charset="0"/>
                      </a:rPr>
                      <m:t>𝒎𝒊𝒏𝒊𝒎𝒐</m:t>
                    </m:r>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𝒍</m:t>
                        </m:r>
                      </m:sub>
                    </m:sSub>
                    <m:r>
                      <a:rPr lang="es-MX" sz="3200" b="1" i="1" smtClean="0">
                        <a:latin typeface="Cambria Math" panose="02040503050406030204" pitchFamily="18" charset="0"/>
                      </a:rPr>
                      <m:t>,</m:t>
                    </m:r>
                    <m:sSub>
                      <m:sSubPr>
                        <m:ctrlPr>
                          <a:rPr lang="en-US" sz="3200" b="1" i="1">
                            <a:latin typeface="Cambria Math" panose="02040503050406030204" pitchFamily="18" charset="0"/>
                          </a:rPr>
                        </m:ctrlPr>
                      </m:sSubPr>
                      <m:e>
                        <m:r>
                          <a:rPr lang="es-ES" sz="3200" b="1" i="1">
                            <a:latin typeface="Cambria Math" panose="02040503050406030204" pitchFamily="18" charset="0"/>
                          </a:rPr>
                          <m:t>𝑪</m:t>
                        </m:r>
                      </m:e>
                      <m:sub>
                        <m:r>
                          <a:rPr lang="es-ES" sz="3200" b="1" i="1">
                            <a:latin typeface="Cambria Math" panose="02040503050406030204" pitchFamily="18" charset="0"/>
                          </a:rPr>
                          <m:t>𝒑</m:t>
                        </m:r>
                        <m:r>
                          <a:rPr lang="es-MX" sz="3200" b="1" i="1" smtClean="0">
                            <a:latin typeface="Cambria Math" panose="02040503050406030204" pitchFamily="18" charset="0"/>
                          </a:rPr>
                          <m:t>𝒔</m:t>
                        </m:r>
                      </m:sub>
                    </m:sSub>
                    <m:r>
                      <a:rPr lang="es-MX" sz="3200" b="1" i="1" smtClean="0">
                        <a:latin typeface="Cambria Math" panose="02040503050406030204" pitchFamily="18" charset="0"/>
                      </a:rPr>
                      <m:t>)</m:t>
                    </m:r>
                  </m:oMath>
                </a14:m>
                <a:r>
                  <a:rPr lang="es-MX" sz="3200" b="1" dirty="0">
                    <a:latin typeface="Gabriola" panose="04040605051002020D02" pitchFamily="82" charset="0"/>
                  </a:rPr>
                  <a:t>=minimo(0.39,0.72)=0.39</a:t>
                </a:r>
              </a:p>
            </p:txBody>
          </p:sp>
        </mc:Choice>
        <mc:Fallback xmlns="">
          <p:sp>
            <p:nvSpPr>
              <p:cNvPr id="9" name="Rectángulo 8">
                <a:extLst>
                  <a:ext uri="{FF2B5EF4-FFF2-40B4-BE49-F238E27FC236}">
                    <a16:creationId xmlns:a16="http://schemas.microsoft.com/office/drawing/2014/main" id="{43DD9CDB-EF63-47BE-B505-85188C143C76}"/>
                  </a:ext>
                </a:extLst>
              </p:cNvPr>
              <p:cNvSpPr>
                <a:spLocks noRot="1" noChangeAspect="1" noMove="1" noResize="1" noEditPoints="1" noAdjustHandles="1" noChangeArrowheads="1" noChangeShapeType="1" noTextEdit="1"/>
              </p:cNvSpPr>
              <p:nvPr/>
            </p:nvSpPr>
            <p:spPr>
              <a:xfrm>
                <a:off x="1261999" y="4084338"/>
                <a:ext cx="7699287" cy="628826"/>
              </a:xfrm>
              <a:prstGeom prst="rect">
                <a:avLst/>
              </a:prstGeom>
              <a:blipFill>
                <a:blip r:embed="rId2"/>
                <a:stretch>
                  <a:fillRect t="-13592" r="-1267" b="-23301"/>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2" name="Rectángulo 1">
                <a:extLst>
                  <a:ext uri="{FF2B5EF4-FFF2-40B4-BE49-F238E27FC236}">
                    <a16:creationId xmlns:a16="http://schemas.microsoft.com/office/drawing/2014/main" id="{36CD47CF-9D8A-4E9A-886E-B4B3AAF6516E}"/>
                  </a:ext>
                </a:extLst>
              </p:cNvPr>
              <p:cNvSpPr/>
              <p:nvPr/>
            </p:nvSpPr>
            <p:spPr>
              <a:xfrm>
                <a:off x="2224363" y="1273552"/>
                <a:ext cx="5180969"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𝒍</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ea typeface="Cambria Math"/>
                            </a:rPr>
                            <m:t>𝜇</m:t>
                          </m:r>
                          <m:r>
                            <a:rPr lang="es-MX" sz="2400" b="0" i="1" smtClean="0">
                              <a:latin typeface="Cambria Math" panose="02040503050406030204" pitchFamily="18" charset="0"/>
                              <a:ea typeface="Cambria Math"/>
                            </a:rPr>
                            <m:t>−</m:t>
                          </m:r>
                          <m:r>
                            <a:rPr lang="es-MX" sz="2400" b="0" i="1" smtClean="0">
                              <a:latin typeface="Cambria Math" panose="02040503050406030204" pitchFamily="18" charset="0"/>
                              <a:ea typeface="Cambria Math"/>
                            </a:rPr>
                            <m:t>𝐸𝐼</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𝟗𝟐</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𝟒</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𝟕𝟒𝟖𝟗𝟑</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𝟑𝟗</m:t>
                      </m:r>
                    </m:oMath>
                  </m:oMathPara>
                </a14:m>
                <a:endParaRPr lang="es-MX" sz="2400" dirty="0"/>
              </a:p>
            </p:txBody>
          </p:sp>
        </mc:Choice>
        <mc:Fallback>
          <p:sp>
            <p:nvSpPr>
              <p:cNvPr id="2" name="Rectángulo 1">
                <a:extLst>
                  <a:ext uri="{FF2B5EF4-FFF2-40B4-BE49-F238E27FC236}">
                    <a16:creationId xmlns:a16="http://schemas.microsoft.com/office/drawing/2014/main" id="{36CD47CF-9D8A-4E9A-886E-B4B3AAF6516E}"/>
                  </a:ext>
                </a:extLst>
              </p:cNvPr>
              <p:cNvSpPr>
                <a:spLocks noRot="1" noChangeAspect="1" noMove="1" noResize="1" noEditPoints="1" noAdjustHandles="1" noChangeArrowheads="1" noChangeShapeType="1" noTextEdit="1"/>
              </p:cNvSpPr>
              <p:nvPr/>
            </p:nvSpPr>
            <p:spPr>
              <a:xfrm>
                <a:off x="2224363" y="1273552"/>
                <a:ext cx="5180969" cy="851708"/>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90304CEB-8E86-42A3-A167-DD1E591A1F13}"/>
                  </a:ext>
                </a:extLst>
              </p:cNvPr>
              <p:cNvSpPr/>
              <p:nvPr/>
            </p:nvSpPr>
            <p:spPr>
              <a:xfrm>
                <a:off x="2117762" y="2535306"/>
                <a:ext cx="5436938" cy="8517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b="1" i="1">
                              <a:latin typeface="Cambria Math" panose="02040503050406030204" pitchFamily="18" charset="0"/>
                            </a:rPr>
                          </m:ctrlPr>
                        </m:sSubPr>
                        <m:e>
                          <m:r>
                            <a:rPr lang="es-ES" sz="2400" b="1" i="1">
                              <a:latin typeface="Cambria Math" panose="02040503050406030204" pitchFamily="18" charset="0"/>
                            </a:rPr>
                            <m:t>𝑪</m:t>
                          </m:r>
                        </m:e>
                        <m:sub>
                          <m:r>
                            <a:rPr lang="es-ES" sz="2400" b="1" i="1">
                              <a:latin typeface="Cambria Math" panose="02040503050406030204" pitchFamily="18" charset="0"/>
                            </a:rPr>
                            <m:t>𝒑</m:t>
                          </m:r>
                          <m:r>
                            <a:rPr lang="es-MX" sz="2400" b="1" i="1">
                              <a:latin typeface="Cambria Math" panose="02040503050406030204" pitchFamily="18" charset="0"/>
                            </a:rPr>
                            <m:t>𝒔</m:t>
                          </m:r>
                        </m:sub>
                      </m:sSub>
                      <m:r>
                        <a:rPr lang="es-ES" sz="2400" b="1" i="1">
                          <a:latin typeface="Cambria Math" panose="02040503050406030204" pitchFamily="18" charset="0"/>
                        </a:rPr>
                        <m:t>=</m:t>
                      </m:r>
                      <m:f>
                        <m:fPr>
                          <m:ctrlPr>
                            <a:rPr lang="es-ES" sz="2400" i="1">
                              <a:latin typeface="Cambria Math" panose="02040503050406030204" pitchFamily="18" charset="0"/>
                            </a:rPr>
                          </m:ctrlPr>
                        </m:fPr>
                        <m:num>
                          <m:r>
                            <a:rPr lang="es-ES" sz="2400" i="1">
                              <a:latin typeface="Cambria Math"/>
                            </a:rPr>
                            <m:t>𝐸𝑆</m:t>
                          </m:r>
                          <m:r>
                            <a:rPr lang="es-ES" sz="2400" i="1">
                              <a:latin typeface="Cambria Math"/>
                              <a:ea typeface="Cambria Math"/>
                            </a:rPr>
                            <m:t>−</m:t>
                          </m:r>
                          <m:r>
                            <a:rPr lang="es-ES" sz="2400" i="1">
                              <a:latin typeface="Cambria Math"/>
                              <a:ea typeface="Cambria Math"/>
                            </a:rPr>
                            <m:t>𝜇</m:t>
                          </m:r>
                        </m:num>
                        <m:den>
                          <m:r>
                            <a:rPr lang="es-ES" sz="2400" i="1">
                              <a:latin typeface="Cambria Math"/>
                            </a:rPr>
                            <m:t>3</m:t>
                          </m:r>
                          <m:acc>
                            <m:accPr>
                              <m:chr m:val="̂"/>
                              <m:ctrlPr>
                                <a:rPr lang="es-ES" sz="2400" i="1">
                                  <a:latin typeface="Cambria Math" panose="02040503050406030204" pitchFamily="18" charset="0"/>
                                </a:rPr>
                              </m:ctrlPr>
                            </m:accPr>
                            <m:e>
                              <m:r>
                                <a:rPr lang="es-ES" sz="2400" i="1">
                                  <a:latin typeface="Cambria Math"/>
                                  <a:ea typeface="Cambria Math"/>
                                </a:rPr>
                                <m:t>𝜎</m:t>
                              </m:r>
                            </m:e>
                          </m:acc>
                        </m:den>
                      </m:f>
                      <m:r>
                        <a:rPr lang="es-MX" sz="2400" b="1" i="1">
                          <a:latin typeface="Cambria Math" panose="02040503050406030204" pitchFamily="18" charset="0"/>
                          <a:ea typeface="Cambria Math" panose="02040503050406030204" pitchFamily="18" charset="0"/>
                        </a:rPr>
                        <m:t>=</m:t>
                      </m:r>
                      <m:f>
                        <m:fPr>
                          <m:ctrlPr>
                            <a:rPr lang="es-MX" sz="2400" b="1" i="1">
                              <a:latin typeface="Cambria Math" panose="02040503050406030204" pitchFamily="18" charset="0"/>
                              <a:ea typeface="Cambria Math" panose="02040503050406030204" pitchFamily="18" charset="0"/>
                            </a:rPr>
                          </m:ctrlPr>
                        </m:fPr>
                        <m:num>
                          <m:r>
                            <a:rPr lang="es-MX" sz="2400" b="1" i="1">
                              <a:latin typeface="Cambria Math" panose="02040503050406030204" pitchFamily="18" charset="0"/>
                              <a:ea typeface="Cambria Math" panose="02040503050406030204" pitchFamily="18" charset="0"/>
                            </a:rPr>
                            <m:t>𝟏𝟎𝟖</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𝟗𝟕</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𝟔𝟒𝟖</m:t>
                          </m:r>
                        </m:num>
                        <m:den>
                          <m:r>
                            <a:rPr lang="es-MX" sz="2400" b="1" i="1">
                              <a:latin typeface="Cambria Math" panose="02040503050406030204" pitchFamily="18" charset="0"/>
                              <a:ea typeface="Cambria Math" panose="02040503050406030204" pitchFamily="18" charset="0"/>
                            </a:rPr>
                            <m:t>𝟑</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𝟒</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𝟕𝟒𝟖𝟗𝟑</m:t>
                          </m:r>
                          <m:r>
                            <a:rPr lang="es-MX" sz="2400" b="1" i="1">
                              <a:latin typeface="Cambria Math" panose="02040503050406030204" pitchFamily="18" charset="0"/>
                              <a:ea typeface="Cambria Math" panose="02040503050406030204" pitchFamily="18" charset="0"/>
                            </a:rPr>
                            <m:t>)</m:t>
                          </m:r>
                        </m:den>
                      </m:f>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𝟎</m:t>
                      </m:r>
                      <m:r>
                        <a:rPr lang="es-MX" sz="2400" b="1" i="1">
                          <a:latin typeface="Cambria Math" panose="02040503050406030204" pitchFamily="18" charset="0"/>
                          <a:ea typeface="Cambria Math" panose="02040503050406030204" pitchFamily="18" charset="0"/>
                        </a:rPr>
                        <m:t>.</m:t>
                      </m:r>
                      <m:r>
                        <a:rPr lang="es-MX" sz="2400" b="1" i="1">
                          <a:latin typeface="Cambria Math" panose="02040503050406030204" pitchFamily="18" charset="0"/>
                          <a:ea typeface="Cambria Math" panose="02040503050406030204" pitchFamily="18" charset="0"/>
                        </a:rPr>
                        <m:t>𝟕𝟐</m:t>
                      </m:r>
                    </m:oMath>
                  </m:oMathPara>
                </a14:m>
                <a:endParaRPr lang="es-MX" sz="2400" dirty="0"/>
              </a:p>
            </p:txBody>
          </p:sp>
        </mc:Choice>
        <mc:Fallback xmlns="">
          <p:sp>
            <p:nvSpPr>
              <p:cNvPr id="5" name="Rectángulo 4">
                <a:extLst>
                  <a:ext uri="{FF2B5EF4-FFF2-40B4-BE49-F238E27FC236}">
                    <a16:creationId xmlns:a16="http://schemas.microsoft.com/office/drawing/2014/main" id="{90304CEB-8E86-42A3-A167-DD1E591A1F13}"/>
                  </a:ext>
                </a:extLst>
              </p:cNvPr>
              <p:cNvSpPr>
                <a:spLocks noRot="1" noChangeAspect="1" noMove="1" noResize="1" noEditPoints="1" noAdjustHandles="1" noChangeArrowheads="1" noChangeShapeType="1" noTextEdit="1"/>
              </p:cNvSpPr>
              <p:nvPr/>
            </p:nvSpPr>
            <p:spPr>
              <a:xfrm>
                <a:off x="2117762" y="2535306"/>
                <a:ext cx="5436938" cy="851708"/>
              </a:xfrm>
              <a:prstGeom prst="rect">
                <a:avLst/>
              </a:prstGeom>
              <a:blipFill>
                <a:blip r:embed="rId4"/>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825219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Tabla 2">
                <a:extLst>
                  <a:ext uri="{FF2B5EF4-FFF2-40B4-BE49-F238E27FC236}">
                    <a16:creationId xmlns:a16="http://schemas.microsoft.com/office/drawing/2014/main" id="{ADDAD7F0-9B08-45EC-BEE8-BEFEF2F790B3}"/>
                  </a:ext>
                </a:extLst>
              </p:cNvPr>
              <p:cNvGraphicFramePr>
                <a:graphicFrameLocks noGrp="1"/>
              </p:cNvGraphicFramePr>
              <p:nvPr>
                <p:extLst>
                  <p:ext uri="{D42A27DB-BD31-4B8C-83A1-F6EECF244321}">
                    <p14:modId xmlns:p14="http://schemas.microsoft.com/office/powerpoint/2010/main" val="4061492887"/>
                  </p:ext>
                </p:extLst>
              </p:nvPr>
            </p:nvGraphicFramePr>
            <p:xfrm>
              <a:off x="1402914" y="459501"/>
              <a:ext cx="8718116" cy="3085973"/>
            </p:xfrm>
            <a:graphic>
              <a:graphicData uri="http://schemas.openxmlformats.org/drawingml/2006/table">
                <a:tbl>
                  <a:tblPr/>
                  <a:tblGrid>
                    <a:gridCol w="2179529">
                      <a:extLst>
                        <a:ext uri="{9D8B030D-6E8A-4147-A177-3AD203B41FA5}">
                          <a16:colId xmlns:a16="http://schemas.microsoft.com/office/drawing/2014/main" val="36289537"/>
                        </a:ext>
                      </a:extLst>
                    </a:gridCol>
                    <a:gridCol w="2179529">
                      <a:extLst>
                        <a:ext uri="{9D8B030D-6E8A-4147-A177-3AD203B41FA5}">
                          <a16:colId xmlns:a16="http://schemas.microsoft.com/office/drawing/2014/main" val="3986172931"/>
                        </a:ext>
                      </a:extLst>
                    </a:gridCol>
                    <a:gridCol w="2179529">
                      <a:extLst>
                        <a:ext uri="{9D8B030D-6E8A-4147-A177-3AD203B41FA5}">
                          <a16:colId xmlns:a16="http://schemas.microsoft.com/office/drawing/2014/main" val="3561966592"/>
                        </a:ext>
                      </a:extLst>
                    </a:gridCol>
                    <a:gridCol w="2179529">
                      <a:extLst>
                        <a:ext uri="{9D8B030D-6E8A-4147-A177-3AD203B41FA5}">
                          <a16:colId xmlns:a16="http://schemas.microsoft.com/office/drawing/2014/main" val="3281957102"/>
                        </a:ext>
                      </a:extLst>
                    </a:gridCol>
                  </a:tblGrid>
                  <a:tr h="485604">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Capabilidad Corto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Desempeño Largo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hMerge="1">
                      <a:txBody>
                        <a:bodyPr/>
                        <a:lstStyle/>
                        <a:p>
                          <a:endParaRPr lang="es-ES"/>
                        </a:p>
                      </a:txBody>
                      <a:tcPr/>
                    </a:tc>
                    <a:extLst>
                      <a:ext uri="{0D108BD9-81ED-4DB2-BD59-A6C34878D82A}">
                        <a16:rowId xmlns:a16="http://schemas.microsoft.com/office/drawing/2014/main" val="1019880934"/>
                      </a:ext>
                    </a:extLst>
                  </a:tr>
                  <a:tr h="49508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i="1" smtClean="0">
                                        <a:latin typeface="Cambria Math" panose="02040503050406030204" pitchFamily="18" charset="0"/>
                                        <a:ea typeface="Cambria Math" panose="02040503050406030204" pitchFamily="18" charset="0"/>
                                      </a:rPr>
                                    </m:ctrlPr>
                                  </m:sSubPr>
                                  <m:e>
                                    <m:acc>
                                      <m:accPr>
                                        <m:chr m:val="̂"/>
                                        <m:ctrlPr>
                                          <a:rPr lang="es-ES" sz="3200" i="1" smtClean="0">
                                            <a:latin typeface="Cambria Math" panose="02040503050406030204" pitchFamily="18" charset="0"/>
                                            <a:ea typeface="Cambria Math" panose="02040503050406030204" pitchFamily="18" charset="0"/>
                                          </a:rPr>
                                        </m:ctrlPr>
                                      </m:accPr>
                                      <m:e>
                                        <m:r>
                                          <a:rPr lang="es-ES" sz="3200" i="1">
                                            <a:latin typeface="Cambria Math" panose="02040503050406030204" pitchFamily="18" charset="0"/>
                                            <a:ea typeface="Cambria Math" panose="02040503050406030204" pitchFamily="18" charset="0"/>
                                          </a:rPr>
                                          <m:t>𝜎</m:t>
                                        </m:r>
                                      </m:e>
                                    </m:acc>
                                  </m:e>
                                  <m:sub>
                                    <m:r>
                                      <a:rPr lang="es-ES" sz="3200" b="0" i="1" smtClean="0">
                                        <a:latin typeface="Cambria Math" panose="02040503050406030204" pitchFamily="18" charset="0"/>
                                        <a:ea typeface="Cambria Math" panose="02040503050406030204" pitchFamily="18" charset="0"/>
                                      </a:rPr>
                                      <m:t>𝑅</m:t>
                                    </m:r>
                                  </m:sub>
                                </m:sSub>
                                <m:r>
                                  <a:rPr lang="es-ES" sz="3200" i="1" smtClean="0">
                                    <a:latin typeface="Cambria Math" panose="02040503050406030204" pitchFamily="18" charset="0"/>
                                    <a:ea typeface="Cambria Math" panose="02040503050406030204" pitchFamily="18" charset="0"/>
                                  </a:rPr>
                                  <m:t> </m:t>
                                </m:r>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5.1274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i="1" smtClean="0">
                                        <a:latin typeface="Cambria Math" panose="02040503050406030204" pitchFamily="18" charset="0"/>
                                        <a:ea typeface="Cambria Math" panose="02040503050406030204" pitchFamily="18" charset="0"/>
                                      </a:rPr>
                                    </m:ctrlPr>
                                  </m:sSubPr>
                                  <m:e>
                                    <m:acc>
                                      <m:accPr>
                                        <m:chr m:val="̂"/>
                                        <m:ctrlPr>
                                          <a:rPr lang="es-ES" sz="3200" i="1" smtClean="0">
                                            <a:latin typeface="Cambria Math" panose="02040503050406030204" pitchFamily="18" charset="0"/>
                                            <a:ea typeface="Cambria Math" panose="02040503050406030204" pitchFamily="18" charset="0"/>
                                          </a:rPr>
                                        </m:ctrlPr>
                                      </m:accPr>
                                      <m:e>
                                        <m:r>
                                          <a:rPr lang="es-ES" sz="3200" i="1">
                                            <a:latin typeface="Cambria Math" panose="02040503050406030204" pitchFamily="18" charset="0"/>
                                            <a:ea typeface="Cambria Math" panose="02040503050406030204" pitchFamily="18" charset="0"/>
                                          </a:rPr>
                                          <m:t>𝜎</m:t>
                                        </m:r>
                                      </m:e>
                                    </m:acc>
                                  </m:e>
                                  <m:sub>
                                    <m:r>
                                      <a:rPr lang="es-ES" sz="3200" b="0" i="1" smtClean="0">
                                        <a:latin typeface="Cambria Math" panose="02040503050406030204" pitchFamily="18" charset="0"/>
                                        <a:ea typeface="Cambria Math" panose="02040503050406030204" pitchFamily="18" charset="0"/>
                                      </a:rPr>
                                      <m:t>𝑆</m:t>
                                    </m:r>
                                  </m:sub>
                                </m:sSub>
                                <m:r>
                                  <a:rPr lang="es-ES" sz="3200" i="1" smtClean="0">
                                    <a:latin typeface="Cambria Math" panose="02040503050406030204" pitchFamily="18" charset="0"/>
                                    <a:ea typeface="Cambria Math" panose="02040503050406030204" pitchFamily="18" charset="0"/>
                                  </a:rPr>
                                  <m:t> </m:t>
                                </m:r>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4.74893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324759776"/>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825848097"/>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𝑠</m:t>
                                  </m:r>
                                </m:sub>
                              </m:sSub>
                            </m:oMath>
                          </a14:m>
                          <a:r>
                            <a:rPr lang="es-ES" sz="3200" b="0" i="0" u="none" strike="noStrike" dirty="0">
                              <a:solidFill>
                                <a:srgbClr val="000000"/>
                              </a:solidFill>
                              <a:effectLst/>
                              <a:latin typeface="Gabriola" panose="04040605051002020D02" pitchFamily="82" charset="0"/>
                            </a:rPr>
                            <a:t>(Superior)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𝑠</m:t>
                                  </m:r>
                                </m:sub>
                              </m:sSub>
                            </m:oMath>
                          </a14:m>
                          <a:r>
                            <a:rPr lang="es-ES" sz="3200" b="0" i="0" u="none" strike="noStrike" dirty="0">
                              <a:solidFill>
                                <a:srgbClr val="000000"/>
                              </a:solidFill>
                              <a:effectLst/>
                              <a:latin typeface="Gabriola" panose="04040605051002020D02" pitchFamily="82" charset="0"/>
                            </a:rPr>
                            <a:t>(Superior)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716187377"/>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𝑙</m:t>
                                  </m:r>
                                </m:sub>
                              </m:sSub>
                            </m:oMath>
                          </a14:m>
                          <a:r>
                            <a:rPr lang="es-ES" sz="3200" b="0" i="0" u="none" strike="noStrike" dirty="0">
                              <a:solidFill>
                                <a:srgbClr val="000000"/>
                              </a:solidFill>
                              <a:effectLst/>
                              <a:latin typeface="Gabriola" panose="04040605051002020D02" pitchFamily="82" charset="0"/>
                            </a:rPr>
                            <a:t>(Inferior)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m:t>
                                  </m:r>
                                  <m:r>
                                    <a:rPr lang="es-MX" sz="3200" b="0" i="1" u="none" strike="noStrike" smtClean="0">
                                      <a:solidFill>
                                        <a:srgbClr val="000000"/>
                                      </a:solidFill>
                                      <a:effectLst/>
                                      <a:latin typeface="Cambria Math" panose="02040503050406030204" pitchFamily="18" charset="0"/>
                                    </a:rPr>
                                    <m:t>𝑙</m:t>
                                  </m:r>
                                </m:sub>
                              </m:sSub>
                            </m:oMath>
                          </a14:m>
                          <a:r>
                            <a:rPr lang="es-ES" sz="3200" b="0" i="0" u="none" strike="noStrike" dirty="0">
                              <a:solidFill>
                                <a:srgbClr val="000000"/>
                              </a:solidFill>
                              <a:effectLst/>
                              <a:latin typeface="Gabriola" panose="04040605051002020D02" pitchFamily="82" charset="0"/>
                            </a:rPr>
                            <a:t> (Inferior)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316709873"/>
                      </a:ext>
                    </a:extLst>
                  </a:tr>
                  <a:tr h="523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ES"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𝑝𝑘</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14:m>
                            <m:oMathPara xmlns:m="http://schemas.openxmlformats.org/officeDocument/2006/math">
                              <m:oMathParaPr>
                                <m:jc m:val="centerGroup"/>
                              </m:oMathParaPr>
                              <m:oMath xmlns:m="http://schemas.openxmlformats.org/officeDocument/2006/math">
                                <m:sSub>
                                  <m:sSubPr>
                                    <m:ctrlPr>
                                      <a:rPr lang="es-ES" sz="3200" b="0" i="1" u="none" strike="noStrike" smtClean="0">
                                        <a:solidFill>
                                          <a:srgbClr val="000000"/>
                                        </a:solidFill>
                                        <a:effectLst/>
                                        <a:latin typeface="Cambria Math" panose="02040503050406030204" pitchFamily="18" charset="0"/>
                                      </a:rPr>
                                    </m:ctrlPr>
                                  </m:sSubPr>
                                  <m:e>
                                    <m:r>
                                      <a:rPr lang="es-MX" sz="3200" b="0" i="1" u="none" strike="noStrike" smtClean="0">
                                        <a:solidFill>
                                          <a:srgbClr val="000000"/>
                                        </a:solidFill>
                                        <a:effectLst/>
                                        <a:latin typeface="Cambria Math" panose="02040503050406030204" pitchFamily="18" charset="0"/>
                                      </a:rPr>
                                      <m:t>𝐶</m:t>
                                    </m:r>
                                  </m:e>
                                  <m:sub>
                                    <m:r>
                                      <a:rPr lang="es-ES" sz="3200" b="0" i="1" u="none" strike="noStrike" smtClean="0">
                                        <a:solidFill>
                                          <a:srgbClr val="000000"/>
                                        </a:solidFill>
                                        <a:effectLst/>
                                        <a:latin typeface="Cambria Math" panose="02040503050406030204" pitchFamily="18" charset="0"/>
                                      </a:rPr>
                                      <m:t>𝑝𝑘</m:t>
                                    </m:r>
                                  </m:sub>
                                </m:sSub>
                              </m:oMath>
                            </m:oMathPara>
                          </a14:m>
                          <a:endParaRPr lang="es-ES" sz="3200" b="0" i="0" u="none" strike="noStrike" dirty="0">
                            <a:solidFill>
                              <a:srgbClr val="000000"/>
                            </a:solidFill>
                            <a:effectLst/>
                            <a:latin typeface="Gabriola" panose="04040605051002020D02" pitchFamily="82"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527459989"/>
                      </a:ext>
                    </a:extLst>
                  </a:tr>
                </a:tbl>
              </a:graphicData>
            </a:graphic>
          </p:graphicFrame>
        </mc:Choice>
        <mc:Fallback xmlns="">
          <p:graphicFrame>
            <p:nvGraphicFramePr>
              <p:cNvPr id="3" name="Tabla 2">
                <a:extLst>
                  <a:ext uri="{FF2B5EF4-FFF2-40B4-BE49-F238E27FC236}">
                    <a16:creationId xmlns:a16="http://schemas.microsoft.com/office/drawing/2014/main" id="{ADDAD7F0-9B08-45EC-BEE8-BEFEF2F790B3}"/>
                  </a:ext>
                </a:extLst>
              </p:cNvPr>
              <p:cNvGraphicFramePr>
                <a:graphicFrameLocks noGrp="1"/>
              </p:cNvGraphicFramePr>
              <p:nvPr>
                <p:extLst>
                  <p:ext uri="{D42A27DB-BD31-4B8C-83A1-F6EECF244321}">
                    <p14:modId xmlns:p14="http://schemas.microsoft.com/office/powerpoint/2010/main" val="4061492887"/>
                  </p:ext>
                </p:extLst>
              </p:nvPr>
            </p:nvGraphicFramePr>
            <p:xfrm>
              <a:off x="1402914" y="459501"/>
              <a:ext cx="8718116" cy="3085973"/>
            </p:xfrm>
            <a:graphic>
              <a:graphicData uri="http://schemas.openxmlformats.org/drawingml/2006/table">
                <a:tbl>
                  <a:tblPr/>
                  <a:tblGrid>
                    <a:gridCol w="2179529">
                      <a:extLst>
                        <a:ext uri="{9D8B030D-6E8A-4147-A177-3AD203B41FA5}">
                          <a16:colId xmlns:a16="http://schemas.microsoft.com/office/drawing/2014/main" val="36289537"/>
                        </a:ext>
                      </a:extLst>
                    </a:gridCol>
                    <a:gridCol w="2179529">
                      <a:extLst>
                        <a:ext uri="{9D8B030D-6E8A-4147-A177-3AD203B41FA5}">
                          <a16:colId xmlns:a16="http://schemas.microsoft.com/office/drawing/2014/main" val="3986172931"/>
                        </a:ext>
                      </a:extLst>
                    </a:gridCol>
                    <a:gridCol w="2179529">
                      <a:extLst>
                        <a:ext uri="{9D8B030D-6E8A-4147-A177-3AD203B41FA5}">
                          <a16:colId xmlns:a16="http://schemas.microsoft.com/office/drawing/2014/main" val="3561966592"/>
                        </a:ext>
                      </a:extLst>
                    </a:gridCol>
                    <a:gridCol w="2179529">
                      <a:extLst>
                        <a:ext uri="{9D8B030D-6E8A-4147-A177-3AD203B41FA5}">
                          <a16:colId xmlns:a16="http://schemas.microsoft.com/office/drawing/2014/main" val="3281957102"/>
                        </a:ext>
                      </a:extLst>
                    </a:gridCol>
                  </a:tblGrid>
                  <a:tr h="48768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Capabilidad Corto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hMerge="1">
                      <a:txBody>
                        <a:bodyPr/>
                        <a:lstStyle/>
                        <a:p>
                          <a:endParaRPr lang="es-ES"/>
                        </a:p>
                      </a:txBody>
                      <a:tcPr/>
                    </a:tc>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b"/>
                          <a:r>
                            <a:rPr lang="es-ES" sz="3200" b="1" i="0" u="none" strike="noStrike" dirty="0">
                              <a:solidFill>
                                <a:srgbClr val="000000"/>
                              </a:solidFill>
                              <a:effectLst/>
                              <a:latin typeface="Gabriola" panose="04040605051002020D02" pitchFamily="82" charset="0"/>
                            </a:rPr>
                            <a:t>Desempeño Largo Plazo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tc hMerge="1">
                      <a:txBody>
                        <a:bodyPr/>
                        <a:lstStyle/>
                        <a:p>
                          <a:endParaRPr lang="es-ES"/>
                        </a:p>
                      </a:txBody>
                      <a:tcPr/>
                    </a:tc>
                    <a:extLst>
                      <a:ext uri="{0D108BD9-81ED-4DB2-BD59-A6C34878D82A}">
                        <a16:rowId xmlns:a16="http://schemas.microsoft.com/office/drawing/2014/main" val="1019880934"/>
                      </a:ext>
                    </a:extLst>
                  </a:tr>
                  <a:tr h="497205">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120732" r="-300000" b="-470732"/>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5.1274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120732" r="-100560" b="-470732"/>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4.74893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324759776"/>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210465" r="-300000" b="-3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210465" r="-100560" b="-3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825848097"/>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310465" r="-300000" b="-2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310465" r="-100560" b="-24883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1716187377"/>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405747" r="-300000" b="-14597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405747" r="-100560" b="-145977"/>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316709873"/>
                      </a:ext>
                    </a:extLst>
                  </a:tr>
                  <a:tr h="525272">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79" t="-511628" r="-300000" b="-47674"/>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79646">
                            <a:lumMod val="40000"/>
                            <a:lumOff val="60000"/>
                          </a:srgbClr>
                        </a:solidFill>
                      </a:tcPr>
                    </a:tc>
                    <a:tc>
                      <a:txBody>
                        <a:bodyPr/>
                        <a:lstStyle/>
                        <a:p>
                          <a:endParaRPr lang="es-MX"/>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blipFill>
                          <a:blip r:embed="rId2"/>
                          <a:stretch>
                            <a:fillRect l="-200840" t="-511628" r="-100560" b="-47674"/>
                          </a:stretch>
                        </a:blipFill>
                      </a:tcPr>
                    </a:tc>
                    <a:tc>
                      <a:txBody>
                        <a:bodyPr/>
                        <a:lstStyle/>
                        <a:p>
                          <a:pPr algn="ctr" fontAlgn="b"/>
                          <a:r>
                            <a:rPr lang="es-MX" sz="3200" b="0" i="0" u="none" strike="noStrike" dirty="0">
                              <a:solidFill>
                                <a:schemeClr val="tx1"/>
                              </a:solidFill>
                              <a:effectLst/>
                              <a:latin typeface="Gabriola" panose="04040605051002020D02" pitchFamily="82" charset="0"/>
                              <a:cs typeface="Arial" panose="020B0604020202020204" pitchFamily="34" charset="0"/>
                            </a:rPr>
                            <a:t>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BACC6">
                            <a:lumMod val="40000"/>
                            <a:lumOff val="60000"/>
                          </a:srgbClr>
                        </a:solidFill>
                      </a:tcPr>
                    </a:tc>
                    <a:extLst>
                      <a:ext uri="{0D108BD9-81ED-4DB2-BD59-A6C34878D82A}">
                        <a16:rowId xmlns:a16="http://schemas.microsoft.com/office/drawing/2014/main" val="2527459989"/>
                      </a:ext>
                    </a:extLst>
                  </a:tr>
                </a:tbl>
              </a:graphicData>
            </a:graphic>
          </p:graphicFrame>
        </mc:Fallback>
      </mc:AlternateContent>
      <p:sp>
        <p:nvSpPr>
          <p:cNvPr id="7" name="CuadroTexto 6">
            <a:extLst>
              <a:ext uri="{FF2B5EF4-FFF2-40B4-BE49-F238E27FC236}">
                <a16:creationId xmlns:a16="http://schemas.microsoft.com/office/drawing/2014/main" id="{4CCC6053-C6D6-4441-9D2D-2DE2C4C80D79}"/>
              </a:ext>
            </a:extLst>
          </p:cNvPr>
          <p:cNvSpPr txBox="1"/>
          <p:nvPr/>
        </p:nvSpPr>
        <p:spPr>
          <a:xfrm>
            <a:off x="263047" y="3753771"/>
            <a:ext cx="11611627" cy="584775"/>
          </a:xfrm>
          <a:prstGeom prst="rect">
            <a:avLst/>
          </a:prstGeom>
          <a:noFill/>
        </p:spPr>
        <p:txBody>
          <a:bodyPr wrap="square" rtlCol="0">
            <a:spAutoFit/>
          </a:bodyPr>
          <a:lstStyle/>
          <a:p>
            <a:r>
              <a:rPr lang="es-MX" sz="3200" b="1" dirty="0">
                <a:solidFill>
                  <a:srgbClr val="C00000"/>
                </a:solidFill>
                <a:latin typeface="Gabriola" panose="04040605051002020D02" pitchFamily="82" charset="0"/>
              </a:rPr>
              <a:t>PROCESO ES INCAPAZ DE CUMPLIR CON LAS ESPECIFICACIONES, DADO QUE Cp&lt;1.33 </a:t>
            </a:r>
          </a:p>
        </p:txBody>
      </p:sp>
      <p:sp>
        <p:nvSpPr>
          <p:cNvPr id="8" name="Rectángulo 7">
            <a:extLst>
              <a:ext uri="{FF2B5EF4-FFF2-40B4-BE49-F238E27FC236}">
                <a16:creationId xmlns:a16="http://schemas.microsoft.com/office/drawing/2014/main" id="{3DBC035F-478A-499B-B543-7541685D05FB}"/>
              </a:ext>
            </a:extLst>
          </p:cNvPr>
          <p:cNvSpPr/>
          <p:nvPr/>
        </p:nvSpPr>
        <p:spPr>
          <a:xfrm>
            <a:off x="263047" y="4513088"/>
            <a:ext cx="9131474" cy="584775"/>
          </a:xfrm>
          <a:prstGeom prst="rect">
            <a:avLst/>
          </a:prstGeom>
        </p:spPr>
        <p:txBody>
          <a:bodyPr wrap="square">
            <a:spAutoFit/>
          </a:bodyPr>
          <a:lstStyle/>
          <a:p>
            <a:pPr lvl="0"/>
            <a:r>
              <a:rPr lang="es-MX" sz="3200" b="1" dirty="0">
                <a:solidFill>
                  <a:srgbClr val="C00000"/>
                </a:solidFill>
                <a:latin typeface="Gabriola" panose="04040605051002020D02" pitchFamily="82" charset="0"/>
              </a:rPr>
              <a:t>PROCESO  NO ESTA CENTRADO, DADO QUE Cpk&lt;1.25 </a:t>
            </a:r>
          </a:p>
        </p:txBody>
      </p:sp>
      <p:sp>
        <p:nvSpPr>
          <p:cNvPr id="9" name="Rectángulo 8">
            <a:extLst>
              <a:ext uri="{FF2B5EF4-FFF2-40B4-BE49-F238E27FC236}">
                <a16:creationId xmlns:a16="http://schemas.microsoft.com/office/drawing/2014/main" id="{47F44219-2C13-4263-8BDA-7BD9C4B252B9}"/>
              </a:ext>
            </a:extLst>
          </p:cNvPr>
          <p:cNvSpPr/>
          <p:nvPr/>
        </p:nvSpPr>
        <p:spPr>
          <a:xfrm>
            <a:off x="263047" y="5272405"/>
            <a:ext cx="9632516" cy="584775"/>
          </a:xfrm>
          <a:prstGeom prst="rect">
            <a:avLst/>
          </a:prstGeom>
        </p:spPr>
        <p:txBody>
          <a:bodyPr wrap="square">
            <a:spAutoFit/>
          </a:bodyPr>
          <a:lstStyle/>
          <a:p>
            <a:pPr lvl="0"/>
            <a:r>
              <a:rPr lang="es-MX" sz="3200" b="1" dirty="0">
                <a:solidFill>
                  <a:srgbClr val="C00000"/>
                </a:solidFill>
                <a:latin typeface="Gabriola" panose="04040605051002020D02" pitchFamily="82" charset="0"/>
              </a:rPr>
              <a:t>EL PROCESO  REQUIERE MODIFICACIONES MUY SERIAS</a:t>
            </a:r>
          </a:p>
        </p:txBody>
      </p:sp>
    </p:spTree>
    <p:extLst>
      <p:ext uri="{BB962C8B-B14F-4D97-AF65-F5344CB8AC3E}">
        <p14:creationId xmlns:p14="http://schemas.microsoft.com/office/powerpoint/2010/main" val="3921557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43DFC1-1FF2-4AD9-9D88-3347E76044A9}"/>
              </a:ext>
            </a:extLst>
          </p:cNvPr>
          <p:cNvSpPr>
            <a:spLocks noGrp="1"/>
          </p:cNvSpPr>
          <p:nvPr>
            <p:ph type="title"/>
          </p:nvPr>
        </p:nvSpPr>
        <p:spPr/>
        <p:txBody>
          <a:bodyPr/>
          <a:lstStyle/>
          <a:p>
            <a:r>
              <a:rPr lang="es-ES" dirty="0"/>
              <a:t>PARETO DE CAPACIDAD</a:t>
            </a:r>
          </a:p>
        </p:txBody>
      </p:sp>
      <p:pic>
        <p:nvPicPr>
          <p:cNvPr id="9" name="Marcador de contenido 8">
            <a:extLst>
              <a:ext uri="{FF2B5EF4-FFF2-40B4-BE49-F238E27FC236}">
                <a16:creationId xmlns:a16="http://schemas.microsoft.com/office/drawing/2014/main" id="{F0E96640-A32E-419A-A557-370B7EC235D0}"/>
              </a:ext>
            </a:extLst>
          </p:cNvPr>
          <p:cNvPicPr>
            <a:picLocks noGrp="1" noChangeAspect="1"/>
          </p:cNvPicPr>
          <p:nvPr>
            <p:ph idx="1"/>
          </p:nvPr>
        </p:nvPicPr>
        <p:blipFill>
          <a:blip r:embed="rId2"/>
          <a:stretch>
            <a:fillRect/>
          </a:stretch>
        </p:blipFill>
        <p:spPr>
          <a:xfrm>
            <a:off x="604911" y="1825625"/>
            <a:ext cx="10902461" cy="4351338"/>
          </a:xfrm>
          <a:prstGeom prst="rect">
            <a:avLst/>
          </a:prstGeom>
        </p:spPr>
      </p:pic>
    </p:spTree>
    <p:extLst>
      <p:ext uri="{BB962C8B-B14F-4D97-AF65-F5344CB8AC3E}">
        <p14:creationId xmlns:p14="http://schemas.microsoft.com/office/powerpoint/2010/main" val="3705542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B0CAE1-26F8-44D8-8CD4-115853BACEB6}"/>
              </a:ext>
            </a:extLst>
          </p:cNvPr>
          <p:cNvSpPr>
            <a:spLocks noGrp="1"/>
          </p:cNvSpPr>
          <p:nvPr>
            <p:ph type="title"/>
          </p:nvPr>
        </p:nvSpPr>
        <p:spPr>
          <a:xfrm>
            <a:off x="838200" y="365125"/>
            <a:ext cx="10515600" cy="687061"/>
          </a:xfrm>
        </p:spPr>
        <p:txBody>
          <a:bodyPr>
            <a:normAutofit fontScale="90000"/>
          </a:bodyPr>
          <a:lstStyle/>
          <a:p>
            <a:r>
              <a:rPr lang="es-ES" dirty="0"/>
              <a:t>INDICES DE CORTO Y LARGO PLAZO</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0ECFC0C7-4007-458A-B953-EB47A105C671}"/>
                  </a:ext>
                </a:extLst>
              </p:cNvPr>
              <p:cNvSpPr>
                <a:spLocks noGrp="1"/>
              </p:cNvSpPr>
              <p:nvPr>
                <p:ph idx="1"/>
              </p:nvPr>
            </p:nvSpPr>
            <p:spPr>
              <a:xfrm>
                <a:off x="838200" y="1365338"/>
                <a:ext cx="10515600" cy="4811626"/>
              </a:xfrm>
            </p:spPr>
            <p:txBody>
              <a:bodyPr>
                <a:normAutofit/>
              </a:bodyPr>
              <a:lstStyle/>
              <a:p>
                <a:pPr algn="just">
                  <a:lnSpc>
                    <a:spcPct val="150000"/>
                  </a:lnSpc>
                  <a:buFont typeface="Wingdings" panose="05000000000000000000" pitchFamily="2" charset="2"/>
                  <a:buChar char="§"/>
                </a:pPr>
                <a:r>
                  <a:rPr lang="es-MX" b="1" dirty="0">
                    <a:solidFill>
                      <a:schemeClr val="tx1"/>
                    </a:solidFill>
                    <a:latin typeface="Gabriola" panose="04040605051002020D02" pitchFamily="82" charset="0"/>
                    <a:cs typeface="Arial" panose="020B0604020202020204" pitchFamily="34" charset="0"/>
                  </a:rPr>
                  <a:t>Los índices a corto plazo (</a:t>
                </a:r>
                <a:r>
                  <a:rPr lang="es-MX" b="1" dirty="0" err="1">
                    <a:solidFill>
                      <a:schemeClr val="tx1"/>
                    </a:solidFill>
                    <a:latin typeface="Gabriola" panose="04040605051002020D02" pitchFamily="82" charset="0"/>
                    <a:cs typeface="Arial" panose="020B0604020202020204" pitchFamily="34" charset="0"/>
                  </a:rPr>
                  <a:t>Cp</a:t>
                </a:r>
                <a:r>
                  <a:rPr lang="es-MX" b="1" dirty="0">
                    <a:solidFill>
                      <a:schemeClr val="tx1"/>
                    </a:solidFill>
                    <a:latin typeface="Gabriola" panose="04040605051002020D02" pitchFamily="82" charset="0"/>
                    <a:cs typeface="Arial" panose="020B0604020202020204" pitchFamily="34" charset="0"/>
                  </a:rPr>
                  <a:t>, </a:t>
                </a:r>
                <a:r>
                  <a:rPr lang="es-MX" b="1" dirty="0" err="1">
                    <a:solidFill>
                      <a:schemeClr val="tx1"/>
                    </a:solidFill>
                    <a:latin typeface="Gabriola" panose="04040605051002020D02" pitchFamily="82" charset="0"/>
                    <a:cs typeface="Arial" panose="020B0604020202020204" pitchFamily="34" charset="0"/>
                  </a:rPr>
                  <a:t>Cpl</a:t>
                </a:r>
                <a:r>
                  <a:rPr lang="es-MX" b="1" dirty="0">
                    <a:solidFill>
                      <a:schemeClr val="tx1"/>
                    </a:solidFill>
                    <a:latin typeface="Gabriola" panose="04040605051002020D02" pitchFamily="82" charset="0"/>
                    <a:cs typeface="Arial" panose="020B0604020202020204" pitchFamily="34" charset="0"/>
                  </a:rPr>
                  <a:t>, </a:t>
                </a:r>
                <a:r>
                  <a:rPr lang="es-MX" b="1" dirty="0" err="1">
                    <a:solidFill>
                      <a:schemeClr val="tx1"/>
                    </a:solidFill>
                    <a:latin typeface="Gabriola" panose="04040605051002020D02" pitchFamily="82" charset="0"/>
                    <a:cs typeface="Arial" panose="020B0604020202020204" pitchFamily="34" charset="0"/>
                  </a:rPr>
                  <a:t>Cps</a:t>
                </a:r>
                <a:r>
                  <a:rPr lang="es-MX" b="1" dirty="0">
                    <a:solidFill>
                      <a:schemeClr val="tx1"/>
                    </a:solidFill>
                    <a:latin typeface="Gabriola" panose="04040605051002020D02" pitchFamily="82" charset="0"/>
                    <a:cs typeface="Arial" panose="020B0604020202020204" pitchFamily="34" charset="0"/>
                  </a:rPr>
                  <a:t> y </a:t>
                </a:r>
                <a:r>
                  <a:rPr lang="es-MX" b="1" dirty="0" err="1">
                    <a:solidFill>
                      <a:schemeClr val="tx1"/>
                    </a:solidFill>
                    <a:latin typeface="Gabriola" panose="04040605051002020D02" pitchFamily="82" charset="0"/>
                    <a:cs typeface="Arial" panose="020B0604020202020204" pitchFamily="34" charset="0"/>
                  </a:rPr>
                  <a:t>Cpk</a:t>
                </a:r>
                <a:r>
                  <a:rPr lang="es-MX" b="1" dirty="0">
                    <a:solidFill>
                      <a:schemeClr val="tx1"/>
                    </a:solidFill>
                    <a:latin typeface="Gabriola" panose="04040605051002020D02" pitchFamily="82" charset="0"/>
                    <a:cs typeface="Arial" panose="020B0604020202020204" pitchFamily="34" charset="0"/>
                  </a:rPr>
                  <a:t>) representan el nivel potencial de desempeño que podría obtener el proceso, sin considerar  causas que afecten al proceso. Se calculan utilizando la variación dentro de subgrupos, es decir </a:t>
                </a:r>
                <a:r>
                  <a:rPr lang="es-ES_tradnl" b="1" i="1" dirty="0">
                    <a:solidFill>
                      <a:schemeClr val="tx1"/>
                    </a:solidFill>
                    <a:latin typeface="Gabriola" panose="04040605051002020D02" pitchFamily="82" charset="0"/>
                  </a:rPr>
                  <a:t>Mediante rangos de subgrupos.</a:t>
                </a:r>
              </a:p>
              <a:p>
                <a:pPr algn="just">
                  <a:lnSpc>
                    <a:spcPct val="150000"/>
                  </a:lnSpc>
                  <a:buFont typeface="Wingdings" panose="05000000000000000000" pitchFamily="2" charset="2"/>
                  <a:buChar char="§"/>
                </a:pPr>
                <a:r>
                  <a:rPr lang="es-MX" b="1" dirty="0">
                    <a:solidFill>
                      <a:schemeClr val="tx1"/>
                    </a:solidFill>
                    <a:latin typeface="Gabriola" panose="04040605051002020D02" pitchFamily="82" charset="0"/>
                    <a:cs typeface="Arial" panose="020B0604020202020204" pitchFamily="34" charset="0"/>
                  </a:rPr>
                  <a:t>Los índices a largo plazo (Pp, </a:t>
                </a:r>
                <a:r>
                  <a:rPr lang="es-MX" b="1" dirty="0" err="1">
                    <a:solidFill>
                      <a:schemeClr val="tx1"/>
                    </a:solidFill>
                    <a:latin typeface="Gabriola" panose="04040605051002020D02" pitchFamily="82" charset="0"/>
                    <a:cs typeface="Arial" panose="020B0604020202020204" pitchFamily="34" charset="0"/>
                  </a:rPr>
                  <a:t>Ppl</a:t>
                </a:r>
                <a:r>
                  <a:rPr lang="es-MX" b="1" dirty="0">
                    <a:solidFill>
                      <a:schemeClr val="tx1"/>
                    </a:solidFill>
                    <a:latin typeface="Gabriola" panose="04040605051002020D02" pitchFamily="82" charset="0"/>
                    <a:cs typeface="Arial" panose="020B0604020202020204" pitchFamily="34" charset="0"/>
                  </a:rPr>
                  <a:t>, </a:t>
                </a:r>
                <a:r>
                  <a:rPr lang="es-MX" b="1" dirty="0" err="1">
                    <a:solidFill>
                      <a:schemeClr val="tx1"/>
                    </a:solidFill>
                    <a:latin typeface="Gabriola" panose="04040605051002020D02" pitchFamily="82" charset="0"/>
                    <a:cs typeface="Arial" panose="020B0604020202020204" pitchFamily="34" charset="0"/>
                  </a:rPr>
                  <a:t>Pps</a:t>
                </a:r>
                <a:r>
                  <a:rPr lang="es-MX" b="1" dirty="0">
                    <a:solidFill>
                      <a:schemeClr val="tx1"/>
                    </a:solidFill>
                    <a:latin typeface="Gabriola" panose="04040605051002020D02" pitchFamily="82" charset="0"/>
                    <a:cs typeface="Arial" panose="020B0604020202020204" pitchFamily="34" charset="0"/>
                  </a:rPr>
                  <a:t>, Ppk) representan la capacidad real de su proceso, considerando causas que afectan al proceso. Se calculan utilizando la desviación estándar, es decir </a:t>
                </a:r>
                <a14:m>
                  <m:oMath xmlns:m="http://schemas.openxmlformats.org/officeDocument/2006/math">
                    <m:acc>
                      <m:accPr>
                        <m:chr m:val="̂"/>
                        <m:ctrlPr>
                          <a:rPr lang="es-ES_tradnl" b="1" i="1">
                            <a:solidFill>
                              <a:schemeClr val="tx1"/>
                            </a:solidFill>
                            <a:latin typeface="Cambria Math" panose="02040503050406030204" pitchFamily="18" charset="0"/>
                          </a:rPr>
                        </m:ctrlPr>
                      </m:accPr>
                      <m:e>
                        <m:r>
                          <a:rPr lang="es-ES_tradnl" b="1" i="1">
                            <a:solidFill>
                              <a:schemeClr val="tx1"/>
                            </a:solidFill>
                            <a:latin typeface="Cambria Math"/>
                            <a:ea typeface="Cambria Math"/>
                          </a:rPr>
                          <m:t>𝝈</m:t>
                        </m:r>
                      </m:e>
                    </m:acc>
                    <m:r>
                      <a:rPr lang="es-ES" b="1" i="1">
                        <a:solidFill>
                          <a:schemeClr val="tx1"/>
                        </a:solidFill>
                        <a:latin typeface="Cambria Math"/>
                      </a:rPr>
                      <m:t>=</m:t>
                    </m:r>
                    <m:r>
                      <a:rPr lang="es-ES" b="1" i="1">
                        <a:solidFill>
                          <a:schemeClr val="tx1"/>
                        </a:solidFill>
                        <a:latin typeface="Cambria Math"/>
                      </a:rPr>
                      <m:t>𝒔</m:t>
                    </m:r>
                  </m:oMath>
                </a14:m>
                <a:r>
                  <a:rPr lang="es-ES_tradnl" b="1" dirty="0">
                    <a:solidFill>
                      <a:schemeClr val="tx1"/>
                    </a:solidFill>
                    <a:latin typeface="Gabriola" panose="04040605051002020D02" pitchFamily="82" charset="0"/>
                  </a:rPr>
                  <a:t>.</a:t>
                </a:r>
              </a:p>
              <a:p>
                <a:endParaRPr lang="es-ES" dirty="0"/>
              </a:p>
            </p:txBody>
          </p:sp>
        </mc:Choice>
        <mc:Fallback xmlns="">
          <p:sp>
            <p:nvSpPr>
              <p:cNvPr id="3" name="Marcador de contenido 2">
                <a:extLst>
                  <a:ext uri="{FF2B5EF4-FFF2-40B4-BE49-F238E27FC236}">
                    <a16:creationId xmlns:a16="http://schemas.microsoft.com/office/drawing/2014/main" id="{0ECFC0C7-4007-458A-B953-EB47A105C671}"/>
                  </a:ext>
                </a:extLst>
              </p:cNvPr>
              <p:cNvSpPr>
                <a:spLocks noGrp="1" noRot="1" noChangeAspect="1" noMove="1" noResize="1" noEditPoints="1" noAdjustHandles="1" noChangeArrowheads="1" noChangeShapeType="1" noTextEdit="1"/>
              </p:cNvSpPr>
              <p:nvPr>
                <p:ph idx="1"/>
              </p:nvPr>
            </p:nvSpPr>
            <p:spPr>
              <a:xfrm>
                <a:off x="838200" y="1365338"/>
                <a:ext cx="10515600" cy="4811626"/>
              </a:xfrm>
              <a:blipFill>
                <a:blip r:embed="rId2"/>
                <a:stretch>
                  <a:fillRect l="-1043" r="-1159"/>
                </a:stretch>
              </a:blipFill>
            </p:spPr>
            <p:txBody>
              <a:bodyPr/>
              <a:lstStyle/>
              <a:p>
                <a:r>
                  <a:rPr lang="es-MX">
                    <a:noFill/>
                  </a:rPr>
                  <a:t> </a:t>
                </a:r>
              </a:p>
            </p:txBody>
          </p:sp>
        </mc:Fallback>
      </mc:AlternateContent>
    </p:spTree>
    <p:extLst>
      <p:ext uri="{BB962C8B-B14F-4D97-AF65-F5344CB8AC3E}">
        <p14:creationId xmlns:p14="http://schemas.microsoft.com/office/powerpoint/2010/main" val="2274767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230662-A85F-4982-B4C3-83F4C12B3FC9}"/>
              </a:ext>
            </a:extLst>
          </p:cNvPr>
          <p:cNvSpPr>
            <a:spLocks noGrp="1"/>
          </p:cNvSpPr>
          <p:nvPr>
            <p:ph type="title"/>
          </p:nvPr>
        </p:nvSpPr>
        <p:spPr/>
        <p:txBody>
          <a:bodyPr/>
          <a:lstStyle/>
          <a:p>
            <a:r>
              <a:rPr lang="es-ES" dirty="0"/>
              <a:t>INDICES DE CORTO Y LARGO PLAZO</a:t>
            </a:r>
          </a:p>
        </p:txBody>
      </p:sp>
      <p:sp>
        <p:nvSpPr>
          <p:cNvPr id="3" name="Marcador de contenido 2">
            <a:extLst>
              <a:ext uri="{FF2B5EF4-FFF2-40B4-BE49-F238E27FC236}">
                <a16:creationId xmlns:a16="http://schemas.microsoft.com/office/drawing/2014/main" id="{FD8A8D05-E849-4D8C-AC83-397D844DB6A7}"/>
              </a:ext>
            </a:extLst>
          </p:cNvPr>
          <p:cNvSpPr>
            <a:spLocks noGrp="1"/>
          </p:cNvSpPr>
          <p:nvPr>
            <p:ph idx="1"/>
          </p:nvPr>
        </p:nvSpPr>
        <p:spPr>
          <a:xfrm>
            <a:off x="729143" y="1456509"/>
            <a:ext cx="10515600" cy="4907684"/>
          </a:xfrm>
        </p:spPr>
        <p:txBody>
          <a:bodyPr>
            <a:normAutofit fontScale="62500" lnSpcReduction="20000"/>
          </a:bodyPr>
          <a:lstStyle/>
          <a:p>
            <a:pPr algn="just">
              <a:lnSpc>
                <a:spcPct val="150000"/>
              </a:lnSpc>
              <a:buFont typeface="Wingdings" panose="05000000000000000000" pitchFamily="2" charset="2"/>
              <a:buChar char="§"/>
            </a:pPr>
            <a:r>
              <a:rPr lang="es-MX" sz="5800" b="1" dirty="0">
                <a:latin typeface="Gabriola" panose="04040605051002020D02" pitchFamily="82" charset="0"/>
                <a:cs typeface="Arial" panose="020B0604020202020204" pitchFamily="34" charset="0"/>
              </a:rPr>
              <a:t>Si su valor de </a:t>
            </a:r>
            <a:r>
              <a:rPr lang="es-MX" sz="5800" b="1" dirty="0" err="1">
                <a:latin typeface="Gabriola" panose="04040605051002020D02" pitchFamily="82" charset="0"/>
                <a:cs typeface="Arial" panose="020B0604020202020204" pitchFamily="34" charset="0"/>
              </a:rPr>
              <a:t>Pp</a:t>
            </a:r>
            <a:r>
              <a:rPr lang="es-MX" sz="5800" b="1" dirty="0">
                <a:latin typeface="Gabriola" panose="04040605051002020D02" pitchFamily="82" charset="0"/>
                <a:cs typeface="Arial" panose="020B0604020202020204" pitchFamily="34" charset="0"/>
              </a:rPr>
              <a:t> difiere considerablemente de su valor de </a:t>
            </a:r>
            <a:r>
              <a:rPr lang="es-MX" sz="5800" b="1" dirty="0" err="1">
                <a:latin typeface="Gabriola" panose="04040605051002020D02" pitchFamily="82" charset="0"/>
                <a:cs typeface="Arial" panose="020B0604020202020204" pitchFamily="34" charset="0"/>
              </a:rPr>
              <a:t>Cp</a:t>
            </a:r>
            <a:r>
              <a:rPr lang="es-MX" sz="5800" b="1" dirty="0">
                <a:latin typeface="Gabriola" panose="04040605051002020D02" pitchFamily="82" charset="0"/>
                <a:cs typeface="Arial" panose="020B0604020202020204" pitchFamily="34" charset="0"/>
              </a:rPr>
              <a:t>, puede concluir que existe una variación significativa de un subgrupo a otro. </a:t>
            </a:r>
          </a:p>
          <a:p>
            <a:pPr algn="just">
              <a:lnSpc>
                <a:spcPct val="150000"/>
              </a:lnSpc>
              <a:buFont typeface="Wingdings" panose="05000000000000000000" pitchFamily="2" charset="2"/>
              <a:buChar char="§"/>
            </a:pPr>
            <a:r>
              <a:rPr lang="es-MX" sz="5800" b="1" dirty="0">
                <a:latin typeface="Gabriola" panose="04040605051002020D02" pitchFamily="82" charset="0"/>
                <a:cs typeface="Arial" panose="020B0604020202020204" pitchFamily="34" charset="0"/>
              </a:rPr>
              <a:t>Independientemente de los valores de referencia que utilice, si sus índices de capacidad son menores que los valores de referencia, debe tratar de mejorar su proceso.</a:t>
            </a:r>
          </a:p>
          <a:p>
            <a:pPr marL="0" indent="0">
              <a:buNone/>
            </a:pPr>
            <a:endParaRPr lang="es-ES" dirty="0"/>
          </a:p>
        </p:txBody>
      </p:sp>
    </p:spTree>
    <p:extLst>
      <p:ext uri="{BB962C8B-B14F-4D97-AF65-F5344CB8AC3E}">
        <p14:creationId xmlns:p14="http://schemas.microsoft.com/office/powerpoint/2010/main" val="103220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34057A-AA95-46E5-BFF5-B8BF061EF0F9}"/>
              </a:ext>
            </a:extLst>
          </p:cNvPr>
          <p:cNvSpPr>
            <a:spLocks noGrp="1"/>
          </p:cNvSpPr>
          <p:nvPr>
            <p:ph type="title"/>
          </p:nvPr>
        </p:nvSpPr>
        <p:spPr>
          <a:xfrm>
            <a:off x="838200" y="365125"/>
            <a:ext cx="10515600" cy="929103"/>
          </a:xfrm>
        </p:spPr>
        <p:txBody>
          <a:bodyPr/>
          <a:lstStyle/>
          <a:p>
            <a:r>
              <a:rPr lang="es-ES" dirty="0"/>
              <a:t>Valores adecuados para Cp</a:t>
            </a:r>
          </a:p>
        </p:txBody>
      </p:sp>
      <p:sp>
        <p:nvSpPr>
          <p:cNvPr id="3" name="Marcador de contenido 2">
            <a:extLst>
              <a:ext uri="{FF2B5EF4-FFF2-40B4-BE49-F238E27FC236}">
                <a16:creationId xmlns:a16="http://schemas.microsoft.com/office/drawing/2014/main" id="{641D32C2-FCF8-480B-A19F-AC4C2271F333}"/>
              </a:ext>
            </a:extLst>
          </p:cNvPr>
          <p:cNvSpPr>
            <a:spLocks noGrp="1"/>
          </p:cNvSpPr>
          <p:nvPr>
            <p:ph idx="1"/>
          </p:nvPr>
        </p:nvSpPr>
        <p:spPr>
          <a:xfrm>
            <a:off x="838200" y="1294228"/>
            <a:ext cx="10515600" cy="5198648"/>
          </a:xfrm>
        </p:spPr>
        <p:txBody>
          <a:bodyPr>
            <a:normAutofit fontScale="77500" lnSpcReduction="20000"/>
          </a:bodyPr>
          <a:lstStyle/>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En general, mientras mayores sean sus valores de </a:t>
            </a:r>
            <a:r>
              <a:rPr lang="es-MX" sz="3600" b="1" dirty="0" err="1">
                <a:latin typeface="Gabriola" panose="04040605051002020D02" pitchFamily="82" charset="0"/>
                <a:cs typeface="Arial" panose="020B0604020202020204" pitchFamily="34" charset="0"/>
              </a:rPr>
              <a:t>Cp</a:t>
            </a:r>
            <a:r>
              <a:rPr lang="es-MX" sz="3600" b="1" dirty="0">
                <a:latin typeface="Gabriola" panose="04040605051002020D02" pitchFamily="82" charset="0"/>
                <a:cs typeface="Arial" panose="020B0604020202020204" pitchFamily="34" charset="0"/>
              </a:rPr>
              <a:t> y </a:t>
            </a:r>
            <a:r>
              <a:rPr lang="es-MX" sz="3600" b="1" dirty="0" err="1">
                <a:latin typeface="Gabriola" panose="04040605051002020D02" pitchFamily="82" charset="0"/>
                <a:cs typeface="Arial" panose="020B0604020202020204" pitchFamily="34" charset="0"/>
              </a:rPr>
              <a:t>Pp</a:t>
            </a:r>
            <a:r>
              <a:rPr lang="es-MX" sz="3600" b="1" dirty="0">
                <a:latin typeface="Gabriola" panose="04040605051002020D02" pitchFamily="82" charset="0"/>
                <a:cs typeface="Arial" panose="020B0604020202020204" pitchFamily="34" charset="0"/>
              </a:rPr>
              <a:t>, más capacidad tendrá su proceso. </a:t>
            </a:r>
          </a:p>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Compare sus valores de </a:t>
            </a:r>
            <a:r>
              <a:rPr lang="es-MX" sz="3600" b="1" dirty="0" err="1">
                <a:latin typeface="Gabriola" panose="04040605051002020D02" pitchFamily="82" charset="0"/>
                <a:cs typeface="Arial" panose="020B0604020202020204" pitchFamily="34" charset="0"/>
              </a:rPr>
              <a:t>Cp</a:t>
            </a:r>
            <a:r>
              <a:rPr lang="es-MX" sz="3600" b="1" dirty="0">
                <a:latin typeface="Gabriola" panose="04040605051002020D02" pitchFamily="82" charset="0"/>
                <a:cs typeface="Arial" panose="020B0604020202020204" pitchFamily="34" charset="0"/>
              </a:rPr>
              <a:t> y </a:t>
            </a:r>
            <a:r>
              <a:rPr lang="es-MX" sz="3600" b="1" dirty="0" err="1">
                <a:latin typeface="Gabriola" panose="04040605051002020D02" pitchFamily="82" charset="0"/>
                <a:cs typeface="Arial" panose="020B0604020202020204" pitchFamily="34" charset="0"/>
              </a:rPr>
              <a:t>Pp</a:t>
            </a:r>
            <a:r>
              <a:rPr lang="es-MX" sz="3600" b="1" dirty="0">
                <a:latin typeface="Gabriola" panose="04040605051002020D02" pitchFamily="82" charset="0"/>
                <a:cs typeface="Arial" panose="020B0604020202020204" pitchFamily="34" charset="0"/>
              </a:rPr>
              <a:t> con los valores de referencia para determinar si debe mejorar su proceso. Aunque muchas industrias utilizan un valor de referencia de 1.33, los niveles que usted utilice dependerán de su producto en particular. </a:t>
            </a:r>
          </a:p>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Por ejemplo, si la consecuencia de una falla es importante, como en el caso de un dispositivo médico, deberá utilizar un valor de referencia mucho más alto. </a:t>
            </a:r>
          </a:p>
          <a:p>
            <a:pPr algn="just">
              <a:lnSpc>
                <a:spcPct val="150000"/>
              </a:lnSpc>
              <a:buFont typeface="Wingdings" panose="05000000000000000000" pitchFamily="2" charset="2"/>
              <a:buChar char="Ø"/>
            </a:pPr>
            <a:r>
              <a:rPr lang="es-MX" sz="3600" b="1" dirty="0">
                <a:latin typeface="Gabriola" panose="04040605051002020D02" pitchFamily="82" charset="0"/>
                <a:cs typeface="Arial" panose="020B0604020202020204" pitchFamily="34" charset="0"/>
              </a:rPr>
              <a:t>Si la consecuencia de la falla es menor, por ejemplo con partes no críticas, puede utilizar un valor de referencia más bajo.</a:t>
            </a:r>
          </a:p>
          <a:p>
            <a:endParaRPr lang="es-ES" dirty="0"/>
          </a:p>
        </p:txBody>
      </p:sp>
    </p:spTree>
    <p:extLst>
      <p:ext uri="{BB962C8B-B14F-4D97-AF65-F5344CB8AC3E}">
        <p14:creationId xmlns:p14="http://schemas.microsoft.com/office/powerpoint/2010/main" val="341475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476C5-902E-4C5A-877F-34759B0AC6D7}"/>
              </a:ext>
            </a:extLst>
          </p:cNvPr>
          <p:cNvSpPr>
            <a:spLocks noGrp="1"/>
          </p:cNvSpPr>
          <p:nvPr>
            <p:ph type="title"/>
          </p:nvPr>
        </p:nvSpPr>
        <p:spPr>
          <a:xfrm>
            <a:off x="838200" y="365125"/>
            <a:ext cx="10515600" cy="1250733"/>
          </a:xfrm>
        </p:spPr>
        <p:txBody>
          <a:bodyPr>
            <a:normAutofit/>
          </a:bodyPr>
          <a:lstStyle/>
          <a:p>
            <a:pPr marL="342900" lvl="0" indent="-342900" algn="ctr" eaLnBrk="0" hangingPunct="0">
              <a:spcBef>
                <a:spcPts val="0"/>
              </a:spcBef>
            </a:pPr>
            <a:r>
              <a:rPr lang="es-ES_tradnl" b="1" dirty="0">
                <a:latin typeface="Gabriola" panose="04040605051002020D02" pitchFamily="82" charset="0"/>
                <a:ea typeface="+mn-ea"/>
                <a:cs typeface="+mn-cs"/>
              </a:rPr>
              <a:t>Capacidad y habilidad de un proceso</a:t>
            </a:r>
            <a:br>
              <a:rPr lang="es-ES_tradnl" sz="3600" dirty="0">
                <a:latin typeface="Calibri"/>
                <a:ea typeface="+mn-ea"/>
                <a:cs typeface="+mn-cs"/>
              </a:rPr>
            </a:br>
            <a:endParaRPr lang="es-ES" sz="3600" dirty="0"/>
          </a:p>
        </p:txBody>
      </p:sp>
      <p:sp>
        <p:nvSpPr>
          <p:cNvPr id="4" name="Marcador de contenido 3">
            <a:extLst>
              <a:ext uri="{FF2B5EF4-FFF2-40B4-BE49-F238E27FC236}">
                <a16:creationId xmlns:a16="http://schemas.microsoft.com/office/drawing/2014/main" id="{E654EE9C-7736-4979-A8F3-436886AFC8EE}"/>
              </a:ext>
            </a:extLst>
          </p:cNvPr>
          <p:cNvSpPr>
            <a:spLocks noGrp="1"/>
          </p:cNvSpPr>
          <p:nvPr>
            <p:ph idx="1"/>
          </p:nvPr>
        </p:nvSpPr>
        <p:spPr>
          <a:xfrm>
            <a:off x="563671" y="1615858"/>
            <a:ext cx="11536471" cy="4561105"/>
          </a:xfrm>
        </p:spPr>
        <p:txBody>
          <a:bodyPr>
            <a:normAutofit/>
          </a:bodyPr>
          <a:lstStyle/>
          <a:p>
            <a:pPr marL="0" indent="0" eaLnBrk="0" hangingPunct="0">
              <a:buNone/>
            </a:pPr>
            <a:r>
              <a:rPr lang="es-ES_tradnl" sz="3200" dirty="0">
                <a:latin typeface="Gabriola" panose="04040605051002020D02" pitchFamily="82" charset="0"/>
              </a:rPr>
              <a:t>Las características de los productos o servicios determinadas por los clientes reciben el nombre de especificaciones, las cuales pueden ser de dos tipos</a:t>
            </a:r>
            <a:r>
              <a:rPr lang="es-ES_tradnl" sz="3200" dirty="0"/>
              <a:t>:</a:t>
            </a:r>
            <a:endParaRPr lang="es-ES_tradnl" sz="3200" b="1" dirty="0">
              <a:solidFill>
                <a:srgbClr val="C00000"/>
              </a:solidFill>
              <a:latin typeface="Gabriola" panose="04040605051002020D02" pitchFamily="82" charset="0"/>
            </a:endParaRPr>
          </a:p>
          <a:p>
            <a:pPr marL="0" indent="0" eaLnBrk="0" hangingPunct="0">
              <a:buNone/>
            </a:pPr>
            <a:r>
              <a:rPr lang="es-ES_tradnl" sz="3200" b="1" dirty="0">
                <a:solidFill>
                  <a:srgbClr val="C00000"/>
                </a:solidFill>
                <a:latin typeface="Gabriola" panose="04040605051002020D02" pitchFamily="82" charset="0"/>
              </a:rPr>
              <a:t>Unilaterales</a:t>
            </a:r>
            <a:endParaRPr lang="es-ES_tradnl" sz="3200" dirty="0">
              <a:solidFill>
                <a:srgbClr val="C00000"/>
              </a:solidFill>
              <a:latin typeface="Gabriola" panose="04040605051002020D02" pitchFamily="82" charset="0"/>
            </a:endParaRPr>
          </a:p>
          <a:p>
            <a:pPr algn="just" eaLnBrk="0" hangingPunct="0"/>
            <a:r>
              <a:rPr lang="es-ES_tradnl" sz="3200" dirty="0">
                <a:solidFill>
                  <a:prstClr val="black"/>
                </a:solidFill>
                <a:latin typeface="Gabriola" panose="04040605051002020D02" pitchFamily="82" charset="0"/>
              </a:rPr>
              <a:t>Son especificaciones o tolerancias que indican un valor máximo o un valor mínimo.</a:t>
            </a:r>
          </a:p>
          <a:p>
            <a:pPr marL="0" indent="0" algn="just" eaLnBrk="0" hangingPunct="0">
              <a:buNone/>
            </a:pPr>
            <a:r>
              <a:rPr lang="es-ES_tradnl" sz="3200" dirty="0">
                <a:solidFill>
                  <a:srgbClr val="C00000"/>
                </a:solidFill>
                <a:latin typeface="Gabriola" panose="04040605051002020D02" pitchFamily="82" charset="0"/>
              </a:rPr>
              <a:t>Ejemplo:</a:t>
            </a:r>
          </a:p>
          <a:p>
            <a:pPr marL="0" indent="0" algn="just" eaLnBrk="0" hangingPunct="0">
              <a:buNone/>
            </a:pPr>
            <a:r>
              <a:rPr lang="es-ES_tradnl" sz="3200" dirty="0">
                <a:solidFill>
                  <a:prstClr val="black"/>
                </a:solidFill>
                <a:latin typeface="Gabriola" panose="04040605051002020D02" pitchFamily="82" charset="0"/>
              </a:rPr>
              <a:t>El mínimo de contenido  % de Volumen de alcohol que debe de tener un tequila blanco  es de 35%.</a:t>
            </a:r>
          </a:p>
          <a:p>
            <a:pPr marL="0" indent="0" algn="just" eaLnBrk="0" hangingPunct="0">
              <a:buNone/>
            </a:pPr>
            <a:r>
              <a:rPr lang="es-ES_tradnl" sz="3200" dirty="0">
                <a:solidFill>
                  <a:prstClr val="black"/>
                </a:solidFill>
                <a:latin typeface="Gabriola" panose="04040605051002020D02" pitchFamily="82" charset="0"/>
              </a:rPr>
              <a:t>El máximo de contenido %  carbohidratos  en una barra de trigo 20%.</a:t>
            </a:r>
          </a:p>
          <a:p>
            <a:pPr marL="0" indent="0" algn="just" eaLnBrk="0" hangingPunct="0">
              <a:buNone/>
            </a:pPr>
            <a:endParaRPr lang="es-ES_tradnl" dirty="0">
              <a:solidFill>
                <a:prstClr val="black"/>
              </a:solidFill>
            </a:endParaRPr>
          </a:p>
          <a:p>
            <a:endParaRPr lang="es-ES" dirty="0"/>
          </a:p>
          <a:p>
            <a:pPr marL="0" indent="0">
              <a:buNone/>
            </a:pPr>
            <a:endParaRPr lang="es-ES" dirty="0"/>
          </a:p>
        </p:txBody>
      </p:sp>
    </p:spTree>
    <p:extLst>
      <p:ext uri="{BB962C8B-B14F-4D97-AF65-F5344CB8AC3E}">
        <p14:creationId xmlns:p14="http://schemas.microsoft.com/office/powerpoint/2010/main" val="21208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52B6837-2ACC-444F-9FAB-567AEF29BCC8}"/>
              </a:ext>
            </a:extLst>
          </p:cNvPr>
          <p:cNvSpPr>
            <a:spLocks noGrp="1"/>
          </p:cNvSpPr>
          <p:nvPr>
            <p:ph idx="1"/>
          </p:nvPr>
        </p:nvSpPr>
        <p:spPr>
          <a:xfrm>
            <a:off x="838200" y="739036"/>
            <a:ext cx="10515600" cy="5437927"/>
          </a:xfrm>
        </p:spPr>
        <p:txBody>
          <a:bodyPr>
            <a:normAutofit fontScale="32500" lnSpcReduction="20000"/>
          </a:bodyPr>
          <a:lstStyle/>
          <a:p>
            <a:pPr marL="0" indent="0" algn="just" eaLnBrk="0" fontAlgn="base" hangingPunct="0">
              <a:lnSpc>
                <a:spcPct val="150000"/>
              </a:lnSpc>
              <a:spcBef>
                <a:spcPct val="0"/>
              </a:spcBef>
              <a:spcAft>
                <a:spcPts val="1000"/>
              </a:spcAft>
              <a:buNone/>
            </a:pPr>
            <a:r>
              <a:rPr lang="es-ES_tradnl" sz="11100" b="1" dirty="0">
                <a:solidFill>
                  <a:srgbClr val="C00000"/>
                </a:solidFill>
                <a:latin typeface="Gabriola" panose="04040605051002020D02" pitchFamily="82" charset="0"/>
                <a:cs typeface="Arial" panose="020B0604020202020204" pitchFamily="34" charset="0"/>
              </a:rPr>
              <a:t>Bilaterales</a:t>
            </a:r>
          </a:p>
          <a:p>
            <a:pPr algn="just" eaLnBrk="0" fontAlgn="base" hangingPunct="0">
              <a:lnSpc>
                <a:spcPct val="150000"/>
              </a:lnSpc>
              <a:spcBef>
                <a:spcPct val="0"/>
              </a:spcBef>
              <a:spcAft>
                <a:spcPts val="1000"/>
              </a:spcAft>
            </a:pPr>
            <a:r>
              <a:rPr lang="es-ES_tradnl" sz="9600" dirty="0">
                <a:latin typeface="Gabriola" panose="04040605051002020D02" pitchFamily="82" charset="0"/>
                <a:cs typeface="Arial" panose="020B0604020202020204" pitchFamily="34" charset="0"/>
              </a:rPr>
              <a:t>Son especificaciones o tolerancias que establecen el intervalo requerido por el cliente, es decir, indican tanto el valor máximo como el mínimo permitido.</a:t>
            </a:r>
          </a:p>
          <a:p>
            <a:pPr marL="0" indent="0" algn="just" eaLnBrk="0" hangingPunct="0">
              <a:lnSpc>
                <a:spcPct val="150000"/>
              </a:lnSpc>
              <a:spcAft>
                <a:spcPts val="1000"/>
              </a:spcAft>
              <a:buNone/>
            </a:pPr>
            <a:r>
              <a:rPr lang="es-ES_tradnl" sz="11100" dirty="0">
                <a:solidFill>
                  <a:srgbClr val="C00000"/>
                </a:solidFill>
                <a:latin typeface="Gabriola" panose="04040605051002020D02" pitchFamily="82" charset="0"/>
                <a:cs typeface="Arial" panose="020B0604020202020204" pitchFamily="34" charset="0"/>
              </a:rPr>
              <a:t>Ejemplo:</a:t>
            </a:r>
          </a:p>
          <a:p>
            <a:pPr marL="0" indent="0" algn="just" eaLnBrk="0" hangingPunct="0">
              <a:lnSpc>
                <a:spcPct val="150000"/>
              </a:lnSpc>
              <a:spcAft>
                <a:spcPts val="1000"/>
              </a:spcAft>
              <a:buNone/>
            </a:pPr>
            <a:r>
              <a:rPr lang="es-ES_tradnl" sz="8600" dirty="0">
                <a:latin typeface="Gabriola" panose="04040605051002020D02" pitchFamily="82" charset="0"/>
                <a:cs typeface="Arial" panose="020B0604020202020204" pitchFamily="34" charset="0"/>
              </a:rPr>
              <a:t> El % de carbohidratos en un alimento debe de ser 20% </a:t>
            </a:r>
            <a:r>
              <a:rPr lang="es-ES_tradnl" sz="8600" dirty="0">
                <a:latin typeface="Gabriola" panose="04040605051002020D02" pitchFamily="82" charset="0"/>
                <a:cs typeface="Arial" panose="020B0604020202020204" pitchFamily="34" charset="0"/>
                <a:sym typeface="Symbol" pitchFamily="18" charset="2"/>
              </a:rPr>
              <a:t> 5%  (el porcentaje de carbohidratos debe ser del 20% con una tolerancia del 5%, es decir, está autorizando una tolerancia de 15% de mínimo y 25% de máximo).</a:t>
            </a:r>
            <a:endParaRPr lang="es-ES_tradnl" sz="8600" dirty="0">
              <a:latin typeface="Gabriola" panose="04040605051002020D02" pitchFamily="82" charset="0"/>
              <a:cs typeface="Arial" panose="020B0604020202020204" pitchFamily="34" charset="0"/>
            </a:endParaRPr>
          </a:p>
          <a:p>
            <a:endParaRPr lang="es-ES" dirty="0"/>
          </a:p>
        </p:txBody>
      </p:sp>
    </p:spTree>
    <p:extLst>
      <p:ext uri="{BB962C8B-B14F-4D97-AF65-F5344CB8AC3E}">
        <p14:creationId xmlns:p14="http://schemas.microsoft.com/office/powerpoint/2010/main" val="290949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36568C9E-4248-45E3-9E03-7D50689127BD}"/>
                  </a:ext>
                </a:extLst>
              </p:cNvPr>
              <p:cNvSpPr>
                <a:spLocks noGrp="1"/>
              </p:cNvSpPr>
              <p:nvPr>
                <p:ph type="title"/>
              </p:nvPr>
            </p:nvSpPr>
            <p:spPr>
              <a:xfrm>
                <a:off x="838200" y="365126"/>
                <a:ext cx="10515600" cy="1066110"/>
              </a:xfrm>
            </p:spPr>
            <p:txBody>
              <a:bodyPr>
                <a:normAutofit/>
              </a:bodyPr>
              <a:lstStyle/>
              <a:p>
                <a:r>
                  <a:rPr lang="es-ES" dirty="0">
                    <a:latin typeface="Gabriola" panose="04040605051002020D02" pitchFamily="82" charset="0"/>
                  </a:rPr>
                  <a:t>INDICE DE CAPACIDAD  </a:t>
                </a:r>
                <a14:m>
                  <m:oMath xmlns:m="http://schemas.openxmlformats.org/officeDocument/2006/math">
                    <m:sSub>
                      <m:sSubPr>
                        <m:ctrlPr>
                          <a:rPr lang="en-US" i="1">
                            <a:latin typeface="Cambria Math" panose="02040503050406030204" pitchFamily="18" charset="0"/>
                          </a:rPr>
                        </m:ctrlPr>
                      </m:sSubPr>
                      <m:e>
                        <m:r>
                          <a:rPr lang="es-ES" i="1">
                            <a:latin typeface="Cambria Math" panose="02040503050406030204" pitchFamily="18" charset="0"/>
                          </a:rPr>
                          <m:t>𝐶</m:t>
                        </m:r>
                      </m:e>
                      <m:sub>
                        <m:r>
                          <a:rPr lang="es-ES" i="1">
                            <a:latin typeface="Cambria Math" panose="02040503050406030204" pitchFamily="18" charset="0"/>
                          </a:rPr>
                          <m:t>𝑝</m:t>
                        </m:r>
                      </m:sub>
                    </m:sSub>
                  </m:oMath>
                </a14:m>
                <a:endParaRPr lang="es-ES" dirty="0">
                  <a:latin typeface="Gabriola" panose="04040605051002020D02" pitchFamily="82" charset="0"/>
                </a:endParaRPr>
              </a:p>
            </p:txBody>
          </p:sp>
        </mc:Choice>
        <mc:Fallback xmlns="">
          <p:sp>
            <p:nvSpPr>
              <p:cNvPr id="2" name="Título 1">
                <a:extLst>
                  <a:ext uri="{FF2B5EF4-FFF2-40B4-BE49-F238E27FC236}">
                    <a16:creationId xmlns:a16="http://schemas.microsoft.com/office/drawing/2014/main" id="{36568C9E-4248-45E3-9E03-7D50689127BD}"/>
                  </a:ext>
                </a:extLst>
              </p:cNvPr>
              <p:cNvSpPr>
                <a:spLocks noGrp="1" noRot="1" noChangeAspect="1" noMove="1" noResize="1" noEditPoints="1" noAdjustHandles="1" noChangeArrowheads="1" noChangeShapeType="1" noTextEdit="1"/>
              </p:cNvSpPr>
              <p:nvPr>
                <p:ph type="title"/>
              </p:nvPr>
            </p:nvSpPr>
            <p:spPr>
              <a:xfrm>
                <a:off x="838200" y="365126"/>
                <a:ext cx="10515600" cy="1066110"/>
              </a:xfrm>
              <a:blipFill>
                <a:blip r:embed="rId2"/>
                <a:stretch>
                  <a:fillRect l="-2377" t="-3429" b="-685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5" name="Marcador de contenido 2">
                <a:extLst>
                  <a:ext uri="{FF2B5EF4-FFF2-40B4-BE49-F238E27FC236}">
                    <a16:creationId xmlns:a16="http://schemas.microsoft.com/office/drawing/2014/main" id="{D5D43A58-0E7C-47A4-A663-A73AE1997F25}"/>
                  </a:ext>
                </a:extLst>
              </p:cNvPr>
              <p:cNvGraphicFramePr>
                <a:graphicFrameLocks noGrp="1"/>
              </p:cNvGraphicFramePr>
              <p:nvPr>
                <p:ph idx="1"/>
                <p:extLst>
                  <p:ext uri="{D42A27DB-BD31-4B8C-83A1-F6EECF244321}">
                    <p14:modId xmlns:p14="http://schemas.microsoft.com/office/powerpoint/2010/main" val="2874699889"/>
                  </p:ext>
                </p:extLst>
              </p:nvPr>
            </p:nvGraphicFramePr>
            <p:xfrm>
              <a:off x="838200" y="1690687"/>
              <a:ext cx="10515600" cy="49347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5" name="Marcador de contenido 2">
                <a:extLst>
                  <a:ext uri="{FF2B5EF4-FFF2-40B4-BE49-F238E27FC236}">
                    <a16:creationId xmlns:a16="http://schemas.microsoft.com/office/drawing/2014/main" id="{D5D43A58-0E7C-47A4-A663-A73AE1997F25}"/>
                  </a:ext>
                </a:extLst>
              </p:cNvPr>
              <p:cNvGraphicFramePr>
                <a:graphicFrameLocks noGrp="1"/>
              </p:cNvGraphicFramePr>
              <p:nvPr>
                <p:ph idx="1"/>
                <p:extLst>
                  <p:ext uri="{D42A27DB-BD31-4B8C-83A1-F6EECF244321}">
                    <p14:modId xmlns:p14="http://schemas.microsoft.com/office/powerpoint/2010/main" val="2874699889"/>
                  </p:ext>
                </p:extLst>
              </p:nvPr>
            </p:nvGraphicFramePr>
            <p:xfrm>
              <a:off x="838200" y="1690687"/>
              <a:ext cx="10515600" cy="493470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Tree>
    <p:extLst>
      <p:ext uri="{BB962C8B-B14F-4D97-AF65-F5344CB8AC3E}">
        <p14:creationId xmlns:p14="http://schemas.microsoft.com/office/powerpoint/2010/main" val="2697875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1C585A86-CD0A-4F51-A31A-2CA8D1370CDF}"/>
              </a:ext>
            </a:extLst>
          </p:cNvPr>
          <p:cNvPicPr>
            <a:picLocks noChangeAspect="1"/>
          </p:cNvPicPr>
          <p:nvPr/>
        </p:nvPicPr>
        <p:blipFill>
          <a:blip r:embed="rId2"/>
          <a:stretch>
            <a:fillRect/>
          </a:stretch>
        </p:blipFill>
        <p:spPr>
          <a:xfrm>
            <a:off x="4700562" y="952500"/>
            <a:ext cx="6826803" cy="4829963"/>
          </a:xfrm>
          <a:prstGeom prst="rect">
            <a:avLst/>
          </a:prstGeom>
        </p:spPr>
      </p:pic>
      <p:sp>
        <p:nvSpPr>
          <p:cNvPr id="11"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0D99E5B-7021-4513-A2AD-636EF20E8F83}"/>
              </a:ext>
            </a:extLst>
          </p:cNvPr>
          <p:cNvSpPr>
            <a:spLocks noGrp="1"/>
          </p:cNvSpPr>
          <p:nvPr>
            <p:ph type="title"/>
          </p:nvPr>
        </p:nvSpPr>
        <p:spPr>
          <a:xfrm>
            <a:off x="844062" y="1204109"/>
            <a:ext cx="2792296" cy="1539092"/>
          </a:xfrm>
        </p:spPr>
        <p:txBody>
          <a:bodyPr>
            <a:normAutofit/>
          </a:bodyPr>
          <a:lstStyle/>
          <a:p>
            <a:r>
              <a:rPr lang="es-ES" sz="3600" dirty="0">
                <a:solidFill>
                  <a:srgbClr val="FFFFFF"/>
                </a:solidFill>
                <a:latin typeface="Gabriola" panose="04040605051002020D02" pitchFamily="82" charset="0"/>
              </a:rPr>
              <a:t>INDICES DE CAPACIDAD</a:t>
            </a:r>
            <a:r>
              <a:rPr lang="es-ES" sz="3200" dirty="0">
                <a:solidFill>
                  <a:srgbClr val="FFFFFF"/>
                </a:solidFill>
              </a:rPr>
              <a:t>  </a:t>
            </a:r>
            <a:r>
              <a:rPr lang="es-ES" sz="3200" i="1" dirty="0" err="1">
                <a:solidFill>
                  <a:srgbClr val="FFFFFF"/>
                </a:solidFill>
              </a:rPr>
              <a:t>Cp</a:t>
            </a:r>
            <a:endParaRPr lang="es-ES" sz="3200" i="1" dirty="0">
              <a:solidFill>
                <a:srgbClr val="FFFFFF"/>
              </a:solidFill>
            </a:endParaRP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D1441222-C150-4246-A83A-0F2DA7391F6C}"/>
                  </a:ext>
                </a:extLst>
              </p:cNvPr>
              <p:cNvSpPr>
                <a:spLocks noGrp="1"/>
              </p:cNvSpPr>
              <p:nvPr>
                <p:ph idx="1"/>
              </p:nvPr>
            </p:nvSpPr>
            <p:spPr>
              <a:xfrm>
                <a:off x="687179" y="5526156"/>
                <a:ext cx="6826803" cy="861391"/>
              </a:xfrm>
            </p:spPr>
            <p:txBody>
              <a:bodyPr>
                <a:normAutofit/>
              </a:bodyPr>
              <a:lstStyle/>
              <a:p>
                <a:pPr marL="0" indent="0">
                  <a:buNone/>
                </a:pPr>
                <a:r>
                  <a:rPr lang="en-US" sz="1800" dirty="0"/>
                  <a:t> </a:t>
                </a:r>
                <a14:m>
                  <m:oMath xmlns:m="http://schemas.openxmlformats.org/officeDocument/2006/math">
                    <m:sSub>
                      <m:sSubPr>
                        <m:ctrlPr>
                          <a:rPr lang="en-US" sz="2600" i="1" smtClean="0">
                            <a:latin typeface="Cambria Math" panose="02040503050406030204" pitchFamily="18" charset="0"/>
                          </a:rPr>
                        </m:ctrlPr>
                      </m:sSubPr>
                      <m:e>
                        <m:r>
                          <a:rPr lang="es-ES" sz="2600" i="1">
                            <a:latin typeface="Cambria Math" panose="02040503050406030204" pitchFamily="18" charset="0"/>
                          </a:rPr>
                          <m:t>𝐶</m:t>
                        </m:r>
                      </m:e>
                      <m:sub>
                        <m:r>
                          <a:rPr lang="es-ES" sz="2600" i="1">
                            <a:latin typeface="Cambria Math" panose="02040503050406030204" pitchFamily="18" charset="0"/>
                          </a:rPr>
                          <m:t>𝑝</m:t>
                        </m:r>
                      </m:sub>
                    </m:sSub>
                    <m:r>
                      <a:rPr lang="es-ES" sz="2600" i="1">
                        <a:latin typeface="Cambria Math" panose="02040503050406030204" pitchFamily="18" charset="0"/>
                      </a:rPr>
                      <m:t>=</m:t>
                    </m:r>
                    <m:f>
                      <m:fPr>
                        <m:ctrlPr>
                          <a:rPr lang="es-ES" sz="2600" i="1">
                            <a:latin typeface="Cambria Math" panose="02040503050406030204" pitchFamily="18" charset="0"/>
                          </a:rPr>
                        </m:ctrlPr>
                      </m:fPr>
                      <m:num>
                        <m:r>
                          <a:rPr lang="es-ES" sz="3500" i="1">
                            <a:latin typeface="Cambria Math" panose="02040503050406030204" pitchFamily="18" charset="0"/>
                          </a:rPr>
                          <m:t>𝐸𝑆</m:t>
                        </m:r>
                        <m:r>
                          <a:rPr lang="es-ES" sz="3500" i="1">
                            <a:latin typeface="Cambria Math" panose="02040503050406030204" pitchFamily="18" charset="0"/>
                          </a:rPr>
                          <m:t>−</m:t>
                        </m:r>
                        <m:r>
                          <a:rPr lang="es-ES" sz="3500" i="1">
                            <a:latin typeface="Cambria Math" panose="02040503050406030204" pitchFamily="18" charset="0"/>
                          </a:rPr>
                          <m:t>𝐸𝐼</m:t>
                        </m:r>
                      </m:num>
                      <m:den>
                        <m:r>
                          <a:rPr lang="es-ES" sz="3500" i="1">
                            <a:latin typeface="Cambria Math" panose="02040503050406030204" pitchFamily="18" charset="0"/>
                          </a:rPr>
                          <m:t>6</m:t>
                        </m:r>
                        <m:acc>
                          <m:accPr>
                            <m:chr m:val="̂"/>
                            <m:ctrlPr>
                              <a:rPr lang="es-ES" sz="3500" i="1">
                                <a:latin typeface="Cambria Math" panose="02040503050406030204" pitchFamily="18" charset="0"/>
                              </a:rPr>
                            </m:ctrlPr>
                          </m:accPr>
                          <m:e>
                            <m:r>
                              <a:rPr lang="es-ES" sz="3500" i="1">
                                <a:latin typeface="Cambria Math" panose="02040503050406030204" pitchFamily="18" charset="0"/>
                              </a:rPr>
                              <m:t>𝜎</m:t>
                            </m:r>
                          </m:e>
                        </m:acc>
                      </m:den>
                    </m:f>
                    <m:r>
                      <a:rPr lang="es-ES" sz="2600" b="0" i="1" smtClean="0">
                        <a:latin typeface="Cambria Math" panose="02040503050406030204" pitchFamily="18" charset="0"/>
                        <a:ea typeface="Cambria Math" panose="02040503050406030204" pitchFamily="18" charset="0"/>
                      </a:rPr>
                      <m:t>=</m:t>
                    </m:r>
                    <m:f>
                      <m:fPr>
                        <m:ctrlPr>
                          <a:rPr lang="es-ES" sz="3500" i="1">
                            <a:latin typeface="Cambria Math" panose="02040503050406030204" pitchFamily="18" charset="0"/>
                          </a:rPr>
                        </m:ctrlPr>
                      </m:fPr>
                      <m:num>
                        <m:r>
                          <a:rPr lang="es-ES" sz="3500" i="1">
                            <a:latin typeface="Cambria Math" panose="02040503050406030204" pitchFamily="18" charset="0"/>
                          </a:rPr>
                          <m:t>𝑉𝑎𝑟𝑖𝑎𝑐𝑖</m:t>
                        </m:r>
                        <m:r>
                          <a:rPr lang="es-ES" sz="3500" i="1">
                            <a:latin typeface="Cambria Math" panose="02040503050406030204" pitchFamily="18" charset="0"/>
                          </a:rPr>
                          <m:t>ó</m:t>
                        </m:r>
                        <m:r>
                          <a:rPr lang="es-ES" sz="3500" i="1">
                            <a:latin typeface="Cambria Math" panose="02040503050406030204" pitchFamily="18" charset="0"/>
                          </a:rPr>
                          <m:t>𝑛</m:t>
                        </m:r>
                        <m:r>
                          <a:rPr lang="es-ES" sz="3500" i="1">
                            <a:latin typeface="Cambria Math" panose="02040503050406030204" pitchFamily="18" charset="0"/>
                          </a:rPr>
                          <m:t> </m:t>
                        </m:r>
                        <m:r>
                          <a:rPr lang="es-ES" sz="3500" i="1">
                            <a:latin typeface="Cambria Math" panose="02040503050406030204" pitchFamily="18" charset="0"/>
                          </a:rPr>
                          <m:t>𝑃𝑒𝑟𝑚𝑖𝑡𝑖𝑑𝑎</m:t>
                        </m:r>
                      </m:num>
                      <m:den>
                        <m:r>
                          <a:rPr lang="es-ES" sz="3500" i="1">
                            <a:latin typeface="Cambria Math" panose="02040503050406030204" pitchFamily="18" charset="0"/>
                          </a:rPr>
                          <m:t>𝑉𝑎𝑟𝑖𝑎𝑐𝑖</m:t>
                        </m:r>
                        <m:r>
                          <a:rPr lang="es-ES" sz="3500" i="1">
                            <a:latin typeface="Cambria Math" panose="02040503050406030204" pitchFamily="18" charset="0"/>
                          </a:rPr>
                          <m:t>ó</m:t>
                        </m:r>
                        <m:r>
                          <a:rPr lang="es-ES" sz="3500" i="1">
                            <a:latin typeface="Cambria Math" panose="02040503050406030204" pitchFamily="18" charset="0"/>
                          </a:rPr>
                          <m:t>𝑛</m:t>
                        </m:r>
                        <m:r>
                          <a:rPr lang="es-ES" sz="3500" i="1">
                            <a:latin typeface="Cambria Math" panose="02040503050406030204" pitchFamily="18" charset="0"/>
                          </a:rPr>
                          <m:t> </m:t>
                        </m:r>
                        <m:r>
                          <a:rPr lang="es-ES" sz="3500" i="1">
                            <a:latin typeface="Cambria Math" panose="02040503050406030204" pitchFamily="18" charset="0"/>
                          </a:rPr>
                          <m:t>𝑇𝑜𝑡𝑎𝑙</m:t>
                        </m:r>
                        <m:r>
                          <a:rPr lang="es-ES" sz="3500" i="1">
                            <a:latin typeface="Cambria Math" panose="02040503050406030204" pitchFamily="18" charset="0"/>
                          </a:rPr>
                          <m:t> </m:t>
                        </m:r>
                        <m:r>
                          <a:rPr lang="es-ES" sz="3500" i="1">
                            <a:latin typeface="Cambria Math" panose="02040503050406030204" pitchFamily="18" charset="0"/>
                          </a:rPr>
                          <m:t>𝑑𝑒𝑙</m:t>
                        </m:r>
                        <m:r>
                          <a:rPr lang="es-ES" sz="3500" i="1">
                            <a:latin typeface="Cambria Math" panose="02040503050406030204" pitchFamily="18" charset="0"/>
                          </a:rPr>
                          <m:t> </m:t>
                        </m:r>
                        <m:r>
                          <a:rPr lang="es-ES" sz="3500" i="1">
                            <a:latin typeface="Cambria Math" panose="02040503050406030204" pitchFamily="18" charset="0"/>
                          </a:rPr>
                          <m:t>𝑃𝑟𝑜𝑐𝑒𝑠𝑜</m:t>
                        </m:r>
                      </m:den>
                    </m:f>
                  </m:oMath>
                </a14:m>
                <a:endParaRPr lang="es-ES" sz="2000" dirty="0"/>
              </a:p>
              <a:p>
                <a:endParaRPr lang="en-US" sz="1500" dirty="0"/>
              </a:p>
              <a:p>
                <a:endParaRPr lang="en-US" sz="1500" dirty="0"/>
              </a:p>
              <a:p>
                <a:pPr marL="0" indent="0">
                  <a:buNone/>
                </a:pPr>
                <a:endParaRPr lang="es-ES" sz="1500" dirty="0"/>
              </a:p>
              <a:p>
                <a:endParaRPr lang="es-ES" sz="1500" dirty="0"/>
              </a:p>
            </p:txBody>
          </p:sp>
        </mc:Choice>
        <mc:Fallback xmlns="">
          <p:sp>
            <p:nvSpPr>
              <p:cNvPr id="3" name="Marcador de contenido 2">
                <a:extLst>
                  <a:ext uri="{FF2B5EF4-FFF2-40B4-BE49-F238E27FC236}">
                    <a16:creationId xmlns:a16="http://schemas.microsoft.com/office/drawing/2014/main" id="{D1441222-C150-4246-A83A-0F2DA7391F6C}"/>
                  </a:ext>
                </a:extLst>
              </p:cNvPr>
              <p:cNvSpPr>
                <a:spLocks noGrp="1" noRot="1" noChangeAspect="1" noMove="1" noResize="1" noEditPoints="1" noAdjustHandles="1" noChangeArrowheads="1" noChangeShapeType="1" noTextEdit="1"/>
              </p:cNvSpPr>
              <p:nvPr>
                <p:ph idx="1"/>
              </p:nvPr>
            </p:nvSpPr>
            <p:spPr>
              <a:xfrm>
                <a:off x="687179" y="5526156"/>
                <a:ext cx="6826803" cy="861391"/>
              </a:xfrm>
              <a:blipFill>
                <a:blip r:embed="rId3"/>
                <a:stretch>
                  <a:fillRect/>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EE9C65D0-088A-42A1-8650-CB5C749B196A}"/>
                  </a:ext>
                </a:extLst>
              </p:cNvPr>
              <p:cNvSpPr/>
              <p:nvPr/>
            </p:nvSpPr>
            <p:spPr>
              <a:xfrm>
                <a:off x="186333" y="3983201"/>
                <a:ext cx="5257864" cy="1115177"/>
              </a:xfrm>
              <a:prstGeom prst="rect">
                <a:avLst/>
              </a:prstGeom>
            </p:spPr>
            <p:txBody>
              <a:bodyPr wrap="square">
                <a:spAutoFit/>
              </a:bodyPr>
              <a:lstStyle/>
              <a:p>
                <a:r>
                  <a:rPr lang="es-ES" sz="3200" dirty="0"/>
                  <a:t>El </a:t>
                </a:r>
                <a14:m>
                  <m:oMath xmlns:m="http://schemas.openxmlformats.org/officeDocument/2006/math">
                    <m:sSub>
                      <m:sSubPr>
                        <m:ctrlPr>
                          <a:rPr lang="es-MX" sz="3200" i="1">
                            <a:latin typeface="Cambria Math" panose="02040503050406030204" pitchFamily="18" charset="0"/>
                          </a:rPr>
                        </m:ctrlPr>
                      </m:sSubPr>
                      <m:e>
                        <m:r>
                          <a:rPr lang="es-ES" sz="3200" i="1">
                            <a:latin typeface="Cambria Math"/>
                          </a:rPr>
                          <m:t>𝐶</m:t>
                        </m:r>
                      </m:e>
                      <m:sub>
                        <m:r>
                          <a:rPr lang="es-ES" sz="3200" i="1">
                            <a:latin typeface="Cambria Math"/>
                          </a:rPr>
                          <m:t>𝑝</m:t>
                        </m:r>
                      </m:sub>
                    </m:sSub>
                  </m:oMath>
                </a14:m>
                <a:r>
                  <a:rPr lang="es-ES" sz="3200" dirty="0"/>
                  <a:t> se considera aceptable </a:t>
                </a:r>
              </a:p>
              <a:p>
                <a:r>
                  <a:rPr lang="es-ES" sz="3200" dirty="0"/>
                  <a:t>mayor a 1.33</a:t>
                </a:r>
              </a:p>
            </p:txBody>
          </p:sp>
        </mc:Choice>
        <mc:Fallback xmlns="">
          <p:sp>
            <p:nvSpPr>
              <p:cNvPr id="4" name="Rectángulo 3">
                <a:extLst>
                  <a:ext uri="{FF2B5EF4-FFF2-40B4-BE49-F238E27FC236}">
                    <a16:creationId xmlns:a16="http://schemas.microsoft.com/office/drawing/2014/main" id="{EE9C65D0-088A-42A1-8650-CB5C749B196A}"/>
                  </a:ext>
                </a:extLst>
              </p:cNvPr>
              <p:cNvSpPr>
                <a:spLocks noRot="1" noChangeAspect="1" noMove="1" noResize="1" noEditPoints="1" noAdjustHandles="1" noChangeArrowheads="1" noChangeShapeType="1" noTextEdit="1"/>
              </p:cNvSpPr>
              <p:nvPr/>
            </p:nvSpPr>
            <p:spPr>
              <a:xfrm>
                <a:off x="186333" y="3983201"/>
                <a:ext cx="5257864" cy="1115177"/>
              </a:xfrm>
              <a:prstGeom prst="rect">
                <a:avLst/>
              </a:prstGeom>
              <a:blipFill>
                <a:blip r:embed="rId4"/>
                <a:stretch>
                  <a:fillRect l="-3016" t="-6557" b="-17486"/>
                </a:stretch>
              </a:blipFill>
            </p:spPr>
            <p:txBody>
              <a:bodyPr/>
              <a:lstStyle/>
              <a:p>
                <a:r>
                  <a:rPr lang="es-MX">
                    <a:noFill/>
                  </a:rPr>
                  <a:t> </a:t>
                </a:r>
              </a:p>
            </p:txBody>
          </p:sp>
        </mc:Fallback>
      </mc:AlternateContent>
    </p:spTree>
    <p:extLst>
      <p:ext uri="{BB962C8B-B14F-4D97-AF65-F5344CB8AC3E}">
        <p14:creationId xmlns:p14="http://schemas.microsoft.com/office/powerpoint/2010/main" val="297956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ítulo 1">
                <a:extLst>
                  <a:ext uri="{FF2B5EF4-FFF2-40B4-BE49-F238E27FC236}">
                    <a16:creationId xmlns:a16="http://schemas.microsoft.com/office/drawing/2014/main" id="{DF258E80-5B75-464B-B8B1-1C438DBFC25B}"/>
                  </a:ext>
                </a:extLst>
              </p:cNvPr>
              <p:cNvSpPr>
                <a:spLocks noGrp="1"/>
              </p:cNvSpPr>
              <p:nvPr>
                <p:ph type="title"/>
              </p:nvPr>
            </p:nvSpPr>
            <p:spPr>
              <a:xfrm>
                <a:off x="838200" y="365125"/>
                <a:ext cx="10515600" cy="699587"/>
              </a:xfrm>
            </p:spPr>
            <p:txBody>
              <a:bodyPr/>
              <a:lstStyle/>
              <a:p>
                <a:r>
                  <a:rPr lang="es-ES" dirty="0">
                    <a:latin typeface="Gabriola" panose="04040605051002020D02" pitchFamily="82" charset="0"/>
                  </a:rPr>
                  <a:t>ESTIMACIONES DE </a:t>
                </a:r>
                <a14:m>
                  <m:oMath xmlns:m="http://schemas.openxmlformats.org/officeDocument/2006/math">
                    <m:acc>
                      <m:accPr>
                        <m:chr m:val="̂"/>
                        <m:ctrlPr>
                          <a:rPr lang="es-ES_tradnl" b="1" i="1">
                            <a:latin typeface="Cambria Math" panose="02040503050406030204" pitchFamily="18" charset="0"/>
                          </a:rPr>
                        </m:ctrlPr>
                      </m:accPr>
                      <m:e>
                        <m:r>
                          <a:rPr lang="es-ES_tradnl" b="1">
                            <a:latin typeface="Cambria Math"/>
                            <a:ea typeface="Cambria Math"/>
                          </a:rPr>
                          <m:t>𝛔</m:t>
                        </m:r>
                      </m:e>
                    </m:acc>
                  </m:oMath>
                </a14:m>
                <a:endParaRPr lang="es-ES" dirty="0">
                  <a:latin typeface="Gabriola" panose="04040605051002020D02" pitchFamily="82" charset="0"/>
                </a:endParaRPr>
              </a:p>
            </p:txBody>
          </p:sp>
        </mc:Choice>
        <mc:Fallback xmlns="">
          <p:sp>
            <p:nvSpPr>
              <p:cNvPr id="2" name="Título 1">
                <a:extLst>
                  <a:ext uri="{FF2B5EF4-FFF2-40B4-BE49-F238E27FC236}">
                    <a16:creationId xmlns:a16="http://schemas.microsoft.com/office/drawing/2014/main" id="{DF258E80-5B75-464B-B8B1-1C438DBFC25B}"/>
                  </a:ext>
                </a:extLst>
              </p:cNvPr>
              <p:cNvSpPr>
                <a:spLocks noGrp="1" noRot="1" noChangeAspect="1" noMove="1" noResize="1" noEditPoints="1" noAdjustHandles="1" noChangeArrowheads="1" noChangeShapeType="1" noTextEdit="1"/>
              </p:cNvSpPr>
              <p:nvPr>
                <p:ph type="title"/>
              </p:nvPr>
            </p:nvSpPr>
            <p:spPr>
              <a:xfrm>
                <a:off x="838200" y="365125"/>
                <a:ext cx="10515600" cy="699587"/>
              </a:xfrm>
              <a:blipFill>
                <a:blip r:embed="rId2"/>
                <a:stretch>
                  <a:fillRect l="-2377" t="-26957" b="-4087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80045CB0-C3E7-4D2B-93C1-54C3888F1602}"/>
                  </a:ext>
                </a:extLst>
              </p:cNvPr>
              <p:cNvSpPr>
                <a:spLocks noGrp="1"/>
              </p:cNvSpPr>
              <p:nvPr>
                <p:ph idx="1"/>
              </p:nvPr>
            </p:nvSpPr>
            <p:spPr>
              <a:xfrm>
                <a:off x="501748" y="2606305"/>
                <a:ext cx="11051868" cy="4031029"/>
              </a:xfrm>
            </p:spPr>
            <p:txBody>
              <a:bodyPr>
                <a:normAutofit/>
              </a:bodyPr>
              <a:lstStyle/>
              <a:p>
                <a:pPr eaLnBrk="0" fontAlgn="base" hangingPunct="0">
                  <a:spcBef>
                    <a:spcPct val="0"/>
                  </a:spcBef>
                  <a:spcAft>
                    <a:spcPct val="0"/>
                  </a:spcAft>
                  <a:buFont typeface="Wingdings" panose="05000000000000000000" pitchFamily="2" charset="2"/>
                  <a:buChar char="§"/>
                </a:pPr>
                <a:r>
                  <a:rPr lang="es-ES_tradnl" b="1" dirty="0">
                    <a:solidFill>
                      <a:schemeClr val="tx1"/>
                    </a:solidFill>
                    <a:latin typeface="Gabriola" panose="04040605051002020D02" pitchFamily="82" charset="0"/>
                  </a:rPr>
                  <a:t>Mediante rangos de subgrupos para n=2</a:t>
                </a:r>
              </a:p>
              <a:p>
                <a:pPr marL="0" indent="0" algn="ctr" eaLnBrk="0" fontAlgn="base" hangingPunct="0">
                  <a:spcBef>
                    <a:spcPct val="0"/>
                  </a:spcBef>
                  <a:spcAft>
                    <a:spcPct val="0"/>
                  </a:spcAft>
                  <a:buNone/>
                </a:pPr>
                <a14:m>
                  <m:oMathPara xmlns:m="http://schemas.openxmlformats.org/officeDocument/2006/math">
                    <m:oMathParaPr>
                      <m:jc m:val="centerGroup"/>
                    </m:oMathParaPr>
                    <m:oMath xmlns:m="http://schemas.openxmlformats.org/officeDocument/2006/math">
                      <m:acc>
                        <m:accPr>
                          <m:chr m:val="̂"/>
                          <m:ctrlPr>
                            <a:rPr lang="es-ES_tradnl" b="1" i="1">
                              <a:solidFill>
                                <a:prstClr val="black"/>
                              </a:solidFill>
                              <a:latin typeface="Cambria Math" panose="02040503050406030204" pitchFamily="18" charset="0"/>
                            </a:rPr>
                          </m:ctrlPr>
                        </m:accPr>
                        <m:e>
                          <m:r>
                            <a:rPr lang="es-ES_tradnl" b="1">
                              <a:solidFill>
                                <a:prstClr val="black"/>
                              </a:solidFill>
                              <a:latin typeface="Cambria Math"/>
                              <a:ea typeface="Cambria Math"/>
                            </a:rPr>
                            <m:t>𝛔</m:t>
                          </m:r>
                        </m:e>
                      </m:acc>
                      <m:r>
                        <a:rPr lang="es-ES" b="1">
                          <a:solidFill>
                            <a:prstClr val="black"/>
                          </a:solidFill>
                          <a:latin typeface="Cambria Math"/>
                        </a:rPr>
                        <m:t>=</m:t>
                      </m:r>
                      <m:f>
                        <m:fPr>
                          <m:ctrlPr>
                            <a:rPr lang="es-ES" b="1" i="1">
                              <a:solidFill>
                                <a:prstClr val="black"/>
                              </a:solidFill>
                              <a:latin typeface="Cambria Math" panose="02040503050406030204" pitchFamily="18" charset="0"/>
                            </a:rPr>
                          </m:ctrlPr>
                        </m:fPr>
                        <m:num>
                          <m:acc>
                            <m:accPr>
                              <m:chr m:val="̅"/>
                              <m:ctrlPr>
                                <a:rPr lang="es-ES" b="1" i="1">
                                  <a:solidFill>
                                    <a:prstClr val="black"/>
                                  </a:solidFill>
                                  <a:latin typeface="Cambria Math" panose="02040503050406030204" pitchFamily="18" charset="0"/>
                                </a:rPr>
                              </m:ctrlPr>
                            </m:accPr>
                            <m:e>
                              <m:r>
                                <a:rPr lang="es-ES" b="1">
                                  <a:solidFill>
                                    <a:prstClr val="black"/>
                                  </a:solidFill>
                                  <a:latin typeface="Cambria Math"/>
                                </a:rPr>
                                <m:t>𝐑</m:t>
                              </m:r>
                            </m:e>
                          </m:acc>
                        </m:num>
                        <m:den>
                          <m:r>
                            <a:rPr lang="es-MX" b="1" i="0" smtClean="0">
                              <a:solidFill>
                                <a:prstClr val="black"/>
                              </a:solidFill>
                              <a:latin typeface="Cambria Math" panose="02040503050406030204" pitchFamily="18" charset="0"/>
                            </a:rPr>
                            <m:t>𝐝𝟐</m:t>
                          </m:r>
                        </m:den>
                      </m:f>
                    </m:oMath>
                  </m:oMathPara>
                </a14:m>
                <a:endParaRPr lang="es-ES_tradnl" b="1" dirty="0">
                  <a:solidFill>
                    <a:schemeClr val="tx1"/>
                  </a:solidFill>
                  <a:latin typeface="Gabriola" panose="04040605051002020D02" pitchFamily="82" charset="0"/>
                </a:endParaRPr>
              </a:p>
              <a:p>
                <a:pPr marL="0" indent="0" algn="ctr" eaLnBrk="0" fontAlgn="base" hangingPunct="0">
                  <a:spcBef>
                    <a:spcPct val="0"/>
                  </a:spcBef>
                  <a:spcAft>
                    <a:spcPct val="0"/>
                  </a:spcAft>
                  <a:buNone/>
                </a:pPr>
                <a14:m>
                  <m:oMathPara xmlns:m="http://schemas.openxmlformats.org/officeDocument/2006/math">
                    <m:oMathParaPr>
                      <m:jc m:val="centerGroup"/>
                    </m:oMathParaPr>
                    <m:oMath xmlns:m="http://schemas.openxmlformats.org/officeDocument/2006/math">
                      <m:acc>
                        <m:accPr>
                          <m:chr m:val="̂"/>
                          <m:ctrlPr>
                            <a:rPr lang="es-ES_tradnl" b="1" i="1">
                              <a:solidFill>
                                <a:schemeClr val="tx1"/>
                              </a:solidFill>
                              <a:latin typeface="Cambria Math" panose="02040503050406030204" pitchFamily="18" charset="0"/>
                            </a:rPr>
                          </m:ctrlPr>
                        </m:accPr>
                        <m:e>
                          <m:r>
                            <a:rPr lang="es-ES_tradnl" b="1" i="0" smtClean="0">
                              <a:solidFill>
                                <a:schemeClr val="tx1"/>
                              </a:solidFill>
                              <a:latin typeface="Cambria Math"/>
                              <a:ea typeface="Cambria Math"/>
                            </a:rPr>
                            <m:t>𝛔</m:t>
                          </m:r>
                        </m:e>
                      </m:acc>
                      <m:r>
                        <a:rPr lang="es-ES" b="1" i="0" smtClean="0">
                          <a:solidFill>
                            <a:schemeClr val="tx1"/>
                          </a:solidFill>
                          <a:latin typeface="Cambria Math"/>
                        </a:rPr>
                        <m:t>=</m:t>
                      </m:r>
                      <m:f>
                        <m:fPr>
                          <m:ctrlPr>
                            <a:rPr lang="es-ES" b="1" i="1">
                              <a:solidFill>
                                <a:schemeClr val="tx1"/>
                              </a:solidFill>
                              <a:latin typeface="Cambria Math" panose="02040503050406030204" pitchFamily="18" charset="0"/>
                            </a:rPr>
                          </m:ctrlPr>
                        </m:fPr>
                        <m:num>
                          <m:acc>
                            <m:accPr>
                              <m:chr m:val="̅"/>
                              <m:ctrlPr>
                                <a:rPr lang="es-ES" b="1" i="1">
                                  <a:solidFill>
                                    <a:schemeClr val="tx1"/>
                                  </a:solidFill>
                                  <a:latin typeface="Cambria Math" panose="02040503050406030204" pitchFamily="18" charset="0"/>
                                </a:rPr>
                              </m:ctrlPr>
                            </m:accPr>
                            <m:e>
                              <m:r>
                                <a:rPr lang="es-ES" b="1" i="0" smtClean="0">
                                  <a:solidFill>
                                    <a:schemeClr val="tx1"/>
                                  </a:solidFill>
                                  <a:latin typeface="Cambria Math"/>
                                </a:rPr>
                                <m:t>𝐑</m:t>
                              </m:r>
                            </m:e>
                          </m:acc>
                        </m:num>
                        <m:den>
                          <m:r>
                            <a:rPr lang="es-ES" b="1" i="0" smtClean="0">
                              <a:solidFill>
                                <a:schemeClr val="tx1"/>
                              </a:solidFill>
                              <a:latin typeface="Cambria Math"/>
                            </a:rPr>
                            <m:t>𝟏</m:t>
                          </m:r>
                          <m:r>
                            <a:rPr lang="es-ES" b="1" i="0" smtClean="0">
                              <a:solidFill>
                                <a:schemeClr val="tx1"/>
                              </a:solidFill>
                              <a:latin typeface="Cambria Math"/>
                            </a:rPr>
                            <m:t>.</m:t>
                          </m:r>
                          <m:r>
                            <a:rPr lang="es-ES" b="1" i="0" smtClean="0">
                              <a:solidFill>
                                <a:schemeClr val="tx1"/>
                              </a:solidFill>
                              <a:latin typeface="Cambria Math"/>
                            </a:rPr>
                            <m:t>𝟏𝟐𝟖</m:t>
                          </m:r>
                        </m:den>
                      </m:f>
                      <m:r>
                        <a:rPr lang="es-MX" b="1" i="0" smtClean="0">
                          <a:solidFill>
                            <a:schemeClr val="tx1"/>
                          </a:solidFill>
                          <a:latin typeface="Cambria Math" panose="02040503050406030204" pitchFamily="18" charset="0"/>
                        </a:rPr>
                        <m:t>             </m:t>
                      </m:r>
                      <m:r>
                        <a:rPr lang="es-MX" b="1" i="0" smtClean="0">
                          <a:solidFill>
                            <a:schemeClr val="tx1"/>
                          </a:solidFill>
                          <a:latin typeface="Cambria Math" panose="02040503050406030204" pitchFamily="18" charset="0"/>
                        </a:rPr>
                        <m:t>𝐃𝐨𝐧𝐝𝐞</m:t>
                      </m:r>
                      <m:r>
                        <a:rPr lang="es-MX" b="1" i="0" smtClean="0">
                          <a:solidFill>
                            <a:schemeClr val="tx1"/>
                          </a:solidFill>
                          <a:latin typeface="Cambria Math" panose="02040503050406030204" pitchFamily="18" charset="0"/>
                        </a:rPr>
                        <m:t>       </m:t>
                      </m:r>
                      <m:acc>
                        <m:accPr>
                          <m:chr m:val="̅"/>
                          <m:ctrlPr>
                            <a:rPr lang="es-ES" b="1" i="1" dirty="0">
                              <a:solidFill>
                                <a:schemeClr val="tx1"/>
                              </a:solidFill>
                              <a:latin typeface="Cambria Math" panose="02040503050406030204" pitchFamily="18" charset="0"/>
                            </a:rPr>
                          </m:ctrlPr>
                        </m:accPr>
                        <m:e>
                          <m:r>
                            <a:rPr lang="es-MX" b="1" i="0" dirty="0" smtClean="0">
                              <a:solidFill>
                                <a:schemeClr val="tx1"/>
                              </a:solidFill>
                              <a:latin typeface="Cambria Math"/>
                            </a:rPr>
                            <m:t>𝐑</m:t>
                          </m:r>
                        </m:e>
                      </m:acc>
                      <m:r>
                        <a:rPr lang="es-MX" b="1" i="0" dirty="0" smtClean="0">
                          <a:solidFill>
                            <a:schemeClr val="tx1"/>
                          </a:solidFill>
                          <a:latin typeface="Cambria Math"/>
                        </a:rPr>
                        <m:t>=</m:t>
                      </m:r>
                      <m:nary>
                        <m:naryPr>
                          <m:chr m:val="∑"/>
                          <m:ctrlPr>
                            <a:rPr lang="es-MX" b="1" i="1" dirty="0">
                              <a:solidFill>
                                <a:schemeClr val="tx1"/>
                              </a:solidFill>
                              <a:latin typeface="Cambria Math" panose="02040503050406030204" pitchFamily="18" charset="0"/>
                            </a:rPr>
                          </m:ctrlPr>
                        </m:naryPr>
                        <m:sub>
                          <m:r>
                            <m:rPr>
                              <m:brk m:alnAt="23"/>
                            </m:rPr>
                            <a:rPr lang="es-MX" b="1" i="0" dirty="0" smtClean="0">
                              <a:solidFill>
                                <a:schemeClr val="tx1"/>
                              </a:solidFill>
                              <a:latin typeface="Cambria Math"/>
                            </a:rPr>
                            <m:t>𝐢</m:t>
                          </m:r>
                          <m:r>
                            <a:rPr lang="es-MX" b="1" i="0" dirty="0" smtClean="0">
                              <a:solidFill>
                                <a:schemeClr val="tx1"/>
                              </a:solidFill>
                              <a:latin typeface="Cambria Math"/>
                            </a:rPr>
                            <m:t>=</m:t>
                          </m:r>
                          <m:r>
                            <a:rPr lang="es-MX" b="1" i="0" dirty="0" smtClean="0">
                              <a:solidFill>
                                <a:schemeClr val="tx1"/>
                              </a:solidFill>
                              <a:latin typeface="Cambria Math"/>
                            </a:rPr>
                            <m:t>𝟏</m:t>
                          </m:r>
                        </m:sub>
                        <m:sup>
                          <m:r>
                            <a:rPr lang="es-MX" b="1" i="0" dirty="0" smtClean="0">
                              <a:solidFill>
                                <a:schemeClr val="tx1"/>
                              </a:solidFill>
                              <a:latin typeface="Cambria Math"/>
                            </a:rPr>
                            <m:t>𝐧</m:t>
                          </m:r>
                        </m:sup>
                        <m:e>
                          <m:f>
                            <m:fPr>
                              <m:ctrlPr>
                                <a:rPr lang="es-MX" b="1" i="1" dirty="0">
                                  <a:solidFill>
                                    <a:schemeClr val="tx1"/>
                                  </a:solidFill>
                                  <a:latin typeface="Cambria Math" panose="02040503050406030204" pitchFamily="18" charset="0"/>
                                </a:rPr>
                              </m:ctrlPr>
                            </m:fPr>
                            <m:num>
                              <m:sSub>
                                <m:sSubPr>
                                  <m:ctrlPr>
                                    <a:rPr lang="es-MX" b="1" i="1" dirty="0">
                                      <a:solidFill>
                                        <a:schemeClr val="tx1"/>
                                      </a:solidFill>
                                      <a:latin typeface="Cambria Math" panose="02040503050406030204" pitchFamily="18" charset="0"/>
                                    </a:rPr>
                                  </m:ctrlPr>
                                </m:sSubPr>
                                <m:e>
                                  <m:r>
                                    <a:rPr lang="es-MX" b="1" i="0" dirty="0" smtClean="0">
                                      <a:solidFill>
                                        <a:schemeClr val="tx1"/>
                                      </a:solidFill>
                                      <a:latin typeface="Cambria Math"/>
                                    </a:rPr>
                                    <m:t>𝐑</m:t>
                                  </m:r>
                                </m:e>
                                <m:sub>
                                  <m:r>
                                    <a:rPr lang="es-MX" b="1" i="0" dirty="0" smtClean="0">
                                      <a:solidFill>
                                        <a:schemeClr val="tx1"/>
                                      </a:solidFill>
                                      <a:latin typeface="Cambria Math"/>
                                    </a:rPr>
                                    <m:t>𝐢</m:t>
                                  </m:r>
                                </m:sub>
                              </m:sSub>
                            </m:num>
                            <m:den>
                              <m:r>
                                <a:rPr lang="es-MX" b="1" i="1" dirty="0" smtClean="0">
                                  <a:solidFill>
                                    <a:schemeClr val="tx1"/>
                                  </a:solidFill>
                                  <a:latin typeface="Cambria Math" panose="02040503050406030204" pitchFamily="18" charset="0"/>
                                </a:rPr>
                                <m:t>𝒏</m:t>
                              </m:r>
                              <m:r>
                                <a:rPr lang="es-MX" b="1" i="1" dirty="0" smtClean="0">
                                  <a:solidFill>
                                    <a:schemeClr val="tx1"/>
                                  </a:solidFill>
                                  <a:latin typeface="Cambria Math" panose="02040503050406030204" pitchFamily="18" charset="0"/>
                                </a:rPr>
                                <m:t>−</m:t>
                              </m:r>
                              <m:r>
                                <a:rPr lang="es-MX" b="1" i="1" dirty="0" smtClean="0">
                                  <a:solidFill>
                                    <a:schemeClr val="tx1"/>
                                  </a:solidFill>
                                  <a:latin typeface="Cambria Math" panose="02040503050406030204" pitchFamily="18" charset="0"/>
                                </a:rPr>
                                <m:t>𝟏</m:t>
                              </m:r>
                            </m:den>
                          </m:f>
                        </m:e>
                      </m:nary>
                    </m:oMath>
                  </m:oMathPara>
                </a14:m>
                <a:endParaRPr lang="es-ES" b="1" dirty="0">
                  <a:solidFill>
                    <a:schemeClr val="tx1"/>
                  </a:solidFill>
                  <a:latin typeface="Gabriola" panose="04040605051002020D02" pitchFamily="82" charset="0"/>
                </a:endParaRPr>
              </a:p>
              <a:p>
                <a:pPr algn="just" eaLnBrk="0" fontAlgn="base" hangingPunct="0">
                  <a:spcBef>
                    <a:spcPct val="0"/>
                  </a:spcBef>
                  <a:spcAft>
                    <a:spcPct val="0"/>
                  </a:spcAft>
                </a:pPr>
                <a:endParaRPr lang="es-ES" b="1" dirty="0">
                  <a:solidFill>
                    <a:schemeClr val="tx1"/>
                  </a:solidFill>
                  <a:latin typeface="Gabriola" panose="04040605051002020D02" pitchFamily="82" charset="0"/>
                </a:endParaRPr>
              </a:p>
              <a:p>
                <a:pPr algn="just" eaLnBrk="0" fontAlgn="base" hangingPunct="0">
                  <a:spcBef>
                    <a:spcPct val="0"/>
                  </a:spcBef>
                  <a:spcAft>
                    <a:spcPct val="0"/>
                  </a:spcAft>
                  <a:buFont typeface="Wingdings" panose="05000000000000000000" pitchFamily="2" charset="2"/>
                  <a:buChar char="§"/>
                </a:pPr>
                <a:r>
                  <a:rPr lang="es-ES" b="1" dirty="0">
                    <a:solidFill>
                      <a:schemeClr val="tx1"/>
                    </a:solidFill>
                    <a:latin typeface="Gabriola" panose="04040605051002020D02" pitchFamily="82" charset="0"/>
                  </a:rPr>
                  <a:t>Mediante la desviación estándar </a:t>
                </a:r>
              </a:p>
              <a:p>
                <a:pPr algn="just" eaLnBrk="0" fontAlgn="base" hangingPunct="0">
                  <a:spcBef>
                    <a:spcPct val="0"/>
                  </a:spcBef>
                  <a:spcAft>
                    <a:spcPct val="0"/>
                  </a:spcAft>
                </a:pPr>
                <a:endParaRPr lang="es-ES" b="1" dirty="0">
                  <a:solidFill>
                    <a:schemeClr val="tx1"/>
                  </a:solidFill>
                  <a:latin typeface="Gabriola" panose="04040605051002020D02" pitchFamily="82" charset="0"/>
                </a:endParaRPr>
              </a:p>
              <a:p>
                <a:pPr marL="0" indent="0" algn="just" eaLnBrk="0" fontAlgn="base" hangingPunct="0">
                  <a:spcBef>
                    <a:spcPct val="0"/>
                  </a:spcBef>
                  <a:spcAft>
                    <a:spcPct val="0"/>
                  </a:spcAft>
                  <a:buNone/>
                </a:pPr>
                <a14:m>
                  <m:oMathPara xmlns:m="http://schemas.openxmlformats.org/officeDocument/2006/math">
                    <m:oMathParaPr>
                      <m:jc m:val="centerGroup"/>
                    </m:oMathParaPr>
                    <m:oMath xmlns:m="http://schemas.openxmlformats.org/officeDocument/2006/math">
                      <m:acc>
                        <m:accPr>
                          <m:chr m:val="̂"/>
                          <m:ctrlPr>
                            <a:rPr lang="es-ES_tradnl" b="1" i="1">
                              <a:solidFill>
                                <a:schemeClr val="tx1"/>
                              </a:solidFill>
                              <a:latin typeface="Cambria Math" panose="02040503050406030204" pitchFamily="18" charset="0"/>
                            </a:rPr>
                          </m:ctrlPr>
                        </m:accPr>
                        <m:e>
                          <m:r>
                            <a:rPr lang="es-ES_tradnl" b="1" i="0" smtClean="0">
                              <a:solidFill>
                                <a:schemeClr val="tx1"/>
                              </a:solidFill>
                              <a:latin typeface="Cambria Math"/>
                              <a:ea typeface="Cambria Math"/>
                            </a:rPr>
                            <m:t>𝛔</m:t>
                          </m:r>
                        </m:e>
                      </m:acc>
                      <m:r>
                        <a:rPr lang="es-ES" b="1" i="0" smtClean="0">
                          <a:solidFill>
                            <a:schemeClr val="tx1"/>
                          </a:solidFill>
                          <a:latin typeface="Cambria Math"/>
                        </a:rPr>
                        <m:t>=</m:t>
                      </m:r>
                      <m:r>
                        <a:rPr lang="es-ES" b="1" i="0" smtClean="0">
                          <a:solidFill>
                            <a:schemeClr val="tx1"/>
                          </a:solidFill>
                          <a:latin typeface="Cambria Math"/>
                        </a:rPr>
                        <m:t>𝐬</m:t>
                      </m:r>
                    </m:oMath>
                  </m:oMathPara>
                </a14:m>
                <a:endParaRPr lang="es-ES_tradnl" b="1" dirty="0">
                  <a:solidFill>
                    <a:schemeClr val="tx1"/>
                  </a:solidFill>
                  <a:latin typeface="Gabriola" panose="04040605051002020D02" pitchFamily="82" charset="0"/>
                </a:endParaRPr>
              </a:p>
              <a:p>
                <a:endParaRPr lang="es-ES" dirty="0"/>
              </a:p>
            </p:txBody>
          </p:sp>
        </mc:Choice>
        <mc:Fallback xmlns="">
          <p:sp>
            <p:nvSpPr>
              <p:cNvPr id="3" name="Marcador de contenido 2">
                <a:extLst>
                  <a:ext uri="{FF2B5EF4-FFF2-40B4-BE49-F238E27FC236}">
                    <a16:creationId xmlns:a16="http://schemas.microsoft.com/office/drawing/2014/main" id="{80045CB0-C3E7-4D2B-93C1-54C3888F1602}"/>
                  </a:ext>
                </a:extLst>
              </p:cNvPr>
              <p:cNvSpPr>
                <a:spLocks noGrp="1" noRot="1" noChangeAspect="1" noMove="1" noResize="1" noEditPoints="1" noAdjustHandles="1" noChangeArrowheads="1" noChangeShapeType="1" noTextEdit="1"/>
              </p:cNvSpPr>
              <p:nvPr>
                <p:ph idx="1"/>
              </p:nvPr>
            </p:nvSpPr>
            <p:spPr>
              <a:xfrm>
                <a:off x="501748" y="2606305"/>
                <a:ext cx="11051868" cy="4031029"/>
              </a:xfrm>
              <a:blipFill>
                <a:blip r:embed="rId3"/>
                <a:stretch>
                  <a:fillRect l="-938" t="-2723"/>
                </a:stretch>
              </a:blipFill>
            </p:spPr>
            <p:txBody>
              <a:bodyPr/>
              <a:lstStyle/>
              <a:p>
                <a:r>
                  <a:rPr lang="es-MX">
                    <a:noFill/>
                  </a:rPr>
                  <a:t> </a:t>
                </a:r>
              </a:p>
            </p:txBody>
          </p:sp>
        </mc:Fallback>
      </mc:AlternateContent>
      <p:graphicFrame>
        <p:nvGraphicFramePr>
          <p:cNvPr id="5" name="3 Marcador de contenido">
            <a:extLst>
              <a:ext uri="{FF2B5EF4-FFF2-40B4-BE49-F238E27FC236}">
                <a16:creationId xmlns:a16="http://schemas.microsoft.com/office/drawing/2014/main" id="{8753F04C-497A-4B06-8CBE-D12096AE09D4}"/>
              </a:ext>
            </a:extLst>
          </p:cNvPr>
          <p:cNvGraphicFramePr>
            <a:graphicFrameLocks/>
          </p:cNvGraphicFramePr>
          <p:nvPr>
            <p:extLst>
              <p:ext uri="{D42A27DB-BD31-4B8C-83A1-F6EECF244321}">
                <p14:modId xmlns:p14="http://schemas.microsoft.com/office/powerpoint/2010/main" val="3924115405"/>
              </p:ext>
            </p:extLst>
          </p:nvPr>
        </p:nvGraphicFramePr>
        <p:xfrm>
          <a:off x="6963644" y="374520"/>
          <a:ext cx="3571899" cy="2451122"/>
        </p:xfrm>
        <a:graphic>
          <a:graphicData uri="http://schemas.openxmlformats.org/drawingml/2006/table">
            <a:tbl>
              <a:tblPr>
                <a:tableStyleId>{5C22544A-7EE6-4342-B048-85BDC9FD1C3A}</a:tableStyleId>
              </a:tblPr>
              <a:tblGrid>
                <a:gridCol w="752389">
                  <a:extLst>
                    <a:ext uri="{9D8B030D-6E8A-4147-A177-3AD203B41FA5}">
                      <a16:colId xmlns:a16="http://schemas.microsoft.com/office/drawing/2014/main" val="20000"/>
                    </a:ext>
                  </a:extLst>
                </a:gridCol>
                <a:gridCol w="726510">
                  <a:extLst>
                    <a:ext uri="{9D8B030D-6E8A-4147-A177-3AD203B41FA5}">
                      <a16:colId xmlns:a16="http://schemas.microsoft.com/office/drawing/2014/main" val="20001"/>
                    </a:ext>
                  </a:extLst>
                </a:gridCol>
                <a:gridCol w="839243">
                  <a:extLst>
                    <a:ext uri="{9D8B030D-6E8A-4147-A177-3AD203B41FA5}">
                      <a16:colId xmlns:a16="http://schemas.microsoft.com/office/drawing/2014/main" val="20002"/>
                    </a:ext>
                  </a:extLst>
                </a:gridCol>
                <a:gridCol w="479386">
                  <a:extLst>
                    <a:ext uri="{9D8B030D-6E8A-4147-A177-3AD203B41FA5}">
                      <a16:colId xmlns:a16="http://schemas.microsoft.com/office/drawing/2014/main" val="20003"/>
                    </a:ext>
                  </a:extLst>
                </a:gridCol>
                <a:gridCol w="774371">
                  <a:extLst>
                    <a:ext uri="{9D8B030D-6E8A-4147-A177-3AD203B41FA5}">
                      <a16:colId xmlns:a16="http://schemas.microsoft.com/office/drawing/2014/main" val="20004"/>
                    </a:ext>
                  </a:extLst>
                </a:gridCol>
              </a:tblGrid>
              <a:tr h="474412">
                <a:tc>
                  <a:txBody>
                    <a:bodyPr/>
                    <a:lstStyle/>
                    <a:p>
                      <a:pPr algn="ctr" fontAlgn="b"/>
                      <a:r>
                        <a:rPr lang="es-MX" sz="1400" u="none" strike="noStrike" dirty="0">
                          <a:effectLst/>
                        </a:rPr>
                        <a:t>Tamaño subgrupo </a:t>
                      </a:r>
                      <a:endParaRPr lang="es-MX" sz="1400" b="0" i="0" u="none" strike="noStrike" dirty="0">
                        <a:solidFill>
                          <a:srgbClr val="000000"/>
                        </a:solidFill>
                        <a:effectLst/>
                        <a:latin typeface="Calibri"/>
                      </a:endParaRPr>
                    </a:p>
                  </a:txBody>
                  <a:tcPr marL="9525" marR="9525" marT="9525" marB="0" anchor="b"/>
                </a:tc>
                <a:tc>
                  <a:txBody>
                    <a:bodyPr/>
                    <a:lstStyle/>
                    <a:p>
                      <a:pPr algn="ctr" fontAlgn="ctr"/>
                      <a:r>
                        <a:rPr lang="es-MX" sz="1400" u="none" strike="noStrike" dirty="0">
                          <a:effectLst/>
                        </a:rPr>
                        <a:t>A</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ctr"/>
                </a:tc>
                <a:tc>
                  <a:txBody>
                    <a:bodyPr/>
                    <a:lstStyle/>
                    <a:p>
                      <a:pPr algn="ctr" fontAlgn="b"/>
                      <a:r>
                        <a:rPr lang="es-MX" sz="1400" u="none" strike="noStrike" dirty="0">
                          <a:effectLst/>
                        </a:rPr>
                        <a:t>d</a:t>
                      </a:r>
                      <a:r>
                        <a:rPr lang="es-MX" sz="1400" u="none" strike="noStrike" baseline="-25000"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D</a:t>
                      </a:r>
                      <a:r>
                        <a:rPr lang="es-MX" sz="1400" u="none" strike="noStrike" baseline="-25000" dirty="0">
                          <a:effectLst/>
                        </a:rPr>
                        <a:t>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95342">
                <a:tc>
                  <a:txBody>
                    <a:bodyPr/>
                    <a:lstStyle/>
                    <a:p>
                      <a:pPr algn="ctr" fontAlgn="b"/>
                      <a:r>
                        <a:rPr lang="es-MX" sz="1400" u="none" strike="noStrike" dirty="0">
                          <a:effectLst/>
                        </a:rPr>
                        <a:t>2</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1.88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1.128</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0</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dirty="0">
                          <a:effectLst/>
                        </a:rPr>
                        <a:t>3.267</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95342">
                <a:tc>
                  <a:txBody>
                    <a:bodyPr/>
                    <a:lstStyle/>
                    <a:p>
                      <a:pPr algn="ctr" fontAlgn="b"/>
                      <a:r>
                        <a:rPr lang="es-MX" sz="1400" u="none" strike="noStrike">
                          <a:effectLst/>
                        </a:rPr>
                        <a:t>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1.023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1.693</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2.575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95342">
                <a:tc>
                  <a:txBody>
                    <a:bodyPr/>
                    <a:lstStyle/>
                    <a:p>
                      <a:pPr algn="ctr" fontAlgn="b"/>
                      <a:r>
                        <a:rPr lang="es-MX" sz="1400" u="none" strike="noStrike">
                          <a:effectLst/>
                        </a:rPr>
                        <a:t>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0.729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2.059</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2.282</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95342">
                <a:tc>
                  <a:txBody>
                    <a:bodyPr/>
                    <a:lstStyle/>
                    <a:p>
                      <a:pPr algn="ctr" fontAlgn="b"/>
                      <a:r>
                        <a:rPr lang="es-MX" sz="1400" u="none" strike="noStrike">
                          <a:effectLst/>
                        </a:rPr>
                        <a:t>5</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0.577</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2.326</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2.115</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395342">
                <a:tc>
                  <a:txBody>
                    <a:bodyPr/>
                    <a:lstStyle/>
                    <a:p>
                      <a:pPr algn="ctr" fontAlgn="b"/>
                      <a:r>
                        <a:rPr lang="es-MX" sz="1400" u="none" strike="noStrike">
                          <a:effectLst/>
                        </a:rPr>
                        <a:t>6</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0.483</a:t>
                      </a:r>
                      <a:endParaRPr lang="es-MX" sz="1400" b="0" i="0" u="none" strike="noStrike" dirty="0">
                        <a:solidFill>
                          <a:srgbClr val="000000"/>
                        </a:solidFill>
                        <a:effectLst/>
                        <a:latin typeface="Calibri"/>
                      </a:endParaRPr>
                    </a:p>
                  </a:txBody>
                  <a:tcPr marL="9525" marR="9525" marT="9525" marB="0" anchor="b"/>
                </a:tc>
                <a:tc>
                  <a:txBody>
                    <a:bodyPr/>
                    <a:lstStyle/>
                    <a:p>
                      <a:pPr algn="ctr" fontAlgn="b"/>
                      <a:r>
                        <a:rPr lang="es-MX" sz="1400" u="none" strike="noStrike">
                          <a:effectLst/>
                        </a:rPr>
                        <a:t>2.534</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a:effectLst/>
                        </a:rPr>
                        <a:t>0</a:t>
                      </a:r>
                      <a:endParaRPr lang="es-MX" sz="1400" b="0" i="0" u="none" strike="noStrike">
                        <a:solidFill>
                          <a:srgbClr val="000000"/>
                        </a:solidFill>
                        <a:effectLst/>
                        <a:latin typeface="Calibri"/>
                      </a:endParaRPr>
                    </a:p>
                  </a:txBody>
                  <a:tcPr marL="9525" marR="9525" marT="9525" marB="0" anchor="b"/>
                </a:tc>
                <a:tc>
                  <a:txBody>
                    <a:bodyPr/>
                    <a:lstStyle/>
                    <a:p>
                      <a:pPr algn="ctr" fontAlgn="b"/>
                      <a:r>
                        <a:rPr lang="es-MX" sz="1400" u="none" strike="noStrike" dirty="0">
                          <a:effectLst/>
                        </a:rPr>
                        <a:t>2.004</a:t>
                      </a:r>
                      <a:endParaRPr lang="es-MX"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4688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461AB-B62C-4064-9177-075A03BF5055}"/>
              </a:ext>
            </a:extLst>
          </p:cNvPr>
          <p:cNvSpPr>
            <a:spLocks noGrp="1"/>
          </p:cNvSpPr>
          <p:nvPr>
            <p:ph type="title"/>
          </p:nvPr>
        </p:nvSpPr>
        <p:spPr>
          <a:xfrm>
            <a:off x="648929" y="120822"/>
            <a:ext cx="4944152" cy="846608"/>
          </a:xfrm>
        </p:spPr>
        <p:txBody>
          <a:bodyPr vert="horz" lIns="91440" tIns="45720" rIns="91440" bIns="45720" rtlCol="0" anchor="ctr">
            <a:normAutofit/>
          </a:bodyPr>
          <a:lstStyle/>
          <a:p>
            <a:r>
              <a:rPr lang="es-419" b="1" dirty="0">
                <a:solidFill>
                  <a:srgbClr val="C00000"/>
                </a:solidFill>
                <a:latin typeface="Gabriola" panose="04040605051002020D02" pitchFamily="82" charset="0"/>
              </a:rPr>
              <a:t>EJEMPLO 2.</a:t>
            </a:r>
            <a:endParaRPr lang="es-419" sz="4400" b="1" kern="1200" dirty="0">
              <a:solidFill>
                <a:srgbClr val="C00000"/>
              </a:solidFill>
              <a:latin typeface="Gabriola" panose="04040605051002020D02" pitchFamily="82" charset="0"/>
            </a:endParaRPr>
          </a:p>
        </p:txBody>
      </p:sp>
      <p:sp>
        <p:nvSpPr>
          <p:cNvPr id="8" name="CuadroTexto 7">
            <a:extLst>
              <a:ext uri="{FF2B5EF4-FFF2-40B4-BE49-F238E27FC236}">
                <a16:creationId xmlns:a16="http://schemas.microsoft.com/office/drawing/2014/main" id="{1456D121-6C16-4279-97E7-E7EB950997E9}"/>
              </a:ext>
            </a:extLst>
          </p:cNvPr>
          <p:cNvSpPr txBox="1"/>
          <p:nvPr/>
        </p:nvSpPr>
        <p:spPr>
          <a:xfrm>
            <a:off x="664585" y="1125146"/>
            <a:ext cx="4944151" cy="5382125"/>
          </a:xfrm>
          <a:prstGeom prst="rect">
            <a:avLst/>
          </a:prstGeom>
        </p:spPr>
        <p:txBody>
          <a:bodyPr vert="horz" lIns="91440" tIns="45720" rIns="91440" bIns="45720" rtlCol="0">
            <a:normAutofit/>
          </a:bodyPr>
          <a:lstStyle/>
          <a:p>
            <a:pPr algn="just">
              <a:lnSpc>
                <a:spcPct val="90000"/>
              </a:lnSpc>
              <a:spcAft>
                <a:spcPts val="600"/>
              </a:spcAft>
            </a:pPr>
            <a:r>
              <a:rPr lang="en-US" sz="3200" b="1" dirty="0" err="1">
                <a:latin typeface="Gabriola" panose="04040605051002020D02" pitchFamily="82" charset="0"/>
              </a:rPr>
              <a:t>En</a:t>
            </a:r>
            <a:r>
              <a:rPr lang="en-US" sz="3200" b="1" dirty="0">
                <a:latin typeface="Gabriola" panose="04040605051002020D02" pitchFamily="82" charset="0"/>
              </a:rPr>
              <a:t> el </a:t>
            </a:r>
            <a:r>
              <a:rPr lang="en-US" sz="3200" b="1" dirty="0" err="1">
                <a:latin typeface="Gabriola" panose="04040605051002020D02" pitchFamily="82" charset="0"/>
              </a:rPr>
              <a:t>estudio</a:t>
            </a:r>
            <a:r>
              <a:rPr lang="en-US" sz="3200" b="1" dirty="0">
                <a:latin typeface="Gabriola" panose="04040605051002020D02" pitchFamily="82" charset="0"/>
              </a:rPr>
              <a:t> de control de </a:t>
            </a:r>
            <a:r>
              <a:rPr lang="en-US" sz="3200" b="1" dirty="0" err="1">
                <a:latin typeface="Gabriola" panose="04040605051002020D02" pitchFamily="82" charset="0"/>
              </a:rPr>
              <a:t>calidad</a:t>
            </a:r>
            <a:r>
              <a:rPr lang="en-US" sz="3200" b="1" dirty="0">
                <a:latin typeface="Gabriola" panose="04040605051002020D02" pitchFamily="82" charset="0"/>
              </a:rPr>
              <a:t> de un </a:t>
            </a:r>
            <a:r>
              <a:rPr lang="en-US" sz="3200" b="1" dirty="0" err="1">
                <a:latin typeface="Gabriola" panose="04040605051002020D02" pitchFamily="82" charset="0"/>
              </a:rPr>
              <a:t>medicamento</a:t>
            </a:r>
            <a:r>
              <a:rPr lang="en-US" sz="3200" b="1" dirty="0">
                <a:latin typeface="Gabriola" panose="04040605051002020D02" pitchFamily="82" charset="0"/>
              </a:rPr>
              <a:t>, se </a:t>
            </a:r>
            <a:r>
              <a:rPr lang="en-US" sz="3200" b="1" dirty="0" err="1">
                <a:latin typeface="Gabriola" panose="04040605051002020D02" pitchFamily="82" charset="0"/>
              </a:rPr>
              <a:t>presenta</a:t>
            </a:r>
            <a:r>
              <a:rPr lang="en-US" sz="3200" b="1" dirty="0">
                <a:latin typeface="Gabriola" panose="04040605051002020D02" pitchFamily="82" charset="0"/>
              </a:rPr>
              <a:t> los </a:t>
            </a:r>
            <a:r>
              <a:rPr lang="en-US" sz="3200" b="1" dirty="0" err="1">
                <a:latin typeface="Gabriola" panose="04040605051002020D02" pitchFamily="82" charset="0"/>
              </a:rPr>
              <a:t>resultados</a:t>
            </a:r>
            <a:r>
              <a:rPr lang="en-US" sz="3200" b="1" dirty="0">
                <a:latin typeface="Gabriola" panose="04040605051002020D02" pitchFamily="82" charset="0"/>
              </a:rPr>
              <a:t>  del </a:t>
            </a:r>
            <a:r>
              <a:rPr lang="en-US" sz="3200" b="1" dirty="0" err="1">
                <a:latin typeface="Gabriola" panose="04040605051002020D02" pitchFamily="82" charset="0"/>
              </a:rPr>
              <a:t>ensayo</a:t>
            </a:r>
            <a:r>
              <a:rPr lang="en-US" sz="3200" b="1" dirty="0">
                <a:latin typeface="Gabriola" panose="04040605051002020D02" pitchFamily="82" charset="0"/>
              </a:rPr>
              <a:t> de </a:t>
            </a:r>
            <a:r>
              <a:rPr lang="en-US" sz="3200" b="1" dirty="0" err="1">
                <a:latin typeface="Gabriola" panose="04040605051002020D02" pitchFamily="82" charset="0"/>
              </a:rPr>
              <a:t>valoración</a:t>
            </a:r>
            <a:r>
              <a:rPr lang="en-US" sz="3200" b="1" dirty="0">
                <a:latin typeface="Gabriola" panose="04040605051002020D02" pitchFamily="82" charset="0"/>
              </a:rPr>
              <a:t>, </a:t>
            </a:r>
            <a:r>
              <a:rPr lang="en-US" sz="3200" b="1" dirty="0" err="1">
                <a:latin typeface="Gabriola" panose="04040605051002020D02" pitchFamily="82" charset="0"/>
              </a:rPr>
              <a:t>expresados</a:t>
            </a:r>
            <a:r>
              <a:rPr lang="en-US" sz="3200" b="1" dirty="0">
                <a:latin typeface="Gabriola" panose="04040605051002020D02" pitchFamily="82" charset="0"/>
              </a:rPr>
              <a:t>  </a:t>
            </a:r>
            <a:r>
              <a:rPr lang="en-US" sz="3200" b="1" dirty="0" err="1">
                <a:latin typeface="Gabriola" panose="04040605051002020D02" pitchFamily="82" charset="0"/>
              </a:rPr>
              <a:t>como</a:t>
            </a:r>
            <a:r>
              <a:rPr lang="en-US" sz="3200" b="1" dirty="0">
                <a:latin typeface="Gabriola" panose="04040605051002020D02" pitchFamily="82" charset="0"/>
              </a:rPr>
              <a:t> % </a:t>
            </a:r>
            <a:r>
              <a:rPr lang="en-US" sz="3200" b="1" dirty="0" err="1">
                <a:latin typeface="Gabriola" panose="04040605051002020D02" pitchFamily="82" charset="0"/>
              </a:rPr>
              <a:t>Sobre</a:t>
            </a:r>
            <a:r>
              <a:rPr lang="en-US" sz="3200" b="1" dirty="0">
                <a:latin typeface="Gabriola" panose="04040605051002020D02" pitchFamily="82" charset="0"/>
              </a:rPr>
              <a:t> el Valor </a:t>
            </a:r>
            <a:r>
              <a:rPr lang="en-US" sz="3200" b="1" dirty="0" err="1">
                <a:latin typeface="Gabriola" panose="04040605051002020D02" pitchFamily="82" charset="0"/>
              </a:rPr>
              <a:t>Declarado</a:t>
            </a:r>
            <a:r>
              <a:rPr lang="en-US" sz="3200" b="1" dirty="0">
                <a:latin typeface="Gabriola" panose="04040605051002020D02" pitchFamily="82" charset="0"/>
              </a:rPr>
              <a:t> (%SVD). </a:t>
            </a:r>
            <a:r>
              <a:rPr lang="en-US" sz="3200" b="1" dirty="0" err="1">
                <a:latin typeface="Gabriola" panose="04040605051002020D02" pitchFamily="82" charset="0"/>
              </a:rPr>
              <a:t>Según</a:t>
            </a:r>
            <a:r>
              <a:rPr lang="en-US" sz="3200" b="1" dirty="0">
                <a:latin typeface="Gabriola" panose="04040605051002020D02" pitchFamily="82" charset="0"/>
              </a:rPr>
              <a:t> la </a:t>
            </a:r>
            <a:r>
              <a:rPr lang="en-US" sz="3200" b="1" dirty="0" err="1">
                <a:latin typeface="Gabriola" panose="04040605051002020D02" pitchFamily="82" charset="0"/>
              </a:rPr>
              <a:t>Farmacopea</a:t>
            </a:r>
            <a:r>
              <a:rPr lang="en-US" sz="3200" b="1" dirty="0">
                <a:latin typeface="Gabriola" panose="04040605051002020D02" pitchFamily="82" charset="0"/>
              </a:rPr>
              <a:t> </a:t>
            </a:r>
            <a:r>
              <a:rPr lang="en-US" sz="3200" b="1" dirty="0" err="1">
                <a:latin typeface="Gabriola" panose="04040605051002020D02" pitchFamily="82" charset="0"/>
              </a:rPr>
              <a:t>establece</a:t>
            </a:r>
            <a:r>
              <a:rPr lang="en-US" sz="3200" b="1" dirty="0">
                <a:latin typeface="Gabriola" panose="04040605051002020D02" pitchFamily="82" charset="0"/>
              </a:rPr>
              <a:t> que </a:t>
            </a:r>
            <a:r>
              <a:rPr lang="en-US" sz="3200" b="1" dirty="0" err="1">
                <a:latin typeface="Gabriola" panose="04040605051002020D02" pitchFamily="82" charset="0"/>
              </a:rPr>
              <a:t>este</a:t>
            </a:r>
            <a:r>
              <a:rPr lang="en-US" sz="3200" b="1" dirty="0">
                <a:latin typeface="Gabriola" panose="04040605051002020D02" pitchFamily="82" charset="0"/>
              </a:rPr>
              <a:t> valor debe </a:t>
            </a:r>
            <a:r>
              <a:rPr lang="en-US" sz="3200" b="1" dirty="0" err="1">
                <a:latin typeface="Gabriola" panose="04040605051002020D02" pitchFamily="82" charset="0"/>
              </a:rPr>
              <a:t>estar</a:t>
            </a:r>
            <a:r>
              <a:rPr lang="en-US" sz="3200" b="1" dirty="0">
                <a:latin typeface="Gabriola" panose="04040605051002020D02" pitchFamily="82" charset="0"/>
              </a:rPr>
              <a:t> </a:t>
            </a:r>
            <a:r>
              <a:rPr lang="en-US" sz="3200" b="1" dirty="0" err="1">
                <a:latin typeface="Gabriola" panose="04040605051002020D02" pitchFamily="82" charset="0"/>
              </a:rPr>
              <a:t>contenido</a:t>
            </a:r>
            <a:r>
              <a:rPr lang="en-US" sz="3200" b="1" dirty="0">
                <a:latin typeface="Gabriola" panose="04040605051002020D02" pitchFamily="82" charset="0"/>
              </a:rPr>
              <a:t> </a:t>
            </a:r>
            <a:r>
              <a:rPr lang="es-419" sz="3200" b="1" dirty="0">
                <a:latin typeface="Gabriola" panose="04040605051002020D02" pitchFamily="82" charset="0"/>
              </a:rPr>
              <a:t>entre</a:t>
            </a:r>
            <a:r>
              <a:rPr lang="en-US" sz="3200" b="1" dirty="0">
                <a:latin typeface="Gabriola" panose="04040605051002020D02" pitchFamily="82" charset="0"/>
              </a:rPr>
              <a:t> 92-108%. Para </a:t>
            </a:r>
            <a:r>
              <a:rPr lang="en-US" sz="3200" b="1" dirty="0" err="1">
                <a:latin typeface="Gabriola" panose="04040605051002020D02" pitchFamily="82" charset="0"/>
              </a:rPr>
              <a:t>verificarlo</a:t>
            </a:r>
            <a:r>
              <a:rPr lang="en-US" sz="3200" b="1" dirty="0">
                <a:latin typeface="Gabriola" panose="04040605051002020D02" pitchFamily="82" charset="0"/>
              </a:rPr>
              <a:t>  </a:t>
            </a:r>
            <a:r>
              <a:rPr lang="en-US" sz="3200" b="1" dirty="0" err="1">
                <a:latin typeface="Gabriola" panose="04040605051002020D02" pitchFamily="82" charset="0"/>
              </a:rPr>
              <a:t>analizaron</a:t>
            </a:r>
            <a:r>
              <a:rPr lang="en-US" sz="3200" b="1" dirty="0">
                <a:latin typeface="Gabriola" panose="04040605051002020D02" pitchFamily="82" charset="0"/>
              </a:rPr>
              <a:t>  </a:t>
            </a:r>
            <a:r>
              <a:rPr lang="en-US" sz="3200" b="1" dirty="0" err="1">
                <a:latin typeface="Gabriola" panose="04040605051002020D02" pitchFamily="82" charset="0"/>
              </a:rPr>
              <a:t>cierta</a:t>
            </a:r>
            <a:r>
              <a:rPr lang="en-US" sz="3200" b="1" dirty="0">
                <a:latin typeface="Gabriola" panose="04040605051002020D02" pitchFamily="82" charset="0"/>
              </a:rPr>
              <a:t> </a:t>
            </a:r>
            <a:r>
              <a:rPr lang="en-US" sz="3200" b="1" dirty="0" err="1">
                <a:latin typeface="Gabriola" panose="04040605051002020D02" pitchFamily="82" charset="0"/>
              </a:rPr>
              <a:t>cantidad</a:t>
            </a:r>
            <a:r>
              <a:rPr lang="en-US" sz="3200" b="1" dirty="0">
                <a:latin typeface="Gabriola" panose="04040605051002020D02" pitchFamily="82" charset="0"/>
              </a:rPr>
              <a:t> de </a:t>
            </a:r>
            <a:r>
              <a:rPr lang="en-US" sz="3200" b="1" dirty="0" err="1">
                <a:latin typeface="Gabriola" panose="04040605051002020D02" pitchFamily="82" charset="0"/>
              </a:rPr>
              <a:t>comprimidos</a:t>
            </a:r>
            <a:r>
              <a:rPr lang="en-US" sz="3200" b="1" dirty="0">
                <a:latin typeface="Gabriola" panose="04040605051002020D02" pitchFamily="82" charset="0"/>
              </a:rPr>
              <a:t> del </a:t>
            </a:r>
            <a:r>
              <a:rPr lang="en-US" sz="3200" b="1" dirty="0" err="1">
                <a:latin typeface="Gabriola" panose="04040605051002020D02" pitchFamily="82" charset="0"/>
              </a:rPr>
              <a:t>medicamento</a:t>
            </a:r>
            <a:r>
              <a:rPr lang="en-US" sz="3200" b="1" dirty="0">
                <a:latin typeface="Gabriola" panose="04040605051002020D02" pitchFamily="82" charset="0"/>
              </a:rPr>
              <a:t>, y los </a:t>
            </a:r>
            <a:r>
              <a:rPr lang="en-US" sz="3200" b="1" dirty="0" err="1">
                <a:latin typeface="Gabriola" panose="04040605051002020D02" pitchFamily="82" charset="0"/>
              </a:rPr>
              <a:t>resultados</a:t>
            </a:r>
            <a:r>
              <a:rPr lang="en-US" sz="3200" b="1" dirty="0">
                <a:latin typeface="Gabriola" panose="04040605051002020D02" pitchFamily="82" charset="0"/>
              </a:rPr>
              <a:t> se </a:t>
            </a:r>
            <a:r>
              <a:rPr lang="en-US" sz="3200" b="1" dirty="0" err="1">
                <a:latin typeface="Gabriola" panose="04040605051002020D02" pitchFamily="82" charset="0"/>
              </a:rPr>
              <a:t>muestran</a:t>
            </a:r>
            <a:r>
              <a:rPr lang="en-US" sz="3200" b="1" dirty="0">
                <a:latin typeface="Gabriola" panose="04040605051002020D02" pitchFamily="82" charset="0"/>
              </a:rPr>
              <a:t> a </a:t>
            </a:r>
            <a:r>
              <a:rPr lang="en-US" sz="3200" b="1" dirty="0" err="1">
                <a:latin typeface="Gabriola" panose="04040605051002020D02" pitchFamily="82" charset="0"/>
              </a:rPr>
              <a:t>continuación</a:t>
            </a:r>
            <a:r>
              <a:rPr lang="en-US" sz="3200" b="1" dirty="0">
                <a:latin typeface="Gabriola" panose="04040605051002020D02" pitchFamily="82" charset="0"/>
              </a:rPr>
              <a:t>.</a:t>
            </a:r>
          </a:p>
          <a:p>
            <a:pPr indent="-228600">
              <a:lnSpc>
                <a:spcPct val="90000"/>
              </a:lnSpc>
              <a:spcAft>
                <a:spcPts val="600"/>
              </a:spcAft>
              <a:buFont typeface="Arial" panose="020B0604020202020204" pitchFamily="34" charset="0"/>
              <a:buChar char="•"/>
            </a:pPr>
            <a:endParaRPr lang="en-US" sz="2200" dirty="0"/>
          </a:p>
        </p:txBody>
      </p:sp>
      <p:sp>
        <p:nvSpPr>
          <p:cNvPr id="13" name="Rectangle 12">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484632"/>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Marcador de contenido 6">
            <a:extLst>
              <a:ext uri="{FF2B5EF4-FFF2-40B4-BE49-F238E27FC236}">
                <a16:creationId xmlns:a16="http://schemas.microsoft.com/office/drawing/2014/main" id="{ABA78489-C25F-45F7-9F01-2568132D7CAA}"/>
              </a:ext>
            </a:extLst>
          </p:cNvPr>
          <p:cNvGraphicFramePr>
            <a:graphicFrameLocks noGrp="1"/>
          </p:cNvGraphicFramePr>
          <p:nvPr>
            <p:ph idx="1"/>
            <p:extLst>
              <p:ext uri="{D42A27DB-BD31-4B8C-83A1-F6EECF244321}">
                <p14:modId xmlns:p14="http://schemas.microsoft.com/office/powerpoint/2010/main" val="1987653031"/>
              </p:ext>
            </p:extLst>
          </p:nvPr>
        </p:nvGraphicFramePr>
        <p:xfrm>
          <a:off x="7445026" y="967430"/>
          <a:ext cx="3395319" cy="4773591"/>
        </p:xfrm>
        <a:graphic>
          <a:graphicData uri="http://schemas.openxmlformats.org/drawingml/2006/table">
            <a:tbl>
              <a:tblPr/>
              <a:tblGrid>
                <a:gridCol w="1131773">
                  <a:extLst>
                    <a:ext uri="{9D8B030D-6E8A-4147-A177-3AD203B41FA5}">
                      <a16:colId xmlns:a16="http://schemas.microsoft.com/office/drawing/2014/main" val="1235526004"/>
                    </a:ext>
                  </a:extLst>
                </a:gridCol>
                <a:gridCol w="1131773">
                  <a:extLst>
                    <a:ext uri="{9D8B030D-6E8A-4147-A177-3AD203B41FA5}">
                      <a16:colId xmlns:a16="http://schemas.microsoft.com/office/drawing/2014/main" val="2428249097"/>
                    </a:ext>
                  </a:extLst>
                </a:gridCol>
                <a:gridCol w="1131773">
                  <a:extLst>
                    <a:ext uri="{9D8B030D-6E8A-4147-A177-3AD203B41FA5}">
                      <a16:colId xmlns:a16="http://schemas.microsoft.com/office/drawing/2014/main" val="349126352"/>
                    </a:ext>
                  </a:extLst>
                </a:gridCol>
              </a:tblGrid>
              <a:tr h="530399">
                <a:tc>
                  <a:txBody>
                    <a:bodyPr/>
                    <a:lstStyle/>
                    <a:p>
                      <a:pPr algn="ctr" fontAlgn="b"/>
                      <a:r>
                        <a:rPr lang="es-ES" sz="3200" b="0" i="0" u="none" strike="noStrike" dirty="0">
                          <a:solidFill>
                            <a:srgbClr val="000000"/>
                          </a:solidFill>
                          <a:effectLst/>
                          <a:latin typeface="Gabriola" panose="04040605051002020D02" pitchFamily="82" charset="0"/>
                        </a:rPr>
                        <a:t>95.21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91.88</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102.66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6131706"/>
                  </a:ext>
                </a:extLst>
              </a:tr>
              <a:tr h="530399">
                <a:tc>
                  <a:txBody>
                    <a:bodyPr/>
                    <a:lstStyle/>
                    <a:p>
                      <a:pPr algn="ctr" fontAlgn="b"/>
                      <a:r>
                        <a:rPr lang="es-ES" sz="3200" b="0" i="0" u="none" strike="noStrike" dirty="0">
                          <a:solidFill>
                            <a:srgbClr val="000000"/>
                          </a:solidFill>
                          <a:effectLst/>
                          <a:latin typeface="Gabriola" panose="04040605051002020D02" pitchFamily="82" charset="0"/>
                        </a:rPr>
                        <a:t>99.21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102.08</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97.21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886477"/>
                  </a:ext>
                </a:extLst>
              </a:tr>
              <a:tr h="530399">
                <a:tc>
                  <a:txBody>
                    <a:bodyPr/>
                    <a:lstStyle/>
                    <a:p>
                      <a:pPr algn="ctr" fontAlgn="b"/>
                      <a:r>
                        <a:rPr lang="es-ES" sz="3200" b="0" i="0" u="none" strike="noStrike" dirty="0">
                          <a:solidFill>
                            <a:srgbClr val="000000"/>
                          </a:solidFill>
                          <a:effectLst/>
                          <a:latin typeface="Gabriola" panose="04040605051002020D02" pitchFamily="82" charset="0"/>
                        </a:rPr>
                        <a:t>93.42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100.02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100.66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430870"/>
                  </a:ext>
                </a:extLst>
              </a:tr>
              <a:tr h="530399">
                <a:tc>
                  <a:txBody>
                    <a:bodyPr/>
                    <a:lstStyle/>
                    <a:p>
                      <a:pPr algn="ctr" fontAlgn="b"/>
                      <a:r>
                        <a:rPr lang="es-ES" sz="3200" b="0" i="0" u="none" strike="noStrike" dirty="0">
                          <a:solidFill>
                            <a:srgbClr val="000000"/>
                          </a:solidFill>
                          <a:effectLst/>
                          <a:latin typeface="Gabriola" panose="04040605051002020D02" pitchFamily="82" charset="0"/>
                        </a:rPr>
                        <a:t>95.76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103.91</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98.62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634888"/>
                  </a:ext>
                </a:extLst>
              </a:tr>
              <a:tr h="530399">
                <a:tc>
                  <a:txBody>
                    <a:bodyPr/>
                    <a:lstStyle/>
                    <a:p>
                      <a:pPr algn="ctr" fontAlgn="b"/>
                      <a:r>
                        <a:rPr lang="es-ES" sz="3200" b="0" i="0" u="none" strike="noStrike" dirty="0">
                          <a:solidFill>
                            <a:srgbClr val="000000"/>
                          </a:solidFill>
                          <a:effectLst/>
                          <a:latin typeface="Gabriola" panose="04040605051002020D02" pitchFamily="82" charset="0"/>
                        </a:rPr>
                        <a:t>93.33</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95.29</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92.85</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545408"/>
                  </a:ext>
                </a:extLst>
              </a:tr>
              <a:tr h="530399">
                <a:tc>
                  <a:txBody>
                    <a:bodyPr/>
                    <a:lstStyle/>
                    <a:p>
                      <a:pPr algn="ctr" fontAlgn="b"/>
                      <a:r>
                        <a:rPr lang="es-ES" sz="3200" b="0" i="0" u="none" strike="noStrike" dirty="0">
                          <a:solidFill>
                            <a:srgbClr val="000000"/>
                          </a:solidFill>
                          <a:effectLst/>
                          <a:latin typeface="Gabriola" panose="04040605051002020D02" pitchFamily="82" charset="0"/>
                        </a:rPr>
                        <a:t>91.87</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89.82</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93.19</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496092"/>
                  </a:ext>
                </a:extLst>
              </a:tr>
              <a:tr h="530399">
                <a:tc>
                  <a:txBody>
                    <a:bodyPr/>
                    <a:lstStyle/>
                    <a:p>
                      <a:pPr algn="ctr" fontAlgn="b"/>
                      <a:r>
                        <a:rPr lang="es-ES" sz="3200" b="0" i="0" u="none" strike="noStrike" dirty="0">
                          <a:solidFill>
                            <a:srgbClr val="000000"/>
                          </a:solidFill>
                          <a:effectLst/>
                          <a:latin typeface="Gabriola" panose="04040605051002020D02" pitchFamily="82" charset="0"/>
                        </a:rPr>
                        <a:t>99.46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106.55</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106.34</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768597"/>
                  </a:ext>
                </a:extLst>
              </a:tr>
              <a:tr h="530399">
                <a:tc>
                  <a:txBody>
                    <a:bodyPr/>
                    <a:lstStyle/>
                    <a:p>
                      <a:pPr algn="ctr" fontAlgn="b"/>
                      <a:r>
                        <a:rPr lang="es-ES" sz="3200" b="0" i="0" u="none" strike="noStrike" dirty="0">
                          <a:solidFill>
                            <a:srgbClr val="000000"/>
                          </a:solidFill>
                          <a:effectLst/>
                          <a:latin typeface="Gabriola" panose="04040605051002020D02" pitchFamily="82" charset="0"/>
                        </a:rPr>
                        <a:t>100.57</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97.40</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 </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357768"/>
                  </a:ext>
                </a:extLst>
              </a:tr>
              <a:tr h="530399">
                <a:tc>
                  <a:txBody>
                    <a:bodyPr/>
                    <a:lstStyle/>
                    <a:p>
                      <a:pPr algn="ctr" fontAlgn="b"/>
                      <a:r>
                        <a:rPr lang="es-ES" sz="3200" b="0" i="0" u="none" strike="noStrike" dirty="0">
                          <a:solidFill>
                            <a:srgbClr val="000000"/>
                          </a:solidFill>
                          <a:effectLst/>
                          <a:latin typeface="Gabriola" panose="04040605051002020D02" pitchFamily="82" charset="0"/>
                        </a:rPr>
                        <a:t>103.36</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a:solidFill>
                            <a:srgbClr val="000000"/>
                          </a:solidFill>
                          <a:effectLst/>
                          <a:latin typeface="Gabriola" panose="04040605051002020D02" pitchFamily="82" charset="0"/>
                        </a:rPr>
                        <a:t>93.45</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3200" b="0" i="0" u="none" strike="noStrike" dirty="0">
                          <a:solidFill>
                            <a:srgbClr val="000000"/>
                          </a:solidFill>
                          <a:effectLst/>
                          <a:latin typeface="Gabriola" panose="04040605051002020D02" pitchFamily="82" charset="0"/>
                        </a:rPr>
                        <a:t> </a:t>
                      </a:r>
                    </a:p>
                  </a:txBody>
                  <a:tcPr marL="9465" marR="9465" marT="94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808932"/>
                  </a:ext>
                </a:extLst>
              </a:tr>
            </a:tbl>
          </a:graphicData>
        </a:graphic>
      </p:graphicFrame>
    </p:spTree>
    <p:extLst>
      <p:ext uri="{BB962C8B-B14F-4D97-AF65-F5344CB8AC3E}">
        <p14:creationId xmlns:p14="http://schemas.microsoft.com/office/powerpoint/2010/main" val="397271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EEB61-9AC6-4226-A738-7E60C7370311}"/>
              </a:ext>
            </a:extLst>
          </p:cNvPr>
          <p:cNvSpPr>
            <a:spLocks noGrp="1"/>
          </p:cNvSpPr>
          <p:nvPr>
            <p:ph type="title"/>
          </p:nvPr>
        </p:nvSpPr>
        <p:spPr>
          <a:xfrm>
            <a:off x="838200" y="115794"/>
            <a:ext cx="10515600" cy="1325563"/>
          </a:xfrm>
        </p:spPr>
        <p:txBody>
          <a:bodyPr/>
          <a:lstStyle/>
          <a:p>
            <a:r>
              <a:rPr lang="es-ES" b="1" dirty="0">
                <a:solidFill>
                  <a:srgbClr val="C00000"/>
                </a:solidFill>
                <a:latin typeface="Gabriola" panose="04040605051002020D02" pitchFamily="82" charset="0"/>
              </a:rPr>
              <a:t>Estadística descriptiva de %SVD </a:t>
            </a:r>
          </a:p>
        </p:txBody>
      </p:sp>
      <p:graphicFrame>
        <p:nvGraphicFramePr>
          <p:cNvPr id="5" name="Marcador de contenido 4">
            <a:extLst>
              <a:ext uri="{FF2B5EF4-FFF2-40B4-BE49-F238E27FC236}">
                <a16:creationId xmlns:a16="http://schemas.microsoft.com/office/drawing/2014/main" id="{E76FC82E-88AA-4838-9B36-A81C7A18076C}"/>
              </a:ext>
            </a:extLst>
          </p:cNvPr>
          <p:cNvGraphicFramePr>
            <a:graphicFrameLocks noGrp="1"/>
          </p:cNvGraphicFramePr>
          <p:nvPr>
            <p:ph idx="1"/>
            <p:extLst>
              <p:ext uri="{D42A27DB-BD31-4B8C-83A1-F6EECF244321}">
                <p14:modId xmlns:p14="http://schemas.microsoft.com/office/powerpoint/2010/main" val="494637269"/>
              </p:ext>
            </p:extLst>
          </p:nvPr>
        </p:nvGraphicFramePr>
        <p:xfrm>
          <a:off x="587774" y="1690688"/>
          <a:ext cx="4417363" cy="4357100"/>
        </p:xfrm>
        <a:graphic>
          <a:graphicData uri="http://schemas.openxmlformats.org/drawingml/2006/table">
            <a:tbl>
              <a:tblPr/>
              <a:tblGrid>
                <a:gridCol w="3029710">
                  <a:extLst>
                    <a:ext uri="{9D8B030D-6E8A-4147-A177-3AD203B41FA5}">
                      <a16:colId xmlns:a16="http://schemas.microsoft.com/office/drawing/2014/main" val="953811275"/>
                    </a:ext>
                  </a:extLst>
                </a:gridCol>
                <a:gridCol w="1387653">
                  <a:extLst>
                    <a:ext uri="{9D8B030D-6E8A-4147-A177-3AD203B41FA5}">
                      <a16:colId xmlns:a16="http://schemas.microsoft.com/office/drawing/2014/main" val="107466032"/>
                    </a:ext>
                  </a:extLst>
                </a:gridCol>
              </a:tblGrid>
              <a:tr h="395576">
                <a:tc>
                  <a:txBody>
                    <a:bodyPr/>
                    <a:lstStyle/>
                    <a:p>
                      <a:pPr algn="ctr" fontAlgn="b"/>
                      <a:r>
                        <a:rPr lang="es-ES" sz="2800" b="0" i="0" u="none" strike="noStrike" dirty="0">
                          <a:solidFill>
                            <a:srgbClr val="000000"/>
                          </a:solidFill>
                          <a:effectLst/>
                          <a:latin typeface="Gabriola" panose="04040605051002020D02" pitchFamily="82" charset="0"/>
                        </a:rPr>
                        <a:t>Recuento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25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9536241"/>
                  </a:ext>
                </a:extLst>
              </a:tr>
              <a:tr h="395576">
                <a:tc>
                  <a:txBody>
                    <a:bodyPr/>
                    <a:lstStyle/>
                    <a:p>
                      <a:pPr algn="ctr" fontAlgn="b"/>
                      <a:r>
                        <a:rPr lang="es-ES" sz="2800" b="0" i="0" u="none" strike="noStrike" dirty="0">
                          <a:solidFill>
                            <a:srgbClr val="000000"/>
                          </a:solidFill>
                          <a:effectLst/>
                          <a:latin typeface="Gabriola" panose="04040605051002020D02" pitchFamily="82" charset="0"/>
                        </a:rPr>
                        <a:t>Promedio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97.648</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3541948"/>
                  </a:ext>
                </a:extLst>
              </a:tr>
              <a:tr h="395576">
                <a:tc>
                  <a:txBody>
                    <a:bodyPr/>
                    <a:lstStyle/>
                    <a:p>
                      <a:pPr algn="ctr" fontAlgn="b"/>
                      <a:r>
                        <a:rPr lang="es-ES" sz="2800" b="0" i="0" u="none" strike="noStrike" dirty="0">
                          <a:solidFill>
                            <a:srgbClr val="000000"/>
                          </a:solidFill>
                          <a:effectLst/>
                          <a:latin typeface="Gabriola" panose="04040605051002020D02" pitchFamily="82" charset="0"/>
                        </a:rPr>
                        <a:t>Mediana</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97.4</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62743"/>
                  </a:ext>
                </a:extLst>
              </a:tr>
              <a:tr h="395576">
                <a:tc>
                  <a:txBody>
                    <a:bodyPr/>
                    <a:lstStyle/>
                    <a:p>
                      <a:pPr algn="ctr" fontAlgn="b"/>
                      <a:r>
                        <a:rPr lang="es-ES" sz="2800" b="0" i="0" u="none" strike="noStrike" dirty="0">
                          <a:solidFill>
                            <a:srgbClr val="000000"/>
                          </a:solidFill>
                          <a:effectLst/>
                          <a:latin typeface="Gabriola" panose="04040605051002020D02" pitchFamily="82" charset="0"/>
                        </a:rPr>
                        <a:t>Moda</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 </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209164"/>
                  </a:ext>
                </a:extLst>
              </a:tr>
              <a:tr h="395576">
                <a:tc>
                  <a:txBody>
                    <a:bodyPr/>
                    <a:lstStyle/>
                    <a:p>
                      <a:pPr algn="ctr" fontAlgn="b"/>
                      <a:r>
                        <a:rPr lang="es-ES" sz="2800" b="0" i="0" u="none" strike="noStrike" dirty="0">
                          <a:solidFill>
                            <a:srgbClr val="000000"/>
                          </a:solidFill>
                          <a:effectLst/>
                          <a:latin typeface="Gabriola" panose="04040605051002020D02" pitchFamily="82" charset="0"/>
                        </a:rPr>
                        <a:t>Desviación Estándar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4.74893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689377"/>
                  </a:ext>
                </a:extLst>
              </a:tr>
              <a:tr h="395576">
                <a:tc>
                  <a:txBody>
                    <a:bodyPr/>
                    <a:lstStyle/>
                    <a:p>
                      <a:pPr algn="ctr" fontAlgn="b"/>
                      <a:r>
                        <a:rPr lang="es-ES" sz="2800" b="0" i="0" u="none" strike="noStrike" dirty="0">
                          <a:solidFill>
                            <a:srgbClr val="000000"/>
                          </a:solidFill>
                          <a:effectLst/>
                          <a:latin typeface="Gabriola" panose="04040605051002020D02" pitchFamily="82" charset="0"/>
                        </a:rPr>
                        <a:t>Mínimo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89.82</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39302"/>
                  </a:ext>
                </a:extLst>
              </a:tr>
              <a:tr h="395576">
                <a:tc>
                  <a:txBody>
                    <a:bodyPr/>
                    <a:lstStyle/>
                    <a:p>
                      <a:pPr algn="ctr" fontAlgn="b"/>
                      <a:r>
                        <a:rPr lang="es-ES" sz="2800" b="0" i="0" u="none" strike="noStrike" dirty="0">
                          <a:solidFill>
                            <a:srgbClr val="000000"/>
                          </a:solidFill>
                          <a:effectLst/>
                          <a:latin typeface="Gabriola" panose="04040605051002020D02" pitchFamily="82" charset="0"/>
                        </a:rPr>
                        <a:t>Máximo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106.55</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5515719"/>
                  </a:ext>
                </a:extLst>
              </a:tr>
              <a:tr h="395576">
                <a:tc>
                  <a:txBody>
                    <a:bodyPr/>
                    <a:lstStyle/>
                    <a:p>
                      <a:pPr algn="ctr" fontAlgn="b"/>
                      <a:r>
                        <a:rPr lang="es-ES" sz="2800" b="0" i="0" u="none" strike="noStrike" dirty="0">
                          <a:solidFill>
                            <a:srgbClr val="000000"/>
                          </a:solidFill>
                          <a:effectLst/>
                          <a:latin typeface="Gabriola" panose="04040605051002020D02" pitchFamily="82" charset="0"/>
                        </a:rPr>
                        <a:t>Rango</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16.73</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887345"/>
                  </a:ext>
                </a:extLst>
              </a:tr>
              <a:tr h="395576">
                <a:tc>
                  <a:txBody>
                    <a:bodyPr/>
                    <a:lstStyle/>
                    <a:p>
                      <a:pPr algn="ctr" fontAlgn="b"/>
                      <a:r>
                        <a:rPr lang="es-ES" sz="2800" b="0" i="0" u="none" strike="noStrike" dirty="0">
                          <a:solidFill>
                            <a:srgbClr val="000000"/>
                          </a:solidFill>
                          <a:effectLst/>
                          <a:latin typeface="Gabriola" panose="04040605051002020D02" pitchFamily="82" charset="0"/>
                        </a:rPr>
                        <a:t>Cuartil Inferior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a:solidFill>
                            <a:srgbClr val="000000"/>
                          </a:solidFill>
                          <a:effectLst/>
                          <a:latin typeface="Gabriola" panose="04040605051002020D02" pitchFamily="82" charset="0"/>
                        </a:rPr>
                        <a:t>93.42</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427494"/>
                  </a:ext>
                </a:extLst>
              </a:tr>
              <a:tr h="395576">
                <a:tc>
                  <a:txBody>
                    <a:bodyPr/>
                    <a:lstStyle/>
                    <a:p>
                      <a:pPr algn="ctr" fontAlgn="b"/>
                      <a:r>
                        <a:rPr lang="es-ES" sz="2800" b="0" i="0" u="none" strike="noStrike" dirty="0">
                          <a:solidFill>
                            <a:srgbClr val="000000"/>
                          </a:solidFill>
                          <a:effectLst/>
                          <a:latin typeface="Gabriola" panose="04040605051002020D02" pitchFamily="82" charset="0"/>
                        </a:rPr>
                        <a:t>Cuartil Superior</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ES" sz="2800" b="0" i="0" u="none" strike="noStrike" dirty="0">
                          <a:solidFill>
                            <a:srgbClr val="000000"/>
                          </a:solidFill>
                          <a:effectLst/>
                          <a:latin typeface="Gabriola" panose="04040605051002020D02" pitchFamily="82" charset="0"/>
                        </a:rPr>
                        <a:t>100.66</a:t>
                      </a:r>
                    </a:p>
                  </a:txBody>
                  <a:tcPr marL="8990" marR="8990" marT="89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40685"/>
                  </a:ext>
                </a:extLst>
              </a:tr>
            </a:tbl>
          </a:graphicData>
        </a:graphic>
      </p:graphicFrame>
      <p:pic>
        <p:nvPicPr>
          <p:cNvPr id="6" name="Imagen 5">
            <a:extLst>
              <a:ext uri="{FF2B5EF4-FFF2-40B4-BE49-F238E27FC236}">
                <a16:creationId xmlns:a16="http://schemas.microsoft.com/office/drawing/2014/main" id="{A709F3C7-AF4E-4C44-AD6E-3CD1140BED48}"/>
              </a:ext>
            </a:extLst>
          </p:cNvPr>
          <p:cNvPicPr>
            <a:picLocks noChangeAspect="1"/>
          </p:cNvPicPr>
          <p:nvPr/>
        </p:nvPicPr>
        <p:blipFill rotWithShape="1">
          <a:blip r:embed="rId2"/>
          <a:srcRect l="10698" t="2515" r="14841" b="8102"/>
          <a:stretch/>
        </p:blipFill>
        <p:spPr>
          <a:xfrm>
            <a:off x="5005137" y="1852353"/>
            <a:ext cx="7074569" cy="4469480"/>
          </a:xfrm>
          <a:prstGeom prst="rect">
            <a:avLst/>
          </a:prstGeom>
        </p:spPr>
      </p:pic>
    </p:spTree>
    <p:extLst>
      <p:ext uri="{BB962C8B-B14F-4D97-AF65-F5344CB8AC3E}">
        <p14:creationId xmlns:p14="http://schemas.microsoft.com/office/powerpoint/2010/main" val="12261940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TotalTime>
  <Words>1779</Words>
  <Application>Microsoft Office PowerPoint</Application>
  <PresentationFormat>Panorámica</PresentationFormat>
  <Paragraphs>666</Paragraphs>
  <Slides>25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25</vt:i4>
      </vt:variant>
    </vt:vector>
  </HeadingPairs>
  <TitlesOfParts>
    <vt:vector size="33" baseType="lpstr">
      <vt:lpstr>Arial</vt:lpstr>
      <vt:lpstr>Arial Narrow</vt:lpstr>
      <vt:lpstr>Calibri</vt:lpstr>
      <vt:lpstr>Calibri Light</vt:lpstr>
      <vt:lpstr>Cambria Math</vt:lpstr>
      <vt:lpstr>Gabriola</vt:lpstr>
      <vt:lpstr>Wingdings</vt:lpstr>
      <vt:lpstr>Tema de Office</vt:lpstr>
      <vt:lpstr>INDICES DE CAPACIDAD</vt:lpstr>
      <vt:lpstr>Evaluar la capacidad o habilidad  de un proceso es analizar qué tan bien sus variables de  salida (Y´s) cumplen con las especificaciones o requerimientos del cliente.  </vt:lpstr>
      <vt:lpstr>Capacidad y habilidad de un proceso </vt:lpstr>
      <vt:lpstr>Presentación de PowerPoint</vt:lpstr>
      <vt:lpstr>INDICE DE CAPACIDAD  C_p</vt:lpstr>
      <vt:lpstr>INDICES DE CAPACIDAD  Cp</vt:lpstr>
      <vt:lpstr>ESTIMACIONES DE σ ̂</vt:lpstr>
      <vt:lpstr>EJEMPLO 2.</vt:lpstr>
      <vt:lpstr>Estadística descriptiva de %SVD </vt:lpstr>
      <vt:lpstr>Presentación de PowerPoint</vt:lpstr>
      <vt:lpstr>Presentación de PowerPoint</vt:lpstr>
      <vt:lpstr>Presentación de PowerPoint</vt:lpstr>
      <vt:lpstr>Índice de capacidad C_pk (centrado del proceso)</vt:lpstr>
      <vt:lpstr>ÍNDICE DE CAPACIDAD C_pk (centrado del proceso)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PARETO DE CAPACIDAD</vt:lpstr>
      <vt:lpstr>INDICES DE CORTO Y LARGO PLAZO</vt:lpstr>
      <vt:lpstr>INDICES DE CORTO Y LARGO PLAZO</vt:lpstr>
      <vt:lpstr>Valores adecuados para Cp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Jessica MV</dc:creator>
  <cp:lastModifiedBy>PORFIRIO GUTIERREZ</cp:lastModifiedBy>
  <cp:revision>60</cp:revision>
  <dcterms:created xsi:type="dcterms:W3CDTF">2018-12-11T18:41:36Z</dcterms:created>
  <dcterms:modified xsi:type="dcterms:W3CDTF">2019-02-18T17:41:44Z</dcterms:modified>
</cp:coreProperties>
</file>