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368" r:id="rId9"/>
    <p:sldId id="265" r:id="rId10"/>
    <p:sldId id="266" r:id="rId11"/>
    <p:sldId id="381" r:id="rId12"/>
    <p:sldId id="267" r:id="rId13"/>
    <p:sldId id="268" r:id="rId14"/>
    <p:sldId id="369" r:id="rId15"/>
    <p:sldId id="370" r:id="rId16"/>
    <p:sldId id="371" r:id="rId17"/>
    <p:sldId id="377" r:id="rId18"/>
    <p:sldId id="378" r:id="rId19"/>
    <p:sldId id="372" r:id="rId20"/>
    <p:sldId id="373" r:id="rId21"/>
    <p:sldId id="382" r:id="rId22"/>
    <p:sldId id="379" r:id="rId23"/>
    <p:sldId id="380" r:id="rId24"/>
    <p:sldId id="272"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MV" initials="JM" lastIdx="1" clrIdx="0">
    <p:extLst>
      <p:ext uri="{19B8F6BF-5375-455C-9EA6-DF929625EA0E}">
        <p15:presenceInfo xmlns:p15="http://schemas.microsoft.com/office/powerpoint/2012/main" userId="b917c7d1a625f9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77" d="100"/>
          <a:sy n="77" d="100"/>
        </p:scale>
        <p:origin x="2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B5711-4E77-4A2C-AC92-FA99702429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13C87E-3E3F-46C5-BA93-4BCC7C894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BFA69D-BC8A-4B44-8961-73734AE93705}"/>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5" name="Marcador de pie de página 4">
            <a:extLst>
              <a:ext uri="{FF2B5EF4-FFF2-40B4-BE49-F238E27FC236}">
                <a16:creationId xmlns:a16="http://schemas.microsoft.com/office/drawing/2014/main" id="{F354E43D-EE4B-4185-B5EB-77C72944EB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175532-4159-447F-B30E-54D699191BA6}"/>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50061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8D4DA-4ED4-4B28-8572-5B5BF1877E1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9CE8F36-71FF-48CB-ABBD-7151A99D751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7F92A-59A4-40F2-819E-81E8E3792D49}"/>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5" name="Marcador de pie de página 4">
            <a:extLst>
              <a:ext uri="{FF2B5EF4-FFF2-40B4-BE49-F238E27FC236}">
                <a16:creationId xmlns:a16="http://schemas.microsoft.com/office/drawing/2014/main" id="{60374930-A2DF-4811-95E8-2175369DF1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F3CD59-90FE-453A-A745-E715FF5ABF13}"/>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420702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88D1EB-34CF-4515-91C7-5F456A5DA7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2AE43B7-D57A-44CF-ACE0-4547C6B2EF9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3A46EE-5F2B-4BB4-926E-A69DF66816F4}"/>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5" name="Marcador de pie de página 4">
            <a:extLst>
              <a:ext uri="{FF2B5EF4-FFF2-40B4-BE49-F238E27FC236}">
                <a16:creationId xmlns:a16="http://schemas.microsoft.com/office/drawing/2014/main" id="{15DA7D83-1860-40A3-8CA2-CCE024AF85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D8998B-F446-45D6-9213-968F342C2299}"/>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58076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6EFBA-5A24-41F7-BB90-80F235AB0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8AF91FE-2387-4CE3-9DC1-787B99E646E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17B6E5-1585-4F15-A4FF-C382962AE1C4}"/>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5" name="Marcador de pie de página 4">
            <a:extLst>
              <a:ext uri="{FF2B5EF4-FFF2-40B4-BE49-F238E27FC236}">
                <a16:creationId xmlns:a16="http://schemas.microsoft.com/office/drawing/2014/main" id="{52946CA0-A733-4330-B273-5C9AF17CFC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D56BFC-26B4-4B43-8D53-92AD946A18A4}"/>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39743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029CB-C041-4192-B6DD-3DCF62DC40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9E2A213-B205-455C-B918-68F123AB6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DCF175D-5F22-4BDC-A27A-2AF1C60DDE01}"/>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5" name="Marcador de pie de página 4">
            <a:extLst>
              <a:ext uri="{FF2B5EF4-FFF2-40B4-BE49-F238E27FC236}">
                <a16:creationId xmlns:a16="http://schemas.microsoft.com/office/drawing/2014/main" id="{4A5A3A57-8D45-411F-AD9E-F512934F14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99429FA-921C-496C-9F86-F3975BFFAE74}"/>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71169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6B2C6-05C8-4495-8632-9E019CDE1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1ACCA9-F6D5-4543-A2F2-2D7A62FB0EC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C9377E-4A03-434F-93D3-EAD5FC44ED7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19F64FC-2CA6-4B92-80BB-5844449EFF04}"/>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6" name="Marcador de pie de página 5">
            <a:extLst>
              <a:ext uri="{FF2B5EF4-FFF2-40B4-BE49-F238E27FC236}">
                <a16:creationId xmlns:a16="http://schemas.microsoft.com/office/drawing/2014/main" id="{F4549F34-BB9A-421A-AA41-A7556E8FDA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15F22D-3030-4804-A5C9-FFB2870C6DE6}"/>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87916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2FF49-02E4-489B-81D6-BB91CDEE71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5586A0A-3CC6-4AF8-ACAB-795A04156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7D3BA03-04DA-4112-A301-8117FEC0C4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62369B-E329-4391-80F5-1E9EB3698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F53148E-E623-4CD4-8BD6-AECD01BB570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106286C-423E-400D-8461-A3BB4AE238D9}"/>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8" name="Marcador de pie de página 7">
            <a:extLst>
              <a:ext uri="{FF2B5EF4-FFF2-40B4-BE49-F238E27FC236}">
                <a16:creationId xmlns:a16="http://schemas.microsoft.com/office/drawing/2014/main" id="{E716A0AD-5308-4B31-AF71-33A4F43208A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76CCDD7-249D-4547-A713-306683CF6962}"/>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35090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86630-2981-4F88-8AAF-F1C7A2D6F06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D99950F-DD20-44E4-9735-2AFCA431C28F}"/>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4" name="Marcador de pie de página 3">
            <a:extLst>
              <a:ext uri="{FF2B5EF4-FFF2-40B4-BE49-F238E27FC236}">
                <a16:creationId xmlns:a16="http://schemas.microsoft.com/office/drawing/2014/main" id="{14BF8D05-76BD-4E06-AAB0-96096D1BC41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8DA9685-95AD-4810-90EF-E57D54CF5B1E}"/>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62889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215605-C34E-4FF7-A2FD-35017BD1A83A}"/>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3" name="Marcador de pie de página 2">
            <a:extLst>
              <a:ext uri="{FF2B5EF4-FFF2-40B4-BE49-F238E27FC236}">
                <a16:creationId xmlns:a16="http://schemas.microsoft.com/office/drawing/2014/main" id="{76E3F740-359A-4C99-A9A3-134E3B84EB8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8AD558A-B218-437C-B72A-03BBD8B5B59C}"/>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55706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C97B0-A4D7-4A32-8E2A-3FE6CC3434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08A06A-43CD-408E-BDA6-4175EDCC5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282BAC2-7C33-4D6D-9CC2-B30956ADD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DCA2B0C-B180-4BAC-AF37-C457EAD1C506}"/>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6" name="Marcador de pie de página 5">
            <a:extLst>
              <a:ext uri="{FF2B5EF4-FFF2-40B4-BE49-F238E27FC236}">
                <a16:creationId xmlns:a16="http://schemas.microsoft.com/office/drawing/2014/main" id="{6C23626E-7055-486D-8327-5C1942686B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6955E05-15E7-49DA-8FFA-F669773FE15B}"/>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89916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832E4-069D-4338-B9BA-B919E0EF07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1C5DD70-9640-47EB-99D0-789482C78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DE8AD8E-7DC9-4871-9366-0A47DDA0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2523449-D4EF-49C9-80A4-953597618426}"/>
              </a:ext>
            </a:extLst>
          </p:cNvPr>
          <p:cNvSpPr>
            <a:spLocks noGrp="1"/>
          </p:cNvSpPr>
          <p:nvPr>
            <p:ph type="dt" sz="half" idx="10"/>
          </p:nvPr>
        </p:nvSpPr>
        <p:spPr/>
        <p:txBody>
          <a:bodyPr/>
          <a:lstStyle/>
          <a:p>
            <a:fld id="{F8044196-70EE-4789-B478-C29B9D262E3C}" type="datetimeFigureOut">
              <a:rPr lang="es-ES" smtClean="0"/>
              <a:t>15/01/2019</a:t>
            </a:fld>
            <a:endParaRPr lang="es-ES"/>
          </a:p>
        </p:txBody>
      </p:sp>
      <p:sp>
        <p:nvSpPr>
          <p:cNvPr id="6" name="Marcador de pie de página 5">
            <a:extLst>
              <a:ext uri="{FF2B5EF4-FFF2-40B4-BE49-F238E27FC236}">
                <a16:creationId xmlns:a16="http://schemas.microsoft.com/office/drawing/2014/main" id="{7F9AB944-B582-49A2-983F-17EDEA93F2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F821DF-B512-4A57-BD40-ECA6BEEE762D}"/>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319564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F0E8313-D3FE-4D35-A021-3B9EDE42C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BEBDD0-C1C7-41CC-A94B-A14E49C3E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2850B7-37BE-4565-AF8E-1961CDD76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44196-70EE-4789-B478-C29B9D262E3C}" type="datetimeFigureOut">
              <a:rPr lang="es-ES" smtClean="0"/>
              <a:t>15/01/2019</a:t>
            </a:fld>
            <a:endParaRPr lang="es-ES"/>
          </a:p>
        </p:txBody>
      </p:sp>
      <p:sp>
        <p:nvSpPr>
          <p:cNvPr id="5" name="Marcador de pie de página 4">
            <a:extLst>
              <a:ext uri="{FF2B5EF4-FFF2-40B4-BE49-F238E27FC236}">
                <a16:creationId xmlns:a16="http://schemas.microsoft.com/office/drawing/2014/main" id="{8939EEBC-4FA9-42AB-9A99-784D3ADCE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0B097BF-207A-4E6E-B41F-E97EA6E12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82C8D-CBE1-4386-9331-86FE794A0214}" type="slidenum">
              <a:rPr lang="es-ES" smtClean="0"/>
              <a:t>‹Nº›</a:t>
            </a:fld>
            <a:endParaRPr lang="es-ES"/>
          </a:p>
        </p:txBody>
      </p:sp>
    </p:spTree>
    <p:extLst>
      <p:ext uri="{BB962C8B-B14F-4D97-AF65-F5344CB8AC3E}">
        <p14:creationId xmlns:p14="http://schemas.microsoft.com/office/powerpoint/2010/main" val="30992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0.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7B235E2-52D3-488D-9645-16AFAF6E2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8361"/>
            <a:ext cx="7626333" cy="4770811"/>
          </a:xfrm>
          <a:prstGeom prst="rect">
            <a:avLst/>
          </a:prstGeom>
        </p:spPr>
      </p:pic>
      <p:sp>
        <p:nvSpPr>
          <p:cNvPr id="2" name="Título 1">
            <a:extLst>
              <a:ext uri="{FF2B5EF4-FFF2-40B4-BE49-F238E27FC236}">
                <a16:creationId xmlns:a16="http://schemas.microsoft.com/office/drawing/2014/main" id="{87B37D1E-04F6-4C97-845B-C35223C73DD0}"/>
              </a:ext>
            </a:extLst>
          </p:cNvPr>
          <p:cNvSpPr>
            <a:spLocks noGrp="1"/>
          </p:cNvSpPr>
          <p:nvPr>
            <p:ph type="ctrTitle"/>
          </p:nvPr>
        </p:nvSpPr>
        <p:spPr>
          <a:xfrm>
            <a:off x="1109272" y="79638"/>
            <a:ext cx="10313232" cy="1747003"/>
          </a:xfrm>
        </p:spPr>
        <p:txBody>
          <a:bodyPr>
            <a:normAutofit/>
          </a:bodyPr>
          <a:lstStyle/>
          <a:p>
            <a:r>
              <a:rPr lang="es-ES" sz="7200" dirty="0">
                <a:latin typeface="Gabriola" panose="04040605051002020D02" pitchFamily="82" charset="0"/>
                <a:ea typeface="Cambria" panose="02040503050406030204" pitchFamily="18" charset="0"/>
              </a:rPr>
              <a:t>ESTADISTICA DESCRIPTIVA</a:t>
            </a:r>
          </a:p>
        </p:txBody>
      </p:sp>
      <p:sp>
        <p:nvSpPr>
          <p:cNvPr id="3" name="Subtítulo 2">
            <a:extLst>
              <a:ext uri="{FF2B5EF4-FFF2-40B4-BE49-F238E27FC236}">
                <a16:creationId xmlns:a16="http://schemas.microsoft.com/office/drawing/2014/main" id="{27675000-CE35-4A98-9473-9D61E5A93E7F}"/>
              </a:ext>
            </a:extLst>
          </p:cNvPr>
          <p:cNvSpPr>
            <a:spLocks noGrp="1"/>
          </p:cNvSpPr>
          <p:nvPr>
            <p:ph type="subTitle" idx="1"/>
          </p:nvPr>
        </p:nvSpPr>
        <p:spPr>
          <a:xfrm>
            <a:off x="6263013" y="4509378"/>
            <a:ext cx="5760459" cy="715755"/>
          </a:xfrm>
        </p:spPr>
        <p:txBody>
          <a:bodyPr>
            <a:normAutofit/>
          </a:bodyPr>
          <a:lstStyle/>
          <a:p>
            <a:r>
              <a:rPr lang="es-ES" sz="3200" b="1" dirty="0">
                <a:latin typeface="Gabriola" panose="04040605051002020D02" pitchFamily="82" charset="0"/>
              </a:rPr>
              <a:t> Mat.  Jessica Jacqueline Machuca Vergara</a:t>
            </a:r>
          </a:p>
        </p:txBody>
      </p:sp>
      <p:cxnSp>
        <p:nvCxnSpPr>
          <p:cNvPr id="8" name="Conector recto 7">
            <a:extLst>
              <a:ext uri="{FF2B5EF4-FFF2-40B4-BE49-F238E27FC236}">
                <a16:creationId xmlns:a16="http://schemas.microsoft.com/office/drawing/2014/main" id="{33EEBB24-83B5-4210-B761-4CBF0139D4B9}"/>
              </a:ext>
            </a:extLst>
          </p:cNvPr>
          <p:cNvCxnSpPr>
            <a:cxnSpLocks/>
          </p:cNvCxnSpPr>
          <p:nvPr/>
        </p:nvCxnSpPr>
        <p:spPr>
          <a:xfrm>
            <a:off x="2053652" y="2046807"/>
            <a:ext cx="848443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971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67A9CB-20A4-4DCE-B59B-D8B54AF3109A}"/>
              </a:ext>
            </a:extLst>
          </p:cNvPr>
          <p:cNvSpPr>
            <a:spLocks noGrp="1"/>
          </p:cNvSpPr>
          <p:nvPr>
            <p:ph type="title"/>
          </p:nvPr>
        </p:nvSpPr>
        <p:spPr>
          <a:xfrm>
            <a:off x="717422" y="1770642"/>
            <a:ext cx="3138961" cy="2940504"/>
          </a:xfrm>
          <a:noFill/>
        </p:spPr>
        <p:txBody>
          <a:bodyPr vert="horz" lIns="91440" tIns="45720" rIns="91440" bIns="45720" rtlCol="0" anchor="ctr">
            <a:normAutofit/>
          </a:bodyPr>
          <a:lstStyle/>
          <a:p>
            <a:pPr algn="ctr"/>
            <a:r>
              <a:rPr lang="es-419" sz="4800" b="1" kern="1200" dirty="0">
                <a:solidFill>
                  <a:srgbClr val="FFFFFF"/>
                </a:solidFill>
                <a:latin typeface="Gabriola" panose="04040605051002020D02" pitchFamily="82" charset="0"/>
              </a:rPr>
              <a:t>Estadística descriptiva de los productos  </a:t>
            </a:r>
          </a:p>
        </p:txBody>
      </p:sp>
      <p:graphicFrame>
        <p:nvGraphicFramePr>
          <p:cNvPr id="5" name="Marcador de contenido 4">
            <a:extLst>
              <a:ext uri="{FF2B5EF4-FFF2-40B4-BE49-F238E27FC236}">
                <a16:creationId xmlns:a16="http://schemas.microsoft.com/office/drawing/2014/main" id="{94B12CCD-600B-4A44-A0CF-110674D25430}"/>
              </a:ext>
            </a:extLst>
          </p:cNvPr>
          <p:cNvGraphicFramePr>
            <a:graphicFrameLocks noGrp="1"/>
          </p:cNvGraphicFramePr>
          <p:nvPr>
            <p:ph idx="1"/>
            <p:extLst>
              <p:ext uri="{D42A27DB-BD31-4B8C-83A1-F6EECF244321}">
                <p14:modId xmlns:p14="http://schemas.microsoft.com/office/powerpoint/2010/main" val="1975260664"/>
              </p:ext>
            </p:extLst>
          </p:nvPr>
        </p:nvGraphicFramePr>
        <p:xfrm>
          <a:off x="5428386" y="691505"/>
          <a:ext cx="5478560" cy="4925394"/>
        </p:xfrm>
        <a:graphic>
          <a:graphicData uri="http://schemas.openxmlformats.org/drawingml/2006/table">
            <a:tbl>
              <a:tblPr/>
              <a:tblGrid>
                <a:gridCol w="3886071">
                  <a:extLst>
                    <a:ext uri="{9D8B030D-6E8A-4147-A177-3AD203B41FA5}">
                      <a16:colId xmlns:a16="http://schemas.microsoft.com/office/drawing/2014/main" val="1688790285"/>
                    </a:ext>
                  </a:extLst>
                </a:gridCol>
                <a:gridCol w="1592489">
                  <a:extLst>
                    <a:ext uri="{9D8B030D-6E8A-4147-A177-3AD203B41FA5}">
                      <a16:colId xmlns:a16="http://schemas.microsoft.com/office/drawing/2014/main" val="459883549"/>
                    </a:ext>
                  </a:extLst>
                </a:gridCol>
              </a:tblGrid>
              <a:tr h="547266">
                <a:tc>
                  <a:txBody>
                    <a:bodyPr/>
                    <a:lstStyle/>
                    <a:p>
                      <a:pPr algn="ctr" fontAlgn="b"/>
                      <a:r>
                        <a:rPr lang="es-ES" sz="3300" b="1" i="0" u="none" strike="noStrike" dirty="0">
                          <a:solidFill>
                            <a:srgbClr val="000000"/>
                          </a:solidFill>
                          <a:effectLst/>
                          <a:latin typeface="Gabriola" panose="04040605051002020D02" pitchFamily="82" charset="0"/>
                        </a:rPr>
                        <a:t>Recuento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30</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624905"/>
                  </a:ext>
                </a:extLst>
              </a:tr>
              <a:tr h="547266">
                <a:tc>
                  <a:txBody>
                    <a:bodyPr/>
                    <a:lstStyle/>
                    <a:p>
                      <a:pPr algn="ctr" fontAlgn="b"/>
                      <a:r>
                        <a:rPr lang="es-ES" sz="3300" b="1" i="0" u="none" strike="noStrike" dirty="0">
                          <a:solidFill>
                            <a:srgbClr val="000000"/>
                          </a:solidFill>
                          <a:effectLst/>
                          <a:latin typeface="Gabriola" panose="04040605051002020D02" pitchFamily="82" charset="0"/>
                        </a:rPr>
                        <a:t>Promedio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40.48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0266"/>
                  </a:ext>
                </a:extLst>
              </a:tr>
              <a:tr h="547266">
                <a:tc>
                  <a:txBody>
                    <a:bodyPr/>
                    <a:lstStyle/>
                    <a:p>
                      <a:pPr algn="ctr" fontAlgn="b"/>
                      <a:r>
                        <a:rPr lang="es-ES" sz="3300" b="1" i="0" u="none" strike="noStrike" dirty="0">
                          <a:solidFill>
                            <a:srgbClr val="000000"/>
                          </a:solidFill>
                          <a:effectLst/>
                          <a:latin typeface="Gabriola" panose="04040605051002020D02" pitchFamily="82" charset="0"/>
                        </a:rPr>
                        <a:t>Mediana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40.34</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271739"/>
                  </a:ext>
                </a:extLst>
              </a:tr>
              <a:tr h="547266">
                <a:tc>
                  <a:txBody>
                    <a:bodyPr/>
                    <a:lstStyle/>
                    <a:p>
                      <a:pPr algn="ctr" fontAlgn="b"/>
                      <a:r>
                        <a:rPr lang="es-ES" sz="3300" b="1" i="0" u="none" strike="noStrike" dirty="0">
                          <a:solidFill>
                            <a:srgbClr val="000000"/>
                          </a:solidFill>
                          <a:effectLst/>
                          <a:latin typeface="Gabriola" panose="04040605051002020D02" pitchFamily="82" charset="0"/>
                        </a:rPr>
                        <a:t>Moda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 </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00382"/>
                  </a:ext>
                </a:extLst>
              </a:tr>
              <a:tr h="547266">
                <a:tc>
                  <a:txBody>
                    <a:bodyPr/>
                    <a:lstStyle/>
                    <a:p>
                      <a:pPr algn="ctr" fontAlgn="b"/>
                      <a:r>
                        <a:rPr lang="es-ES" sz="3300" b="1" i="0" u="none" strike="noStrike">
                          <a:solidFill>
                            <a:srgbClr val="000000"/>
                          </a:solidFill>
                          <a:effectLst/>
                          <a:latin typeface="Gabriola" panose="04040605051002020D02" pitchFamily="82" charset="0"/>
                        </a:rPr>
                        <a:t>Varianza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6.38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68214"/>
                  </a:ext>
                </a:extLst>
              </a:tr>
              <a:tr h="547266">
                <a:tc>
                  <a:txBody>
                    <a:bodyPr/>
                    <a:lstStyle/>
                    <a:p>
                      <a:pPr algn="ctr" fontAlgn="b"/>
                      <a:r>
                        <a:rPr lang="es-ES" sz="3300" b="1" i="0" u="none" strike="noStrike">
                          <a:solidFill>
                            <a:srgbClr val="000000"/>
                          </a:solidFill>
                          <a:effectLst/>
                          <a:latin typeface="Gabriola" panose="04040605051002020D02" pitchFamily="82" charset="0"/>
                        </a:rPr>
                        <a:t>Desviación Estándar</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2.52</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288774"/>
                  </a:ext>
                </a:extLst>
              </a:tr>
              <a:tr h="547266">
                <a:tc>
                  <a:txBody>
                    <a:bodyPr/>
                    <a:lstStyle/>
                    <a:p>
                      <a:pPr algn="ctr" fontAlgn="b"/>
                      <a:r>
                        <a:rPr lang="es-ES" sz="3300" b="1" i="0" u="none" strike="noStrike">
                          <a:solidFill>
                            <a:srgbClr val="000000"/>
                          </a:solidFill>
                          <a:effectLst/>
                          <a:latin typeface="Gabriola" panose="04040605051002020D02" pitchFamily="82" charset="0"/>
                        </a:rPr>
                        <a:t>Mínimo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33.12</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6906689"/>
                  </a:ext>
                </a:extLst>
              </a:tr>
              <a:tr h="547266">
                <a:tc>
                  <a:txBody>
                    <a:bodyPr/>
                    <a:lstStyle/>
                    <a:p>
                      <a:pPr algn="ctr" fontAlgn="b"/>
                      <a:r>
                        <a:rPr lang="es-ES" sz="3300" b="1" i="0" u="none" strike="noStrike">
                          <a:solidFill>
                            <a:srgbClr val="000000"/>
                          </a:solidFill>
                          <a:effectLst/>
                          <a:latin typeface="Gabriola" panose="04040605051002020D02" pitchFamily="82" charset="0"/>
                        </a:rPr>
                        <a:t>Máximo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46.5</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256187"/>
                  </a:ext>
                </a:extLst>
              </a:tr>
              <a:tr h="547266">
                <a:tc>
                  <a:txBody>
                    <a:bodyPr/>
                    <a:lstStyle/>
                    <a:p>
                      <a:pPr algn="ctr" fontAlgn="b"/>
                      <a:r>
                        <a:rPr lang="es-ES" sz="3300" b="1" i="0" u="none" strike="noStrike">
                          <a:solidFill>
                            <a:srgbClr val="000000"/>
                          </a:solidFill>
                          <a:effectLst/>
                          <a:latin typeface="Gabriola" panose="04040605051002020D02" pitchFamily="82" charset="0"/>
                        </a:rPr>
                        <a:t>Rango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13.18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163877"/>
                  </a:ext>
                </a:extLst>
              </a:tr>
            </a:tbl>
          </a:graphicData>
        </a:graphic>
      </p:graphicFrame>
    </p:spTree>
    <p:extLst>
      <p:ext uri="{BB962C8B-B14F-4D97-AF65-F5344CB8AC3E}">
        <p14:creationId xmlns:p14="http://schemas.microsoft.com/office/powerpoint/2010/main" val="160525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8871" y="499067"/>
            <a:ext cx="11674258" cy="2532231"/>
          </a:xfrm>
        </p:spPr>
        <p:txBody>
          <a:bodyPr>
            <a:noAutofit/>
          </a:bodyPr>
          <a:lstStyle/>
          <a:p>
            <a:pPr marL="0" indent="0" algn="just">
              <a:spcBef>
                <a:spcPts val="0"/>
              </a:spcBef>
              <a:spcAft>
                <a:spcPts val="1000"/>
              </a:spcAft>
              <a:buNone/>
            </a:pPr>
            <a:r>
              <a:rPr lang="es-MX" sz="3200" b="1" dirty="0">
                <a:latin typeface="Gabriola" panose="04040605051002020D02" pitchFamily="82" charset="0"/>
                <a:cs typeface="Arial" pitchFamily="34" charset="0"/>
              </a:rPr>
              <a:t>El promedio de % Volumen  es 40.48, con esto puedo afirmar que, si se evalúan a otros 30 .</a:t>
            </a:r>
          </a:p>
          <a:p>
            <a:pPr marL="0" indent="0" algn="ctr">
              <a:spcBef>
                <a:spcPts val="0"/>
              </a:spcBef>
              <a:spcAft>
                <a:spcPts val="1000"/>
              </a:spcAft>
              <a:buNone/>
            </a:pPr>
            <a:r>
              <a:rPr lang="es-MX" sz="3200" b="1" dirty="0">
                <a:latin typeface="Gabriola" panose="04040605051002020D02" pitchFamily="82" charset="0"/>
                <a:cs typeface="Arial" pitchFamily="34" charset="0"/>
              </a:rPr>
              <a:t>¿Se esperaría que el promedio fuera de 40.48?</a:t>
            </a:r>
          </a:p>
          <a:p>
            <a:pPr marL="0" indent="0" algn="ctr">
              <a:spcBef>
                <a:spcPts val="0"/>
              </a:spcBef>
              <a:spcAft>
                <a:spcPts val="1000"/>
              </a:spcAft>
              <a:buNone/>
            </a:pPr>
            <a:r>
              <a:rPr lang="es-MX" sz="3200" b="1" dirty="0">
                <a:latin typeface="Gabriola" panose="04040605051002020D02" pitchFamily="82" charset="0"/>
                <a:cs typeface="Arial" pitchFamily="34" charset="0"/>
              </a:rPr>
              <a:t>¿Se esperaría que la desviación estándar fuera de 2.52?</a:t>
            </a:r>
          </a:p>
        </p:txBody>
      </p:sp>
      <p:pic>
        <p:nvPicPr>
          <p:cNvPr id="6146" name="Picture 2" descr="http://t1.gstatic.com/images?q=tbn:ANd9GcSLCXyZS9M9d5wx8UOtfTBvp8BkRvHlzbCyI9DBhTDCG-inr3AU"/>
          <p:cNvPicPr>
            <a:picLocks noChangeAspect="1" noChangeArrowheads="1"/>
          </p:cNvPicPr>
          <p:nvPr/>
        </p:nvPicPr>
        <p:blipFill>
          <a:blip r:embed="rId2"/>
          <a:srcRect/>
          <a:stretch>
            <a:fillRect/>
          </a:stretch>
        </p:blipFill>
        <p:spPr bwMode="auto">
          <a:xfrm>
            <a:off x="4831664" y="3031298"/>
            <a:ext cx="2109790" cy="2637238"/>
          </a:xfrm>
          <a:prstGeom prst="rect">
            <a:avLst/>
          </a:prstGeom>
          <a:noFill/>
        </p:spPr>
      </p:pic>
    </p:spTree>
    <p:extLst>
      <p:ext uri="{BB962C8B-B14F-4D97-AF65-F5344CB8AC3E}">
        <p14:creationId xmlns:p14="http://schemas.microsoft.com/office/powerpoint/2010/main" val="335852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B0AAC-FB7B-476F-9CD1-48B8FAA61E9B}"/>
              </a:ext>
            </a:extLst>
          </p:cNvPr>
          <p:cNvSpPr>
            <a:spLocks noGrp="1"/>
          </p:cNvSpPr>
          <p:nvPr>
            <p:ph type="title"/>
          </p:nvPr>
        </p:nvSpPr>
        <p:spPr>
          <a:xfrm>
            <a:off x="838200" y="351874"/>
            <a:ext cx="10515600" cy="871059"/>
          </a:xfrm>
        </p:spPr>
        <p:txBody>
          <a:bodyPr/>
          <a:lstStyle/>
          <a:p>
            <a:r>
              <a:rPr lang="es-ES" dirty="0">
                <a:latin typeface="Gabriola" panose="04040605051002020D02" pitchFamily="82" charset="0"/>
              </a:rPr>
              <a:t>REGLA EMPIRICA</a:t>
            </a:r>
          </a:p>
        </p:txBody>
      </p:sp>
      <p:graphicFrame>
        <p:nvGraphicFramePr>
          <p:cNvPr id="4" name="3 Objeto">
            <a:extLst>
              <a:ext uri="{FF2B5EF4-FFF2-40B4-BE49-F238E27FC236}">
                <a16:creationId xmlns:a16="http://schemas.microsoft.com/office/drawing/2014/main" id="{769B7359-17B8-4229-9744-DC32F456265C}"/>
              </a:ext>
            </a:extLst>
          </p:cNvPr>
          <p:cNvGraphicFramePr>
            <a:graphicFrameLocks noGrp="1" noChangeAspect="1"/>
          </p:cNvGraphicFramePr>
          <p:nvPr>
            <p:extLst>
              <p:ext uri="{D42A27DB-BD31-4B8C-83A1-F6EECF244321}">
                <p14:modId xmlns:p14="http://schemas.microsoft.com/office/powerpoint/2010/main" val="647844925"/>
              </p:ext>
            </p:extLst>
          </p:nvPr>
        </p:nvGraphicFramePr>
        <p:xfrm>
          <a:off x="4143794" y="2697235"/>
          <a:ext cx="7310215" cy="3655108"/>
        </p:xfrm>
        <a:graphic>
          <a:graphicData uri="http://schemas.openxmlformats.org/presentationml/2006/ole">
            <mc:AlternateContent xmlns:mc="http://schemas.openxmlformats.org/markup-compatibility/2006">
              <mc:Choice xmlns:v="urn:schemas-microsoft-com:vml" Requires="v">
                <p:oleObj spid="_x0000_s1083" name="Hoja de cálculo" r:id="rId3" imgW="5124360" imgH="3038464" progId="Excel.Sheet.8">
                  <p:embed/>
                </p:oleObj>
              </mc:Choice>
              <mc:Fallback>
                <p:oleObj name="Hoja de cálculo" r:id="rId3" imgW="5124360" imgH="3038464" progId="Excel.Sheet.8">
                  <p:embed/>
                  <p:pic>
                    <p:nvPicPr>
                      <p:cNvPr id="4" name="3 Objeto"/>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794" y="2697235"/>
                        <a:ext cx="7310215" cy="3655108"/>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A2CD781-1A65-4043-989B-000F33F176BB}"/>
                  </a:ext>
                </a:extLst>
              </p:cNvPr>
              <p:cNvSpPr txBox="1"/>
              <p:nvPr/>
            </p:nvSpPr>
            <p:spPr>
              <a:xfrm>
                <a:off x="930966" y="1222512"/>
                <a:ext cx="8627982" cy="2800767"/>
              </a:xfrm>
              <a:prstGeom prst="rect">
                <a:avLst/>
              </a:prstGeom>
              <a:noFill/>
            </p:spPr>
            <p:txBody>
              <a:bodyPr wrap="square" rtlCol="0">
                <a:spAutoFit/>
              </a:bodyPr>
              <a:lstStyle/>
              <a:p>
                <a:r>
                  <a:rPr lang="es-ES" sz="2800" dirty="0">
                    <a:latin typeface="Gabriola" panose="04040605051002020D02" pitchFamily="82" charset="0"/>
                  </a:rPr>
                  <a:t> Los datos de una población se encuentran en los siguientes intervalos:</a:t>
                </a:r>
              </a:p>
              <a:p>
                <a:r>
                  <a:rPr lang="es-ES" sz="2400" dirty="0">
                    <a:latin typeface="Gabriola" panose="04040605051002020D02" pitchFamily="82" charset="0"/>
                  </a:rPr>
                  <a:t>     </a:t>
                </a:r>
                <a14:m>
                  <m:oMath xmlns:m="http://schemas.openxmlformats.org/officeDocument/2006/math">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r>
                      <a:rPr lang="es-ES" sz="2400" b="0" i="0" smtClean="0">
                        <a:latin typeface="Cambria Math" panose="02040503050406030204" pitchFamily="18" charset="0"/>
                      </a:rPr>
                      <m:t>−</m:t>
                    </m:r>
                    <m:r>
                      <a:rPr lang="es-ES" sz="2400" b="0" i="1" smtClean="0">
                        <a:latin typeface="Cambria Math" panose="02040503050406030204" pitchFamily="18" charset="0"/>
                      </a:rPr>
                      <m:t>𝑆</m:t>
                    </m:r>
                  </m:oMath>
                </a14:m>
                <a:r>
                  <a:rPr lang="es-ES" sz="2400" dirty="0">
                    <a:latin typeface="Gabriola" panose="04040605051002020D02" pitchFamily="82"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b="0" i="0" smtClean="0">
                        <a:latin typeface="Cambria Math" panose="02040503050406030204" pitchFamily="18" charset="0"/>
                      </a:rPr>
                      <m:t>+</m:t>
                    </m:r>
                    <m:r>
                      <a:rPr lang="es-ES" sz="2400" i="1">
                        <a:latin typeface="Cambria Math" panose="02040503050406030204" pitchFamily="18" charset="0"/>
                      </a:rPr>
                      <m:t>𝑆</m:t>
                    </m:r>
                  </m:oMath>
                </a14:m>
                <a:r>
                  <a:rPr lang="es-ES" sz="2400" dirty="0">
                    <a:latin typeface="Gabriola" panose="04040605051002020D02" pitchFamily="82" charset="0"/>
                  </a:rPr>
                  <a:t>                                        </a:t>
                </a:r>
                <a:r>
                  <a:rPr lang="es-ES" sz="2800" dirty="0">
                    <a:latin typeface="Gabriola" panose="04040605051002020D02" pitchFamily="82" charset="0"/>
                  </a:rPr>
                  <a:t>68% </a:t>
                </a:r>
              </a:p>
              <a:p>
                <a:r>
                  <a:rPr lang="es-ES" sz="2400" dirty="0">
                    <a:latin typeface="Gabriola" panose="04040605051002020D02" pitchFamily="82" charset="0"/>
                  </a:rPr>
                  <a:t>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2</m:t>
                    </m:r>
                    <m:r>
                      <a:rPr lang="es-ES" sz="2400" i="1">
                        <a:latin typeface="Cambria Math" panose="02040503050406030204" pitchFamily="18" charset="0"/>
                      </a:rPr>
                      <m:t>𝑆</m:t>
                    </m:r>
                  </m:oMath>
                </a14:m>
                <a:r>
                  <a:rPr lang="es-ES" sz="2800" dirty="0">
                    <a:latin typeface="Gabriola" panose="04040605051002020D02" pitchFamily="82"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2</m:t>
                    </m:r>
                    <m:r>
                      <a:rPr lang="es-ES" sz="2400" i="1">
                        <a:latin typeface="Cambria Math" panose="02040503050406030204" pitchFamily="18" charset="0"/>
                      </a:rPr>
                      <m:t>𝑆</m:t>
                    </m:r>
                  </m:oMath>
                </a14:m>
                <a:r>
                  <a:rPr lang="es-ES" sz="2800" dirty="0">
                    <a:latin typeface="Gabriola" panose="04040605051002020D02" pitchFamily="82" charset="0"/>
                  </a:rPr>
                  <a:t>                                95% </a:t>
                </a:r>
              </a:p>
              <a:p>
                <a:r>
                  <a:rPr lang="es-ES" sz="2800" b="0" dirty="0"/>
                  <a:t> </a:t>
                </a:r>
                <a14:m>
                  <m:oMath xmlns:m="http://schemas.openxmlformats.org/officeDocument/2006/math">
                    <m:r>
                      <a:rPr lang="es-ES" sz="2400" b="0" i="1" smtClean="0">
                        <a:latin typeface="Cambria Math" panose="02040503050406030204" pitchFamily="18" charset="0"/>
                      </a:rPr>
                      <m:t>   </m:t>
                    </m:r>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3</m:t>
                    </m:r>
                    <m:r>
                      <a:rPr lang="es-ES" sz="2400" i="1">
                        <a:latin typeface="Cambria Math" panose="02040503050406030204" pitchFamily="18" charset="0"/>
                      </a:rPr>
                      <m:t>𝑆</m:t>
                    </m:r>
                  </m:oMath>
                </a14:m>
                <a:r>
                  <a:rPr lang="es-ES" sz="3200" dirty="0">
                    <a:latin typeface="Gabriola" panose="04040605051002020D02" pitchFamily="82"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3</m:t>
                    </m:r>
                    <m:r>
                      <a:rPr lang="es-ES" sz="2400" i="1">
                        <a:latin typeface="Cambria Math" panose="02040503050406030204" pitchFamily="18" charset="0"/>
                      </a:rPr>
                      <m:t>𝑆</m:t>
                    </m:r>
                  </m:oMath>
                </a14:m>
                <a:r>
                  <a:rPr lang="es-ES" sz="2800" dirty="0">
                    <a:latin typeface="Gabriola" panose="04040605051002020D02" pitchFamily="82" charset="0"/>
                  </a:rPr>
                  <a:t>                                99.7%</a:t>
                </a:r>
              </a:p>
              <a:p>
                <a:endParaRPr lang="es-ES" sz="2800" dirty="0">
                  <a:latin typeface="Gabriola" panose="04040605051002020D02" pitchFamily="82" charset="0"/>
                </a:endParaRPr>
              </a:p>
              <a:p>
                <a:endParaRPr lang="es-ES" sz="3200" dirty="0">
                  <a:latin typeface="Gabriola" panose="04040605051002020D02" pitchFamily="82" charset="0"/>
                </a:endParaRPr>
              </a:p>
            </p:txBody>
          </p:sp>
        </mc:Choice>
        <mc:Fallback xmlns="">
          <p:sp>
            <p:nvSpPr>
              <p:cNvPr id="6" name="CuadroTexto 5">
                <a:extLst>
                  <a:ext uri="{FF2B5EF4-FFF2-40B4-BE49-F238E27FC236}">
                    <a16:creationId xmlns:a16="http://schemas.microsoft.com/office/drawing/2014/main" id="{DA2CD781-1A65-4043-989B-000F33F176BB}"/>
                  </a:ext>
                </a:extLst>
              </p:cNvPr>
              <p:cNvSpPr txBox="1">
                <a:spLocks noRot="1" noChangeAspect="1" noMove="1" noResize="1" noEditPoints="1" noAdjustHandles="1" noChangeArrowheads="1" noChangeShapeType="1" noTextEdit="1"/>
              </p:cNvSpPr>
              <p:nvPr/>
            </p:nvSpPr>
            <p:spPr>
              <a:xfrm>
                <a:off x="930966" y="1222512"/>
                <a:ext cx="8627982" cy="2800767"/>
              </a:xfrm>
              <a:prstGeom prst="rect">
                <a:avLst/>
              </a:prstGeom>
              <a:blipFill>
                <a:blip r:embed="rId5"/>
                <a:stretch>
                  <a:fillRect l="-777" t="-2397"/>
                </a:stretch>
              </a:blipFill>
            </p:spPr>
            <p:txBody>
              <a:bodyPr/>
              <a:lstStyle/>
              <a:p>
                <a:r>
                  <a:rPr lang="es-ES">
                    <a:noFill/>
                  </a:rPr>
                  <a:t> </a:t>
                </a:r>
              </a:p>
            </p:txBody>
          </p:sp>
        </mc:Fallback>
      </mc:AlternateContent>
      <p:cxnSp>
        <p:nvCxnSpPr>
          <p:cNvPr id="8" name="Conector recto de flecha 7">
            <a:extLst>
              <a:ext uri="{FF2B5EF4-FFF2-40B4-BE49-F238E27FC236}">
                <a16:creationId xmlns:a16="http://schemas.microsoft.com/office/drawing/2014/main" id="{4877F022-D751-4EFE-905C-A3D1F8B29E03}"/>
              </a:ext>
            </a:extLst>
          </p:cNvPr>
          <p:cNvCxnSpPr/>
          <p:nvPr/>
        </p:nvCxnSpPr>
        <p:spPr>
          <a:xfrm>
            <a:off x="4267197" y="2517913"/>
            <a:ext cx="115293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ector recto de flecha 9">
            <a:extLst>
              <a:ext uri="{FF2B5EF4-FFF2-40B4-BE49-F238E27FC236}">
                <a16:creationId xmlns:a16="http://schemas.microsoft.com/office/drawing/2014/main" id="{175B1BF1-2E4C-4C86-B44F-56785CAC2B79}"/>
              </a:ext>
            </a:extLst>
          </p:cNvPr>
          <p:cNvCxnSpPr>
            <a:cxnSpLocks/>
          </p:cNvCxnSpPr>
          <p:nvPr/>
        </p:nvCxnSpPr>
        <p:spPr>
          <a:xfrm>
            <a:off x="4267197" y="3024180"/>
            <a:ext cx="11529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5B771F0C-20F9-48A8-B995-A4EDF74CE1AC}"/>
              </a:ext>
            </a:extLst>
          </p:cNvPr>
          <p:cNvCxnSpPr/>
          <p:nvPr/>
        </p:nvCxnSpPr>
        <p:spPr>
          <a:xfrm>
            <a:off x="4267197" y="2016402"/>
            <a:ext cx="115293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405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59422-8E23-4C91-9DC6-21A546AB488C}"/>
              </a:ext>
            </a:extLst>
          </p:cNvPr>
          <p:cNvSpPr>
            <a:spLocks noGrp="1"/>
          </p:cNvSpPr>
          <p:nvPr>
            <p:ph type="title"/>
          </p:nvPr>
        </p:nvSpPr>
        <p:spPr>
          <a:xfrm>
            <a:off x="838200" y="365125"/>
            <a:ext cx="10515600" cy="1325563"/>
          </a:xfrm>
        </p:spPr>
        <p:txBody>
          <a:bodyPr>
            <a:normAutofit/>
          </a:bodyPr>
          <a:lstStyle/>
          <a:p>
            <a:r>
              <a:rPr lang="es-ES" sz="4000" b="1" dirty="0">
                <a:solidFill>
                  <a:srgbClr val="C00000"/>
                </a:solidFill>
                <a:latin typeface="Gabriola" panose="04040605051002020D02" pitchFamily="82" charset="0"/>
              </a:rPr>
              <a:t>Regla empírica para los % vol. de alcohol del producto anterior</a:t>
            </a:r>
            <a:endParaRPr lang="es-ES" sz="4000" b="1" dirty="0">
              <a:solidFill>
                <a:srgbClr val="C00000"/>
              </a:solidFill>
            </a:endParaRP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BAD6A003-9108-4CF1-8DF4-6EC5C1D67745}"/>
                  </a:ext>
                </a:extLst>
              </p:cNvPr>
              <p:cNvSpPr>
                <a:spLocks noGrp="1"/>
              </p:cNvSpPr>
              <p:nvPr>
                <p:ph idx="1"/>
              </p:nvPr>
            </p:nvSpPr>
            <p:spPr>
              <a:xfrm>
                <a:off x="185531" y="1281906"/>
                <a:ext cx="5910469" cy="1427265"/>
              </a:xfrm>
            </p:spPr>
            <p:txBody>
              <a:bodyPr>
                <a:normAutofit fontScale="47500" lnSpcReduction="20000"/>
              </a:bodyPr>
              <a:lstStyle/>
              <a:p>
                <a:pPr marL="0" indent="0">
                  <a:buNone/>
                </a:pPr>
                <a:endParaRPr lang="es-ES" sz="4400" i="1" dirty="0">
                  <a:latin typeface="Cambria Math" panose="02040503050406030204" pitchFamily="18" charset="0"/>
                </a:endParaRPr>
              </a:p>
              <a:p>
                <a:pPr marL="0" indent="0">
                  <a:buNone/>
                </a:pPr>
                <a14:m>
                  <m:oMath xmlns:m="http://schemas.openxmlformats.org/officeDocument/2006/math">
                    <m:acc>
                      <m:accPr>
                        <m:chr m:val="̅"/>
                        <m:ctrlPr>
                          <a:rPr lang="es-ES" sz="4400" i="1">
                            <a:latin typeface="Cambria Math" panose="02040503050406030204" pitchFamily="18" charset="0"/>
                          </a:rPr>
                        </m:ctrlPr>
                      </m:accPr>
                      <m:e>
                        <m:r>
                          <a:rPr lang="es-ES" sz="4400" i="1">
                            <a:latin typeface="Cambria Math" panose="02040503050406030204" pitchFamily="18" charset="0"/>
                          </a:rPr>
                          <m:t>𝑥</m:t>
                        </m:r>
                      </m:e>
                    </m:acc>
                    <m:r>
                      <a:rPr lang="es-ES" sz="4400">
                        <a:latin typeface="Cambria Math" panose="02040503050406030204" pitchFamily="18" charset="0"/>
                      </a:rPr>
                      <m:t>−</m:t>
                    </m:r>
                    <m:r>
                      <a:rPr lang="es-ES" sz="4400" i="1">
                        <a:latin typeface="Cambria Math" panose="02040503050406030204" pitchFamily="18" charset="0"/>
                      </a:rPr>
                      <m:t>3</m:t>
                    </m:r>
                    <m:r>
                      <a:rPr lang="es-MX" sz="4400" b="0" i="1" smtClean="0">
                        <a:latin typeface="Cambria Math" panose="02040503050406030204" pitchFamily="18" charset="0"/>
                        <a:ea typeface="Cambria Math" panose="02040503050406030204" pitchFamily="18" charset="0"/>
                      </a:rPr>
                      <m:t>𝑆</m:t>
                    </m:r>
                  </m:oMath>
                </a14:m>
                <a:r>
                  <a:rPr lang="es-ES" sz="4400" dirty="0">
                    <a:latin typeface="Gabriola" panose="04040605051002020D02" pitchFamily="82" charset="0"/>
                  </a:rPr>
                  <a:t> </a:t>
                </a:r>
                <a:r>
                  <a:rPr lang="es-ES" sz="5100" dirty="0">
                    <a:latin typeface="Gabriola" panose="04040605051002020D02" pitchFamily="82" charset="0"/>
                  </a:rPr>
                  <a:t>= 40.48 - 3(2.52) = 32.92                  </a:t>
                </a:r>
              </a:p>
              <a:p>
                <a:pPr marL="0" indent="0">
                  <a:buNone/>
                </a:pPr>
                <a14:m>
                  <m:oMath xmlns:m="http://schemas.openxmlformats.org/officeDocument/2006/math">
                    <m:acc>
                      <m:accPr>
                        <m:chr m:val="̅"/>
                        <m:ctrlPr>
                          <a:rPr lang="es-ES" sz="4400" i="1">
                            <a:latin typeface="Cambria Math" panose="02040503050406030204" pitchFamily="18" charset="0"/>
                          </a:rPr>
                        </m:ctrlPr>
                      </m:accPr>
                      <m:e>
                        <m:r>
                          <a:rPr lang="es-ES" sz="4400" i="1">
                            <a:latin typeface="Cambria Math" panose="02040503050406030204" pitchFamily="18" charset="0"/>
                          </a:rPr>
                          <m:t>𝑥</m:t>
                        </m:r>
                      </m:e>
                    </m:acc>
                    <m:r>
                      <a:rPr lang="es-ES" sz="4400">
                        <a:latin typeface="Cambria Math" panose="02040503050406030204" pitchFamily="18" charset="0"/>
                      </a:rPr>
                      <m:t>+</m:t>
                    </m:r>
                    <m:r>
                      <a:rPr lang="es-ES" sz="4400" i="1">
                        <a:latin typeface="Cambria Math" panose="02040503050406030204" pitchFamily="18" charset="0"/>
                      </a:rPr>
                      <m:t>3</m:t>
                    </m:r>
                    <m:r>
                      <a:rPr lang="es-MX" sz="4400" b="0" i="1" smtClean="0">
                        <a:latin typeface="Cambria Math" panose="02040503050406030204" pitchFamily="18" charset="0"/>
                        <a:ea typeface="Cambria Math" panose="02040503050406030204" pitchFamily="18" charset="0"/>
                      </a:rPr>
                      <m:t>𝑆</m:t>
                    </m:r>
                  </m:oMath>
                </a14:m>
                <a:r>
                  <a:rPr lang="es-ES" sz="5100" dirty="0">
                    <a:latin typeface="Gabriola" panose="04040605051002020D02" pitchFamily="82" charset="0"/>
                  </a:rPr>
                  <a:t> = 40.48 + 3(2.52) = 48.04</a:t>
                </a:r>
              </a:p>
              <a:p>
                <a:pPr marL="0" indent="0">
                  <a:buNone/>
                </a:pPr>
                <a:r>
                  <a:rPr lang="es-ES" sz="3600" dirty="0">
                    <a:latin typeface="Gabriola" panose="04040605051002020D02" pitchFamily="82" charset="0"/>
                  </a:rPr>
                  <a:t>                      </a:t>
                </a:r>
              </a:p>
              <a:p>
                <a:pPr marL="0" indent="0">
                  <a:buNone/>
                </a:pPr>
                <a:endParaRPr lang="es-ES" sz="3600" dirty="0">
                  <a:latin typeface="Gabriola" panose="04040605051002020D02" pitchFamily="82" charset="0"/>
                </a:endParaRPr>
              </a:p>
              <a:p>
                <a:pPr marL="0" indent="0">
                  <a:buNone/>
                </a:pPr>
                <a:endParaRPr lang="es-ES" sz="3600" dirty="0">
                  <a:latin typeface="Gabriola" panose="04040605051002020D02" pitchFamily="82" charset="0"/>
                </a:endParaRPr>
              </a:p>
              <a:p>
                <a:pPr marL="0" indent="0">
                  <a:buNone/>
                </a:pPr>
                <a:endParaRPr lang="es-ES" sz="3600" dirty="0">
                  <a:latin typeface="Gabriola" panose="04040605051002020D02" pitchFamily="82" charset="0"/>
                </a:endParaRPr>
              </a:p>
            </p:txBody>
          </p:sp>
        </mc:Choice>
        <mc:Fallback>
          <p:sp>
            <p:nvSpPr>
              <p:cNvPr id="3" name="Marcador de contenido 2">
                <a:extLst>
                  <a:ext uri="{FF2B5EF4-FFF2-40B4-BE49-F238E27FC236}">
                    <a16:creationId xmlns:a16="http://schemas.microsoft.com/office/drawing/2014/main" id="{BAD6A003-9108-4CF1-8DF4-6EC5C1D67745}"/>
                  </a:ext>
                </a:extLst>
              </p:cNvPr>
              <p:cNvSpPr>
                <a:spLocks noGrp="1" noRot="1" noChangeAspect="1" noMove="1" noResize="1" noEditPoints="1" noAdjustHandles="1" noChangeArrowheads="1" noChangeShapeType="1" noTextEdit="1"/>
              </p:cNvSpPr>
              <p:nvPr>
                <p:ph idx="1"/>
              </p:nvPr>
            </p:nvSpPr>
            <p:spPr>
              <a:xfrm>
                <a:off x="185531" y="1281906"/>
                <a:ext cx="5910469" cy="1427265"/>
              </a:xfrm>
              <a:blipFill>
                <a:blip r:embed="rId2"/>
                <a:stretch>
                  <a:fillRect/>
                </a:stretch>
              </a:blipFill>
            </p:spPr>
            <p:txBody>
              <a:bodyPr/>
              <a:lstStyle/>
              <a:p>
                <a:r>
                  <a:rPr lang="es-MX">
                    <a:noFill/>
                  </a:rPr>
                  <a:t> </a:t>
                </a:r>
              </a:p>
            </p:txBody>
          </p:sp>
        </mc:Fallback>
      </mc:AlternateContent>
      <p:graphicFrame>
        <p:nvGraphicFramePr>
          <p:cNvPr id="5" name="Tabla 4">
            <a:extLst>
              <a:ext uri="{FF2B5EF4-FFF2-40B4-BE49-F238E27FC236}">
                <a16:creationId xmlns:a16="http://schemas.microsoft.com/office/drawing/2014/main" id="{05E8BDDA-77D9-4D2B-A2B2-FAEE73C88978}"/>
              </a:ext>
            </a:extLst>
          </p:cNvPr>
          <p:cNvGraphicFramePr>
            <a:graphicFrameLocks noGrp="1"/>
          </p:cNvGraphicFramePr>
          <p:nvPr>
            <p:extLst>
              <p:ext uri="{D42A27DB-BD31-4B8C-83A1-F6EECF244321}">
                <p14:modId xmlns:p14="http://schemas.microsoft.com/office/powerpoint/2010/main" val="237805732"/>
              </p:ext>
            </p:extLst>
          </p:nvPr>
        </p:nvGraphicFramePr>
        <p:xfrm>
          <a:off x="995838" y="4805700"/>
          <a:ext cx="2673626" cy="1645920"/>
        </p:xfrm>
        <a:graphic>
          <a:graphicData uri="http://schemas.openxmlformats.org/drawingml/2006/table">
            <a:tbl>
              <a:tblPr firstRow="1" bandRow="1">
                <a:tableStyleId>{2D5ABB26-0587-4C30-8999-92F81FD0307C}</a:tableStyleId>
              </a:tblPr>
              <a:tblGrid>
                <a:gridCol w="1369103">
                  <a:extLst>
                    <a:ext uri="{9D8B030D-6E8A-4147-A177-3AD203B41FA5}">
                      <a16:colId xmlns:a16="http://schemas.microsoft.com/office/drawing/2014/main" val="3490313940"/>
                    </a:ext>
                  </a:extLst>
                </a:gridCol>
                <a:gridCol w="1304523">
                  <a:extLst>
                    <a:ext uri="{9D8B030D-6E8A-4147-A177-3AD203B41FA5}">
                      <a16:colId xmlns:a16="http://schemas.microsoft.com/office/drawing/2014/main" val="782700769"/>
                    </a:ext>
                  </a:extLst>
                </a:gridCol>
              </a:tblGrid>
              <a:tr h="625930">
                <a:tc>
                  <a:txBody>
                    <a:bodyPr/>
                    <a:lstStyle/>
                    <a:p>
                      <a:r>
                        <a:rPr lang="es-ES" sz="2000" dirty="0">
                          <a:latin typeface="Gabriola" panose="04040605051002020D02" pitchFamily="82" charset="0"/>
                        </a:rPr>
                        <a:t>Promedio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i="0" u="none" strike="noStrike" dirty="0">
                          <a:solidFill>
                            <a:srgbClr val="000000"/>
                          </a:solidFill>
                          <a:effectLst/>
                          <a:latin typeface="Gabriola" panose="04040605051002020D02" pitchFamily="82" charset="0"/>
                        </a:rPr>
                        <a:t>40.48</a:t>
                      </a:r>
                    </a:p>
                    <a:p>
                      <a:endParaRPr lang="es-ES" sz="2000" dirty="0">
                        <a:latin typeface="Gabriola" panose="04040605051002020D02"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08937"/>
                  </a:ext>
                </a:extLst>
              </a:tr>
              <a:tr h="737846">
                <a:tc>
                  <a:txBody>
                    <a:bodyPr/>
                    <a:lstStyle/>
                    <a:p>
                      <a:r>
                        <a:rPr lang="es-ES" sz="2000" dirty="0">
                          <a:latin typeface="Gabriola" panose="04040605051002020D02" pitchFamily="82" charset="0"/>
                        </a:rPr>
                        <a:t>Desviación Estándar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i="0" u="none" strike="noStrike" dirty="0">
                          <a:solidFill>
                            <a:srgbClr val="000000"/>
                          </a:solidFill>
                          <a:effectLst/>
                          <a:latin typeface="Gabriola" panose="04040605051002020D02" pitchFamily="82" charset="0"/>
                        </a:rPr>
                        <a:t>2.52</a:t>
                      </a:r>
                    </a:p>
                    <a:p>
                      <a:endParaRPr lang="es-ES" sz="2000" dirty="0">
                        <a:latin typeface="Gabriola" panose="04040605051002020D02"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218327"/>
                  </a:ext>
                </a:extLst>
              </a:tr>
            </a:tbl>
          </a:graphicData>
        </a:graphic>
      </p:graphicFrame>
      <p:sp>
        <p:nvSpPr>
          <p:cNvPr id="8" name="CuadroTexto 7">
            <a:extLst>
              <a:ext uri="{FF2B5EF4-FFF2-40B4-BE49-F238E27FC236}">
                <a16:creationId xmlns:a16="http://schemas.microsoft.com/office/drawing/2014/main" id="{F15363A5-1914-4EDC-AB4E-AA63EF658CE3}"/>
              </a:ext>
            </a:extLst>
          </p:cNvPr>
          <p:cNvSpPr txBox="1"/>
          <p:nvPr/>
        </p:nvSpPr>
        <p:spPr>
          <a:xfrm>
            <a:off x="6096000" y="1548117"/>
            <a:ext cx="4625008" cy="2062103"/>
          </a:xfrm>
          <a:prstGeom prst="rect">
            <a:avLst/>
          </a:prstGeom>
          <a:noFill/>
        </p:spPr>
        <p:txBody>
          <a:bodyPr wrap="square" rtlCol="0">
            <a:spAutoFit/>
          </a:bodyPr>
          <a:lstStyle/>
          <a:p>
            <a:pPr algn="ctr"/>
            <a:r>
              <a:rPr lang="es-ES" sz="3200" dirty="0">
                <a:latin typeface="Gabriola" panose="04040605051002020D02" pitchFamily="82" charset="0"/>
              </a:rPr>
              <a:t>El 99.7% de los productos del proceso o de la población tienen  % vol. de alcohol se encuentran entre los valores de 32.92 a 48.04</a:t>
            </a:r>
            <a:endParaRPr lang="es-ES" sz="3200" dirty="0"/>
          </a:p>
        </p:txBody>
      </p:sp>
      <p:sp>
        <p:nvSpPr>
          <p:cNvPr id="9" name="Bocadillo nube: nube 8">
            <a:extLst>
              <a:ext uri="{FF2B5EF4-FFF2-40B4-BE49-F238E27FC236}">
                <a16:creationId xmlns:a16="http://schemas.microsoft.com/office/drawing/2014/main" id="{B9FE6EBB-B833-467E-8765-BF8E2E87C626}"/>
              </a:ext>
            </a:extLst>
          </p:cNvPr>
          <p:cNvSpPr/>
          <p:nvPr/>
        </p:nvSpPr>
        <p:spPr>
          <a:xfrm rot="11147410">
            <a:off x="4080543" y="3879335"/>
            <a:ext cx="5451514" cy="230317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10" name="CuadroTexto 9">
            <a:extLst>
              <a:ext uri="{FF2B5EF4-FFF2-40B4-BE49-F238E27FC236}">
                <a16:creationId xmlns:a16="http://schemas.microsoft.com/office/drawing/2014/main" id="{0291D1D4-6C53-4D04-A1FB-C430C1742CF8}"/>
              </a:ext>
            </a:extLst>
          </p:cNvPr>
          <p:cNvSpPr txBox="1"/>
          <p:nvPr/>
        </p:nvSpPr>
        <p:spPr>
          <a:xfrm>
            <a:off x="4216317" y="4628703"/>
            <a:ext cx="4871159" cy="1077218"/>
          </a:xfrm>
          <a:prstGeom prst="rect">
            <a:avLst/>
          </a:prstGeom>
          <a:noFill/>
        </p:spPr>
        <p:txBody>
          <a:bodyPr wrap="square" rtlCol="0">
            <a:spAutoFit/>
          </a:bodyPr>
          <a:lstStyle/>
          <a:p>
            <a:pPr algn="ctr"/>
            <a:r>
              <a:rPr lang="es-ES" sz="3200" b="1" dirty="0">
                <a:latin typeface="Gabriola" panose="04040605051002020D02" pitchFamily="82" charset="0"/>
              </a:rPr>
              <a:t>¿Se cumple con las especificaciones</a:t>
            </a:r>
          </a:p>
          <a:p>
            <a:pPr algn="ctr"/>
            <a:r>
              <a:rPr lang="es-ES" sz="3200" b="1" dirty="0">
                <a:latin typeface="Gabriola" panose="04040605051002020D02" pitchFamily="82" charset="0"/>
              </a:rPr>
              <a:t> a 3 desviaciones estándar  ?</a:t>
            </a:r>
          </a:p>
        </p:txBody>
      </p:sp>
      <p:sp>
        <p:nvSpPr>
          <p:cNvPr id="4" name="CuadroTexto 3">
            <a:extLst>
              <a:ext uri="{FF2B5EF4-FFF2-40B4-BE49-F238E27FC236}">
                <a16:creationId xmlns:a16="http://schemas.microsoft.com/office/drawing/2014/main" id="{9E1FC62A-4EA8-4DEA-9E9D-4505A149E020}"/>
              </a:ext>
            </a:extLst>
          </p:cNvPr>
          <p:cNvSpPr txBox="1"/>
          <p:nvPr/>
        </p:nvSpPr>
        <p:spPr>
          <a:xfrm>
            <a:off x="563671" y="3043825"/>
            <a:ext cx="3294345" cy="523220"/>
          </a:xfrm>
          <a:prstGeom prst="rect">
            <a:avLst/>
          </a:prstGeom>
          <a:noFill/>
        </p:spPr>
        <p:txBody>
          <a:bodyPr wrap="square" rtlCol="0">
            <a:spAutoFit/>
          </a:bodyPr>
          <a:lstStyle/>
          <a:p>
            <a:r>
              <a:rPr lang="es-MX" sz="2800" b="1" dirty="0">
                <a:latin typeface="Gabriola" panose="04040605051002020D02" pitchFamily="82" charset="0"/>
              </a:rPr>
              <a:t>Tolerancias de 35 a 45</a:t>
            </a:r>
          </a:p>
        </p:txBody>
      </p:sp>
    </p:spTree>
    <p:extLst>
      <p:ext uri="{BB962C8B-B14F-4D97-AF65-F5344CB8AC3E}">
        <p14:creationId xmlns:p14="http://schemas.microsoft.com/office/powerpoint/2010/main" val="102251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1CF274-C160-4B17-A382-431988AA4578}"/>
              </a:ext>
            </a:extLst>
          </p:cNvPr>
          <p:cNvSpPr>
            <a:spLocks noGrp="1"/>
          </p:cNvSpPr>
          <p:nvPr>
            <p:ph type="title"/>
          </p:nvPr>
        </p:nvSpPr>
        <p:spPr>
          <a:xfrm>
            <a:off x="838200" y="365125"/>
            <a:ext cx="10515600" cy="1325563"/>
          </a:xfrm>
        </p:spPr>
        <p:txBody>
          <a:bodyPr>
            <a:normAutofit/>
          </a:bodyPr>
          <a:lstStyle/>
          <a:p>
            <a:r>
              <a:rPr lang="es-ES" b="1" dirty="0">
                <a:latin typeface="Gabriola" panose="04040605051002020D02" pitchFamily="82" charset="0"/>
              </a:rPr>
              <a:t>HISTOGRAMA</a:t>
            </a:r>
            <a:endParaRPr lang="es-MX"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331495AE-46FD-4380-9FA6-2DF5EC9C7811}"/>
              </a:ext>
            </a:extLst>
          </p:cNvPr>
          <p:cNvSpPr>
            <a:spLocks noGrp="1"/>
          </p:cNvSpPr>
          <p:nvPr>
            <p:ph idx="1"/>
          </p:nvPr>
        </p:nvSpPr>
        <p:spPr>
          <a:xfrm>
            <a:off x="239843" y="1825625"/>
            <a:ext cx="4631959" cy="4351338"/>
          </a:xfrm>
        </p:spPr>
        <p:txBody>
          <a:bodyPr>
            <a:normAutofit/>
          </a:bodyPr>
          <a:lstStyle/>
          <a:p>
            <a:r>
              <a:rPr lang="es-MX" b="1" dirty="0">
                <a:latin typeface="Gabriola" panose="04040605051002020D02" pitchFamily="82" charset="0"/>
              </a:rPr>
              <a:t>El histograma es una gráfica de las frecuencias observadas de un conjunto de datos (Montgomery D.C., 1991);  es uno de los métodos gráficos más comúnmente usados para ver la distribución de los datos. Tiene varias ventajas, una de ellas es que podemos observar la  tendencia central y  su dispersión.</a:t>
            </a:r>
          </a:p>
          <a:p>
            <a:endParaRPr lang="es-MX" b="1" dirty="0">
              <a:latin typeface="Gabriola" panose="04040605051002020D02" pitchFamily="82" charset="0"/>
            </a:endParaRPr>
          </a:p>
          <a:p>
            <a:endParaRPr lang="es-MX" sz="2000" b="1" dirty="0">
              <a:latin typeface="Gabriola" panose="04040605051002020D02" pitchFamily="82" charset="0"/>
            </a:endParaRPr>
          </a:p>
        </p:txBody>
      </p:sp>
      <p:pic>
        <p:nvPicPr>
          <p:cNvPr id="4" name="Imagen 3">
            <a:extLst>
              <a:ext uri="{FF2B5EF4-FFF2-40B4-BE49-F238E27FC236}">
                <a16:creationId xmlns:a16="http://schemas.microsoft.com/office/drawing/2014/main" id="{CF23A14B-A3AF-47FA-A23F-FA609B87BDDC}"/>
              </a:ext>
            </a:extLst>
          </p:cNvPr>
          <p:cNvPicPr/>
          <p:nvPr/>
        </p:nvPicPr>
        <p:blipFill rotWithShape="1">
          <a:blip r:embed="rId2">
            <a:extLst>
              <a:ext uri="{28A0092B-C50C-407E-A947-70E740481C1C}">
                <a14:useLocalDpi xmlns:a14="http://schemas.microsoft.com/office/drawing/2010/main" val="0"/>
              </a:ext>
            </a:extLst>
          </a:blip>
          <a:srcRect l="6761" r="17380" b="1"/>
          <a:stretch/>
        </p:blipFill>
        <p:spPr bwMode="auto">
          <a:xfrm>
            <a:off x="5120640" y="1904281"/>
            <a:ext cx="6233160" cy="4272681"/>
          </a:xfrm>
          <a:prstGeom prst="rect">
            <a:avLst/>
          </a:prstGeom>
          <a:noFill/>
        </p:spPr>
      </p:pic>
    </p:spTree>
    <p:extLst>
      <p:ext uri="{BB962C8B-B14F-4D97-AF65-F5344CB8AC3E}">
        <p14:creationId xmlns:p14="http://schemas.microsoft.com/office/powerpoint/2010/main" val="2465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F8EDC-F72E-4B2A-B77E-D9A36F6D59BF}"/>
              </a:ext>
            </a:extLst>
          </p:cNvPr>
          <p:cNvSpPr>
            <a:spLocks noGrp="1"/>
          </p:cNvSpPr>
          <p:nvPr>
            <p:ph type="title"/>
          </p:nvPr>
        </p:nvSpPr>
        <p:spPr>
          <a:xfrm>
            <a:off x="838200" y="365125"/>
            <a:ext cx="10515600" cy="524223"/>
          </a:xfrm>
        </p:spPr>
        <p:txBody>
          <a:bodyPr>
            <a:normAutofit/>
          </a:bodyPr>
          <a:lstStyle/>
          <a:p>
            <a:r>
              <a:rPr lang="es-MX" sz="2800" b="1" dirty="0">
                <a:latin typeface="Gabriola" panose="04040605051002020D02" pitchFamily="82" charset="0"/>
              </a:rPr>
              <a:t>PROCEDIMIENTO PARA EL HISTOGRAMA</a:t>
            </a:r>
          </a:p>
        </p:txBody>
      </p:sp>
      <p:sp>
        <p:nvSpPr>
          <p:cNvPr id="3" name="Marcador de contenido 2">
            <a:extLst>
              <a:ext uri="{FF2B5EF4-FFF2-40B4-BE49-F238E27FC236}">
                <a16:creationId xmlns:a16="http://schemas.microsoft.com/office/drawing/2014/main" id="{E3766C65-860C-40E3-BB9A-E7DCFF31C40F}"/>
              </a:ext>
            </a:extLst>
          </p:cNvPr>
          <p:cNvSpPr>
            <a:spLocks noGrp="1"/>
          </p:cNvSpPr>
          <p:nvPr>
            <p:ph idx="1"/>
          </p:nvPr>
        </p:nvSpPr>
        <p:spPr>
          <a:xfrm>
            <a:off x="838200" y="1252603"/>
            <a:ext cx="10515600" cy="5037094"/>
          </a:xfrm>
        </p:spPr>
        <p:txBody>
          <a:bodyPr/>
          <a:lstStyle/>
          <a:p>
            <a:r>
              <a:rPr lang="es-MX" b="1" dirty="0">
                <a:latin typeface="Gabriola" panose="04040605051002020D02" pitchFamily="82" charset="0"/>
              </a:rPr>
              <a:t>Ejemplo 2, consideremos el ejemplo de los volúmenes de tequila del ejemplo 1.</a:t>
            </a:r>
          </a:p>
          <a:p>
            <a:r>
              <a:rPr lang="es-MX" b="1" dirty="0">
                <a:latin typeface="Gabriola" panose="04040605051002020D02" pitchFamily="82" charset="0"/>
              </a:rPr>
              <a:t>Paso 1: ordenar los datos de menor a mayor</a:t>
            </a:r>
          </a:p>
          <a:p>
            <a:endParaRPr lang="es-MX" dirty="0">
              <a:latin typeface="Gabriola" panose="04040605051002020D02" pitchFamily="82" charset="0"/>
            </a:endParaRPr>
          </a:p>
        </p:txBody>
      </p:sp>
      <p:graphicFrame>
        <p:nvGraphicFramePr>
          <p:cNvPr id="4" name="Tabla 3">
            <a:extLst>
              <a:ext uri="{FF2B5EF4-FFF2-40B4-BE49-F238E27FC236}">
                <a16:creationId xmlns:a16="http://schemas.microsoft.com/office/drawing/2014/main" id="{C349ED20-20C9-45F7-94C6-C41AF27209AB}"/>
              </a:ext>
            </a:extLst>
          </p:cNvPr>
          <p:cNvGraphicFramePr>
            <a:graphicFrameLocks noGrp="1"/>
          </p:cNvGraphicFramePr>
          <p:nvPr>
            <p:extLst/>
          </p:nvPr>
        </p:nvGraphicFramePr>
        <p:xfrm>
          <a:off x="1102291" y="2404996"/>
          <a:ext cx="9268560" cy="2227296"/>
        </p:xfrm>
        <a:graphic>
          <a:graphicData uri="http://schemas.openxmlformats.org/drawingml/2006/table">
            <a:tbl>
              <a:tblPr/>
              <a:tblGrid>
                <a:gridCol w="926856">
                  <a:extLst>
                    <a:ext uri="{9D8B030D-6E8A-4147-A177-3AD203B41FA5}">
                      <a16:colId xmlns:a16="http://schemas.microsoft.com/office/drawing/2014/main" val="3651859885"/>
                    </a:ext>
                  </a:extLst>
                </a:gridCol>
                <a:gridCol w="926856">
                  <a:extLst>
                    <a:ext uri="{9D8B030D-6E8A-4147-A177-3AD203B41FA5}">
                      <a16:colId xmlns:a16="http://schemas.microsoft.com/office/drawing/2014/main" val="3628556387"/>
                    </a:ext>
                  </a:extLst>
                </a:gridCol>
                <a:gridCol w="926856">
                  <a:extLst>
                    <a:ext uri="{9D8B030D-6E8A-4147-A177-3AD203B41FA5}">
                      <a16:colId xmlns:a16="http://schemas.microsoft.com/office/drawing/2014/main" val="4148889262"/>
                    </a:ext>
                  </a:extLst>
                </a:gridCol>
                <a:gridCol w="926856">
                  <a:extLst>
                    <a:ext uri="{9D8B030D-6E8A-4147-A177-3AD203B41FA5}">
                      <a16:colId xmlns:a16="http://schemas.microsoft.com/office/drawing/2014/main" val="1446734063"/>
                    </a:ext>
                  </a:extLst>
                </a:gridCol>
                <a:gridCol w="926856">
                  <a:extLst>
                    <a:ext uri="{9D8B030D-6E8A-4147-A177-3AD203B41FA5}">
                      <a16:colId xmlns:a16="http://schemas.microsoft.com/office/drawing/2014/main" val="3202073593"/>
                    </a:ext>
                  </a:extLst>
                </a:gridCol>
                <a:gridCol w="926856">
                  <a:extLst>
                    <a:ext uri="{9D8B030D-6E8A-4147-A177-3AD203B41FA5}">
                      <a16:colId xmlns:a16="http://schemas.microsoft.com/office/drawing/2014/main" val="2409842429"/>
                    </a:ext>
                  </a:extLst>
                </a:gridCol>
                <a:gridCol w="926856">
                  <a:extLst>
                    <a:ext uri="{9D8B030D-6E8A-4147-A177-3AD203B41FA5}">
                      <a16:colId xmlns:a16="http://schemas.microsoft.com/office/drawing/2014/main" val="2054908808"/>
                    </a:ext>
                  </a:extLst>
                </a:gridCol>
                <a:gridCol w="926856">
                  <a:extLst>
                    <a:ext uri="{9D8B030D-6E8A-4147-A177-3AD203B41FA5}">
                      <a16:colId xmlns:a16="http://schemas.microsoft.com/office/drawing/2014/main" val="1727382105"/>
                    </a:ext>
                  </a:extLst>
                </a:gridCol>
                <a:gridCol w="926856">
                  <a:extLst>
                    <a:ext uri="{9D8B030D-6E8A-4147-A177-3AD203B41FA5}">
                      <a16:colId xmlns:a16="http://schemas.microsoft.com/office/drawing/2014/main" val="2339703461"/>
                    </a:ext>
                  </a:extLst>
                </a:gridCol>
                <a:gridCol w="926856">
                  <a:extLst>
                    <a:ext uri="{9D8B030D-6E8A-4147-A177-3AD203B41FA5}">
                      <a16:colId xmlns:a16="http://schemas.microsoft.com/office/drawing/2014/main" val="597755038"/>
                    </a:ext>
                  </a:extLst>
                </a:gridCol>
              </a:tblGrid>
              <a:tr h="742432">
                <a:tc>
                  <a:txBody>
                    <a:bodyPr/>
                    <a:lstStyle/>
                    <a:p>
                      <a:pPr algn="ctr" rtl="0" fontAlgn="b"/>
                      <a:r>
                        <a:rPr lang="es-MX" sz="3200" b="1" i="0" u="none" strike="noStrike" dirty="0">
                          <a:solidFill>
                            <a:srgbClr val="000000"/>
                          </a:solidFill>
                          <a:effectLst/>
                          <a:latin typeface="Gabriola" panose="04040605051002020D02" pitchFamily="82"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742432">
                <a:tc>
                  <a:txBody>
                    <a:bodyPr/>
                    <a:lstStyle/>
                    <a:p>
                      <a:pPr algn="ctr" rtl="0" fontAlgn="b"/>
                      <a:r>
                        <a:rPr lang="es-MX" sz="3200" b="1" i="0" u="none" strike="noStrike">
                          <a:solidFill>
                            <a:srgbClr val="000000"/>
                          </a:solidFill>
                          <a:effectLst/>
                          <a:latin typeface="Gabriola" panose="04040605051002020D02" pitchFamily="82"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742432">
                <a:tc>
                  <a:txBody>
                    <a:bodyPr/>
                    <a:lstStyle/>
                    <a:p>
                      <a:pPr algn="ctr" rtl="0" fontAlgn="b"/>
                      <a:r>
                        <a:rPr lang="es-MX" sz="3200" b="1" i="0" u="none" strike="noStrike">
                          <a:solidFill>
                            <a:srgbClr val="000000"/>
                          </a:solidFill>
                          <a:effectLst/>
                          <a:latin typeface="Gabriola" panose="04040605051002020D02" pitchFamily="82"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5" name="Rectángulo 4">
            <a:extLst>
              <a:ext uri="{FF2B5EF4-FFF2-40B4-BE49-F238E27FC236}">
                <a16:creationId xmlns:a16="http://schemas.microsoft.com/office/drawing/2014/main" id="{1DD2A91F-31A4-4E3A-9C03-F7C67D7DE66C}"/>
              </a:ext>
            </a:extLst>
          </p:cNvPr>
          <p:cNvSpPr/>
          <p:nvPr/>
        </p:nvSpPr>
        <p:spPr>
          <a:xfrm>
            <a:off x="964504" y="4948101"/>
            <a:ext cx="10772384" cy="657296"/>
          </a:xfrm>
          <a:prstGeom prst="rect">
            <a:avLst/>
          </a:prstGeom>
        </p:spPr>
        <p:txBody>
          <a:bodyPr wrap="square">
            <a:spAutoFit/>
          </a:bodyPr>
          <a:lstStyle/>
          <a:p>
            <a:pPr marL="228600" algn="just">
              <a:lnSpc>
                <a:spcPct val="150000"/>
              </a:lnSpc>
              <a:spcAft>
                <a:spcPts val="600"/>
              </a:spcAft>
            </a:pPr>
            <a:r>
              <a:rPr lang="es-MX" sz="2800" b="1" dirty="0">
                <a:latin typeface="Gabriola" panose="04040605051002020D02" pitchFamily="82" charset="0"/>
                <a:ea typeface="PMingLiU" panose="020B0604030504040204" pitchFamily="18" charset="-120"/>
              </a:rPr>
              <a:t>Paso 2.  Calcular el rango de los datos. Rango= Dato mayor – Dato menor = 46.5 – 33.12=13.38 </a:t>
            </a:r>
          </a:p>
        </p:txBody>
      </p:sp>
    </p:spTree>
    <p:extLst>
      <p:ext uri="{BB962C8B-B14F-4D97-AF65-F5344CB8AC3E}">
        <p14:creationId xmlns:p14="http://schemas.microsoft.com/office/powerpoint/2010/main" val="352830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7C55C-489F-4421-A2FF-8CF82F7935E9}"/>
              </a:ext>
            </a:extLst>
          </p:cNvPr>
          <p:cNvSpPr>
            <a:spLocks noGrp="1"/>
          </p:cNvSpPr>
          <p:nvPr>
            <p:ph type="title"/>
          </p:nvPr>
        </p:nvSpPr>
        <p:spPr>
          <a:xfrm>
            <a:off x="838200" y="365125"/>
            <a:ext cx="10515600" cy="549275"/>
          </a:xfrm>
        </p:spPr>
        <p:txBody>
          <a:bodyPr>
            <a:normAutofit/>
          </a:bodyPr>
          <a:lstStyle/>
          <a:p>
            <a:r>
              <a:rPr lang="es-MX" sz="2800" b="1" dirty="0">
                <a:latin typeface="Gabriola" panose="04040605051002020D02" pitchFamily="82" charset="0"/>
              </a:rPr>
              <a:t>PROCEDIMIENTO PARA EL HISTOGRAMA</a:t>
            </a:r>
            <a:endParaRPr lang="es-MX" sz="2800" b="1"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CD47C54-8351-45DD-A953-E7D9717D10FF}"/>
                  </a:ext>
                </a:extLst>
              </p:cNvPr>
              <p:cNvSpPr>
                <a:spLocks noGrp="1"/>
              </p:cNvSpPr>
              <p:nvPr>
                <p:ph idx="1"/>
              </p:nvPr>
            </p:nvSpPr>
            <p:spPr>
              <a:xfrm>
                <a:off x="838200" y="914400"/>
                <a:ext cx="10986370" cy="5578475"/>
              </a:xfrm>
            </p:spPr>
            <p:txBody>
              <a:bodyPr>
                <a:normAutofit/>
              </a:bodyPr>
              <a:lstStyle/>
              <a:p>
                <a:r>
                  <a:rPr lang="es-MX" b="1" dirty="0">
                    <a:latin typeface="Gabriola" panose="04040605051002020D02" pitchFamily="82" charset="0"/>
                  </a:rPr>
                  <a:t>Paso 3.  Determinar el número de clases. </a:t>
                </a:r>
              </a:p>
              <a:p>
                <a:pPr algn="just"/>
                <a:r>
                  <a:rPr lang="es-MX" b="1" dirty="0">
                    <a:latin typeface="Gabriola" panose="04040605051002020D02" pitchFamily="82" charset="0"/>
                  </a:rPr>
                  <a:t>Hay varias maneras de determinar el número de clases, el cual varía  entre 5 y 15 dependiendo del número de datos.</a:t>
                </a:r>
              </a:p>
              <a:p>
                <a:pPr algn="just"/>
                <a:r>
                  <a:rPr lang="es-MX" b="1" dirty="0">
                    <a:latin typeface="Gabriola" panose="04040605051002020D02" pitchFamily="82" charset="0"/>
                  </a:rPr>
                  <a:t>Uno de los más comunes es que el número de clases   sea aproximadamente igual a la raíz cuadrada del número de datos. </a:t>
                </a:r>
              </a:p>
              <a:p>
                <a:pPr marL="0" indent="0">
                  <a:buNone/>
                </a:pPr>
                <a14:m>
                  <m:oMathPara xmlns:m="http://schemas.openxmlformats.org/officeDocument/2006/math">
                    <m:oMathParaPr>
                      <m:jc m:val="center"/>
                    </m:oMathParaPr>
                    <m:oMath xmlns:m="http://schemas.openxmlformats.org/officeDocument/2006/math">
                      <m:rad>
                        <m:radPr>
                          <m:degHide m:val="on"/>
                          <m:ctrlPr>
                            <a:rPr lang="es-MX" b="1" i="1" smtClean="0">
                              <a:latin typeface="Cambria Math" panose="02040503050406030204" pitchFamily="18" charset="0"/>
                            </a:rPr>
                          </m:ctrlPr>
                        </m:radPr>
                        <m:deg/>
                        <m:e>
                          <m:r>
                            <a:rPr lang="es-MX" b="1" i="1" smtClean="0">
                              <a:latin typeface="Cambria Math" panose="02040503050406030204" pitchFamily="18" charset="0"/>
                            </a:rPr>
                            <m:t>𝟑𝟎</m:t>
                          </m:r>
                        </m:e>
                      </m:rad>
                      <m:r>
                        <a:rPr lang="es-MX" b="1" i="1" smtClean="0">
                          <a:latin typeface="Cambria Math" panose="02040503050406030204" pitchFamily="18" charset="0"/>
                        </a:rPr>
                        <m:t>=</m:t>
                      </m:r>
                      <m:r>
                        <a:rPr lang="es-MX" b="1" i="1" smtClean="0">
                          <a:latin typeface="Cambria Math" panose="02040503050406030204" pitchFamily="18" charset="0"/>
                        </a:rPr>
                        <m:t>𝟓</m:t>
                      </m:r>
                      <m:r>
                        <a:rPr lang="es-MX" b="1" i="1" smtClean="0">
                          <a:latin typeface="Cambria Math" panose="02040503050406030204" pitchFamily="18" charset="0"/>
                        </a:rPr>
                        <m:t>.</m:t>
                      </m:r>
                      <m:r>
                        <a:rPr lang="es-MX" b="1" i="1" smtClean="0">
                          <a:latin typeface="Cambria Math" panose="02040503050406030204" pitchFamily="18" charset="0"/>
                        </a:rPr>
                        <m:t>𝟒𝟕</m:t>
                      </m:r>
                    </m:oMath>
                  </m:oMathPara>
                </a14:m>
                <a:endParaRPr lang="es-MX" b="1" dirty="0">
                  <a:latin typeface="Gabriola" panose="04040605051002020D02" pitchFamily="82" charset="0"/>
                </a:endParaRPr>
              </a:p>
              <a:p>
                <a:r>
                  <a:rPr lang="es-MX" b="1" dirty="0">
                    <a:latin typeface="Gabriola" panose="04040605051002020D02" pitchFamily="82" charset="0"/>
                  </a:rPr>
                  <a:t>Entonces, se recomienda un histograma con 5 o 6 clases, por lo cual tomaremos el numero 6. </a:t>
                </a:r>
              </a:p>
              <a:p>
                <a:r>
                  <a:rPr lang="es-MX" b="1" dirty="0">
                    <a:latin typeface="Gabriola" panose="04040605051002020D02" pitchFamily="82" charset="0"/>
                  </a:rPr>
                  <a:t>Paso 4.  Fijar la longitud de clase. Una forma de asignar la misma importancia a todas las clases es tomando la longitud de clase (</a:t>
                </a:r>
                <a:r>
                  <a:rPr lang="es-MX" b="1" i="1" dirty="0" err="1">
                    <a:latin typeface="Gabriola" panose="04040605051002020D02" pitchFamily="82" charset="0"/>
                  </a:rPr>
                  <a:t>lc</a:t>
                </a:r>
                <a:r>
                  <a:rPr lang="es-MX" b="1" dirty="0">
                    <a:latin typeface="Gabriola" panose="04040605051002020D02" pitchFamily="82" charset="0"/>
                  </a:rPr>
                  <a:t>), que se obtiene de  </a:t>
                </a:r>
              </a:p>
              <a:p>
                <a:r>
                  <a:rPr lang="es-MX" b="1" dirty="0">
                    <a:latin typeface="Gabriola" panose="04040605051002020D02" pitchFamily="82" charset="0"/>
                  </a:rPr>
                  <a:t> </a:t>
                </a:r>
              </a:p>
              <a:p>
                <a:pPr marL="0" indent="0">
                  <a:buNone/>
                </a:pPr>
                <a14:m>
                  <m:oMathPara xmlns:m="http://schemas.openxmlformats.org/officeDocument/2006/math">
                    <m:oMathParaPr>
                      <m:jc m:val="center"/>
                    </m:oMathParaPr>
                    <m:oMath xmlns:m="http://schemas.openxmlformats.org/officeDocument/2006/math">
                      <m:r>
                        <a:rPr lang="es-MX" b="1" i="1">
                          <a:latin typeface="Cambria Math" panose="02040503050406030204" pitchFamily="18" charset="0"/>
                        </a:rPr>
                        <m:t>𝒍𝒄</m:t>
                      </m:r>
                      <m:r>
                        <a:rPr lang="es-MX" b="1" i="1">
                          <a:latin typeface="Cambria Math" panose="02040503050406030204" pitchFamily="18" charset="0"/>
                        </a:rPr>
                        <m:t>=</m:t>
                      </m:r>
                      <m:f>
                        <m:fPr>
                          <m:ctrlPr>
                            <a:rPr lang="es-MX" b="1" i="1">
                              <a:latin typeface="Cambria Math" panose="02040503050406030204" pitchFamily="18" charset="0"/>
                            </a:rPr>
                          </m:ctrlPr>
                        </m:fPr>
                        <m:num>
                          <m:r>
                            <a:rPr lang="es-MX" b="1" i="1">
                              <a:latin typeface="Cambria Math" panose="02040503050406030204" pitchFamily="18" charset="0"/>
                            </a:rPr>
                            <m:t>𝒓𝒂𝒏𝒈𝒐</m:t>
                          </m:r>
                        </m:num>
                        <m:den>
                          <m:r>
                            <a:rPr lang="es-MX" b="1" i="1">
                              <a:latin typeface="Cambria Math" panose="02040503050406030204" pitchFamily="18" charset="0"/>
                            </a:rPr>
                            <m:t>𝒏𝒖𝒎𝒆𝒓𝒐</m:t>
                          </m:r>
                          <m:r>
                            <a:rPr lang="es-MX" b="1" i="1">
                              <a:latin typeface="Cambria Math" panose="02040503050406030204" pitchFamily="18" charset="0"/>
                            </a:rPr>
                            <m:t> </m:t>
                          </m:r>
                          <m:r>
                            <a:rPr lang="es-MX" b="1" i="1">
                              <a:latin typeface="Cambria Math" panose="02040503050406030204" pitchFamily="18" charset="0"/>
                            </a:rPr>
                            <m:t>𝒅𝒆</m:t>
                          </m:r>
                          <m:r>
                            <a:rPr lang="es-MX" b="1" i="1">
                              <a:latin typeface="Cambria Math" panose="02040503050406030204" pitchFamily="18" charset="0"/>
                            </a:rPr>
                            <m:t> </m:t>
                          </m:r>
                          <m:r>
                            <a:rPr lang="es-MX" b="1" i="1">
                              <a:latin typeface="Cambria Math" panose="02040503050406030204" pitchFamily="18" charset="0"/>
                            </a:rPr>
                            <m:t>𝒄𝒍𝒂𝒔𝒆𝒔</m:t>
                          </m:r>
                        </m:den>
                      </m:f>
                      <m:r>
                        <a:rPr lang="es-MX" b="1" i="1">
                          <a:latin typeface="Cambria Math" panose="02040503050406030204" pitchFamily="18" charset="0"/>
                        </a:rPr>
                        <m:t>=</m:t>
                      </m:r>
                      <m:f>
                        <m:fPr>
                          <m:ctrlPr>
                            <a:rPr lang="es-MX" b="1" i="1">
                              <a:latin typeface="Cambria Math" panose="02040503050406030204" pitchFamily="18" charset="0"/>
                            </a:rPr>
                          </m:ctrlPr>
                        </m:fPr>
                        <m:num>
                          <m:r>
                            <a:rPr lang="es-MX" b="1" i="1" smtClean="0">
                              <a:latin typeface="Cambria Math" panose="02040503050406030204" pitchFamily="18" charset="0"/>
                            </a:rPr>
                            <m:t>𝟏𝟑</m:t>
                          </m:r>
                          <m:r>
                            <a:rPr lang="es-MX" b="1" i="1" smtClean="0">
                              <a:latin typeface="Cambria Math" panose="02040503050406030204" pitchFamily="18" charset="0"/>
                            </a:rPr>
                            <m:t>.</m:t>
                          </m:r>
                          <m:r>
                            <a:rPr lang="es-MX" b="1" i="1" smtClean="0">
                              <a:latin typeface="Cambria Math" panose="02040503050406030204" pitchFamily="18" charset="0"/>
                            </a:rPr>
                            <m:t>𝟑𝟖</m:t>
                          </m:r>
                        </m:num>
                        <m:den>
                          <m:r>
                            <a:rPr lang="es-MX" b="1" i="1">
                              <a:latin typeface="Cambria Math" panose="02040503050406030204" pitchFamily="18" charset="0"/>
                            </a:rPr>
                            <m:t>𝟔</m:t>
                          </m:r>
                        </m:den>
                      </m:f>
                      <m:r>
                        <a:rPr lang="es-MX" b="1" i="1">
                          <a:latin typeface="Cambria Math" panose="02040503050406030204" pitchFamily="18" charset="0"/>
                        </a:rPr>
                        <m:t>=</m:t>
                      </m:r>
                      <m:r>
                        <a:rPr lang="es-MX" b="1" i="1" smtClean="0">
                          <a:latin typeface="Cambria Math" panose="02040503050406030204" pitchFamily="18" charset="0"/>
                        </a:rPr>
                        <m:t>𝟐</m:t>
                      </m:r>
                      <m:r>
                        <a:rPr lang="es-MX" b="1" i="1" smtClean="0">
                          <a:latin typeface="Cambria Math" panose="02040503050406030204" pitchFamily="18" charset="0"/>
                        </a:rPr>
                        <m:t>.</m:t>
                      </m:r>
                      <m:r>
                        <a:rPr lang="es-MX" b="1" i="1" smtClean="0">
                          <a:latin typeface="Cambria Math" panose="02040503050406030204" pitchFamily="18" charset="0"/>
                        </a:rPr>
                        <m:t>𝟐𝟑</m:t>
                      </m:r>
                    </m:oMath>
                  </m:oMathPara>
                </a14:m>
                <a:endParaRPr lang="es-MX" b="1" dirty="0">
                  <a:latin typeface="Gabriola" panose="04040605051002020D02" pitchFamily="82" charset="0"/>
                </a:endParaRPr>
              </a:p>
              <a:p>
                <a:endParaRPr lang="es-MX" b="1" dirty="0">
                  <a:latin typeface="Gabriola" panose="04040605051002020D02" pitchFamily="82" charset="0"/>
                </a:endParaRPr>
              </a:p>
            </p:txBody>
          </p:sp>
        </mc:Choice>
        <mc:Fallback xmlns="">
          <p:sp>
            <p:nvSpPr>
              <p:cNvPr id="3" name="Marcador de contenido 2">
                <a:extLst>
                  <a:ext uri="{FF2B5EF4-FFF2-40B4-BE49-F238E27FC236}">
                    <a16:creationId xmlns:a16="http://schemas.microsoft.com/office/drawing/2014/main" id="{ACD47C54-8351-45DD-A953-E7D9717D10FF}"/>
                  </a:ext>
                </a:extLst>
              </p:cNvPr>
              <p:cNvSpPr>
                <a:spLocks noGrp="1" noRot="1" noChangeAspect="1" noMove="1" noResize="1" noEditPoints="1" noAdjustHandles="1" noChangeArrowheads="1" noChangeShapeType="1" noTextEdit="1"/>
              </p:cNvSpPr>
              <p:nvPr>
                <p:ph idx="1"/>
              </p:nvPr>
            </p:nvSpPr>
            <p:spPr>
              <a:xfrm>
                <a:off x="838200" y="914400"/>
                <a:ext cx="10986370" cy="5578475"/>
              </a:xfrm>
              <a:blipFill>
                <a:blip r:embed="rId2"/>
                <a:stretch>
                  <a:fillRect l="-999" t="-1858" r="-1110"/>
                </a:stretch>
              </a:blipFill>
            </p:spPr>
            <p:txBody>
              <a:bodyPr/>
              <a:lstStyle/>
              <a:p>
                <a:r>
                  <a:rPr lang="es-MX">
                    <a:noFill/>
                  </a:rPr>
                  <a:t> </a:t>
                </a:r>
              </a:p>
            </p:txBody>
          </p:sp>
        </mc:Fallback>
      </mc:AlternateContent>
    </p:spTree>
    <p:extLst>
      <p:ext uri="{BB962C8B-B14F-4D97-AF65-F5344CB8AC3E}">
        <p14:creationId xmlns:p14="http://schemas.microsoft.com/office/powerpoint/2010/main" val="124136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7C55C-489F-4421-A2FF-8CF82F7935E9}"/>
              </a:ext>
            </a:extLst>
          </p:cNvPr>
          <p:cNvSpPr>
            <a:spLocks noGrp="1"/>
          </p:cNvSpPr>
          <p:nvPr>
            <p:ph type="title"/>
          </p:nvPr>
        </p:nvSpPr>
        <p:spPr>
          <a:xfrm>
            <a:off x="838200" y="365125"/>
            <a:ext cx="10515600" cy="549275"/>
          </a:xfrm>
        </p:spPr>
        <p:txBody>
          <a:bodyPr>
            <a:normAutofit/>
          </a:bodyPr>
          <a:lstStyle/>
          <a:p>
            <a:r>
              <a:rPr lang="es-MX" sz="2800" b="1" dirty="0">
                <a:latin typeface="Gabriola" panose="04040605051002020D02" pitchFamily="82" charset="0"/>
              </a:rPr>
              <a:t>PROCEDIMIENTO PARA EL HISTOGRAMA</a:t>
            </a:r>
            <a:endParaRPr lang="es-MX" sz="2800" b="1"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CD47C54-8351-45DD-A953-E7D9717D10FF}"/>
                  </a:ext>
                </a:extLst>
              </p:cNvPr>
              <p:cNvSpPr>
                <a:spLocks noGrp="1"/>
              </p:cNvSpPr>
              <p:nvPr>
                <p:ph idx="1"/>
              </p:nvPr>
            </p:nvSpPr>
            <p:spPr>
              <a:xfrm>
                <a:off x="838200" y="914400"/>
                <a:ext cx="10986370" cy="5578475"/>
              </a:xfrm>
            </p:spPr>
            <p:txBody>
              <a:bodyPr>
                <a:normAutofit/>
              </a:bodyPr>
              <a:lstStyle/>
              <a:p>
                <a:r>
                  <a:rPr lang="es-MX" b="1" dirty="0">
                    <a:latin typeface="Gabriola" panose="04040605051002020D02" pitchFamily="82" charset="0"/>
                  </a:rPr>
                  <a:t>Paso 3.  Determinar el número de clases. </a:t>
                </a:r>
              </a:p>
              <a:p>
                <a:pPr algn="just"/>
                <a:r>
                  <a:rPr lang="es-MX" b="1" dirty="0">
                    <a:latin typeface="Gabriola" panose="04040605051002020D02" pitchFamily="82" charset="0"/>
                  </a:rPr>
                  <a:t>Hay varias maneras de determinar el número de clases, el cual varía  entre 5 y 15 dependiendo del número de datos.</a:t>
                </a:r>
              </a:p>
              <a:p>
                <a:pPr algn="just"/>
                <a:r>
                  <a:rPr lang="es-MX" b="1" dirty="0">
                    <a:latin typeface="Gabriola" panose="04040605051002020D02" pitchFamily="82" charset="0"/>
                  </a:rPr>
                  <a:t>Uno de los más comunes es que el número de clases   sea aproximadamente igual a la raíz cuadrada del número de datos. </a:t>
                </a:r>
              </a:p>
              <a:p>
                <a:pPr marL="0" indent="0">
                  <a:buNone/>
                </a:pPr>
                <a14:m>
                  <m:oMathPara xmlns:m="http://schemas.openxmlformats.org/officeDocument/2006/math">
                    <m:oMathParaPr>
                      <m:jc m:val="center"/>
                    </m:oMathParaPr>
                    <m:oMath xmlns:m="http://schemas.openxmlformats.org/officeDocument/2006/math">
                      <m:rad>
                        <m:radPr>
                          <m:degHide m:val="on"/>
                          <m:ctrlPr>
                            <a:rPr lang="es-MX" b="1" i="1" smtClean="0">
                              <a:latin typeface="Cambria Math" panose="02040503050406030204" pitchFamily="18" charset="0"/>
                            </a:rPr>
                          </m:ctrlPr>
                        </m:radPr>
                        <m:deg/>
                        <m:e>
                          <m:r>
                            <a:rPr lang="es-MX" b="1" i="1" smtClean="0">
                              <a:latin typeface="Cambria Math" panose="02040503050406030204" pitchFamily="18" charset="0"/>
                            </a:rPr>
                            <m:t>𝟑𝟎</m:t>
                          </m:r>
                        </m:e>
                      </m:rad>
                      <m:r>
                        <a:rPr lang="es-MX" b="1" i="1" smtClean="0">
                          <a:latin typeface="Cambria Math" panose="02040503050406030204" pitchFamily="18" charset="0"/>
                        </a:rPr>
                        <m:t>=</m:t>
                      </m:r>
                      <m:r>
                        <a:rPr lang="es-MX" b="1" i="1" smtClean="0">
                          <a:latin typeface="Cambria Math" panose="02040503050406030204" pitchFamily="18" charset="0"/>
                        </a:rPr>
                        <m:t>𝟓</m:t>
                      </m:r>
                      <m:r>
                        <a:rPr lang="es-MX" b="1" i="1" smtClean="0">
                          <a:latin typeface="Cambria Math" panose="02040503050406030204" pitchFamily="18" charset="0"/>
                        </a:rPr>
                        <m:t>.</m:t>
                      </m:r>
                      <m:r>
                        <a:rPr lang="es-MX" b="1" i="1" smtClean="0">
                          <a:latin typeface="Cambria Math" panose="02040503050406030204" pitchFamily="18" charset="0"/>
                        </a:rPr>
                        <m:t>𝟒𝟕</m:t>
                      </m:r>
                    </m:oMath>
                  </m:oMathPara>
                </a14:m>
                <a:endParaRPr lang="es-MX" b="1" dirty="0">
                  <a:latin typeface="Gabriola" panose="04040605051002020D02" pitchFamily="82" charset="0"/>
                </a:endParaRPr>
              </a:p>
              <a:p>
                <a:r>
                  <a:rPr lang="es-MX" b="1" dirty="0">
                    <a:latin typeface="Gabriola" panose="04040605051002020D02" pitchFamily="82" charset="0"/>
                  </a:rPr>
                  <a:t>Entonces, se recomienda un histograma con 5 o 6 clases, por lo cual tomaremos el numero 6. </a:t>
                </a:r>
              </a:p>
              <a:p>
                <a:r>
                  <a:rPr lang="es-MX" b="1" dirty="0">
                    <a:latin typeface="Gabriola" panose="04040605051002020D02" pitchFamily="82" charset="0"/>
                  </a:rPr>
                  <a:t>Paso 4.  Fijar la longitud de clase. Una forma de asignar la misma importancia a todas las clases es tomando la longitud de clase (</a:t>
                </a:r>
                <a:r>
                  <a:rPr lang="es-MX" b="1" i="1" dirty="0" err="1">
                    <a:latin typeface="Gabriola" panose="04040605051002020D02" pitchFamily="82" charset="0"/>
                  </a:rPr>
                  <a:t>lc</a:t>
                </a:r>
                <a:r>
                  <a:rPr lang="es-MX" b="1" dirty="0">
                    <a:latin typeface="Gabriola" panose="04040605051002020D02" pitchFamily="82" charset="0"/>
                  </a:rPr>
                  <a:t>), que se obtiene de  </a:t>
                </a:r>
              </a:p>
              <a:p>
                <a:r>
                  <a:rPr lang="es-MX" b="1" dirty="0">
                    <a:latin typeface="Gabriola" panose="04040605051002020D02" pitchFamily="82" charset="0"/>
                  </a:rPr>
                  <a:t> </a:t>
                </a:r>
              </a:p>
              <a:p>
                <a:pPr marL="0" indent="0">
                  <a:buNone/>
                </a:pPr>
                <a14:m>
                  <m:oMathPara xmlns:m="http://schemas.openxmlformats.org/officeDocument/2006/math">
                    <m:oMathParaPr>
                      <m:jc m:val="center"/>
                    </m:oMathParaPr>
                    <m:oMath xmlns:m="http://schemas.openxmlformats.org/officeDocument/2006/math">
                      <m:r>
                        <a:rPr lang="es-MX" b="1" i="1">
                          <a:latin typeface="Cambria Math" panose="02040503050406030204" pitchFamily="18" charset="0"/>
                        </a:rPr>
                        <m:t>𝒍𝒄</m:t>
                      </m:r>
                      <m:r>
                        <a:rPr lang="es-MX" b="1" i="1">
                          <a:latin typeface="Cambria Math" panose="02040503050406030204" pitchFamily="18" charset="0"/>
                        </a:rPr>
                        <m:t>=</m:t>
                      </m:r>
                      <m:f>
                        <m:fPr>
                          <m:ctrlPr>
                            <a:rPr lang="es-MX" b="1" i="1">
                              <a:latin typeface="Cambria Math" panose="02040503050406030204" pitchFamily="18" charset="0"/>
                            </a:rPr>
                          </m:ctrlPr>
                        </m:fPr>
                        <m:num>
                          <m:r>
                            <a:rPr lang="es-MX" b="1" i="1">
                              <a:latin typeface="Cambria Math" panose="02040503050406030204" pitchFamily="18" charset="0"/>
                            </a:rPr>
                            <m:t>𝒓𝒂𝒏𝒈𝒐</m:t>
                          </m:r>
                        </m:num>
                        <m:den>
                          <m:r>
                            <a:rPr lang="es-MX" b="1" i="1">
                              <a:latin typeface="Cambria Math" panose="02040503050406030204" pitchFamily="18" charset="0"/>
                            </a:rPr>
                            <m:t>𝒏𝒖𝒎𝒆𝒓𝒐</m:t>
                          </m:r>
                          <m:r>
                            <a:rPr lang="es-MX" b="1" i="1">
                              <a:latin typeface="Cambria Math" panose="02040503050406030204" pitchFamily="18" charset="0"/>
                            </a:rPr>
                            <m:t> </m:t>
                          </m:r>
                          <m:r>
                            <a:rPr lang="es-MX" b="1" i="1">
                              <a:latin typeface="Cambria Math" panose="02040503050406030204" pitchFamily="18" charset="0"/>
                            </a:rPr>
                            <m:t>𝒅𝒆</m:t>
                          </m:r>
                          <m:r>
                            <a:rPr lang="es-MX" b="1" i="1">
                              <a:latin typeface="Cambria Math" panose="02040503050406030204" pitchFamily="18" charset="0"/>
                            </a:rPr>
                            <m:t> </m:t>
                          </m:r>
                          <m:r>
                            <a:rPr lang="es-MX" b="1" i="1">
                              <a:latin typeface="Cambria Math" panose="02040503050406030204" pitchFamily="18" charset="0"/>
                            </a:rPr>
                            <m:t>𝒄𝒍𝒂𝒔𝒆𝒔</m:t>
                          </m:r>
                        </m:den>
                      </m:f>
                      <m:r>
                        <a:rPr lang="es-MX" b="1" i="1">
                          <a:latin typeface="Cambria Math" panose="02040503050406030204" pitchFamily="18" charset="0"/>
                        </a:rPr>
                        <m:t>=</m:t>
                      </m:r>
                      <m:f>
                        <m:fPr>
                          <m:ctrlPr>
                            <a:rPr lang="es-MX" b="1" i="1">
                              <a:latin typeface="Cambria Math" panose="02040503050406030204" pitchFamily="18" charset="0"/>
                            </a:rPr>
                          </m:ctrlPr>
                        </m:fPr>
                        <m:num>
                          <m:r>
                            <a:rPr lang="es-MX" b="1" i="1" smtClean="0">
                              <a:latin typeface="Cambria Math" panose="02040503050406030204" pitchFamily="18" charset="0"/>
                            </a:rPr>
                            <m:t>𝟏𝟑</m:t>
                          </m:r>
                          <m:r>
                            <a:rPr lang="es-MX" b="1" i="1" smtClean="0">
                              <a:latin typeface="Cambria Math" panose="02040503050406030204" pitchFamily="18" charset="0"/>
                            </a:rPr>
                            <m:t>.</m:t>
                          </m:r>
                          <m:r>
                            <a:rPr lang="es-MX" b="1" i="1" smtClean="0">
                              <a:latin typeface="Cambria Math" panose="02040503050406030204" pitchFamily="18" charset="0"/>
                            </a:rPr>
                            <m:t>𝟑𝟖</m:t>
                          </m:r>
                        </m:num>
                        <m:den>
                          <m:r>
                            <a:rPr lang="es-MX" b="1" i="1">
                              <a:latin typeface="Cambria Math" panose="02040503050406030204" pitchFamily="18" charset="0"/>
                            </a:rPr>
                            <m:t>𝟔</m:t>
                          </m:r>
                        </m:den>
                      </m:f>
                      <m:r>
                        <a:rPr lang="es-MX" b="1" i="1">
                          <a:latin typeface="Cambria Math" panose="02040503050406030204" pitchFamily="18" charset="0"/>
                        </a:rPr>
                        <m:t>=</m:t>
                      </m:r>
                      <m:r>
                        <a:rPr lang="es-MX" b="1" i="1" smtClean="0">
                          <a:latin typeface="Cambria Math" panose="02040503050406030204" pitchFamily="18" charset="0"/>
                        </a:rPr>
                        <m:t>𝟐</m:t>
                      </m:r>
                      <m:r>
                        <a:rPr lang="es-MX" b="1" i="1" smtClean="0">
                          <a:latin typeface="Cambria Math" panose="02040503050406030204" pitchFamily="18" charset="0"/>
                        </a:rPr>
                        <m:t>.</m:t>
                      </m:r>
                      <m:r>
                        <a:rPr lang="es-MX" b="1" i="1" smtClean="0">
                          <a:latin typeface="Cambria Math" panose="02040503050406030204" pitchFamily="18" charset="0"/>
                        </a:rPr>
                        <m:t>𝟐𝟑</m:t>
                      </m:r>
                    </m:oMath>
                  </m:oMathPara>
                </a14:m>
                <a:endParaRPr lang="es-MX" b="1" dirty="0">
                  <a:latin typeface="Gabriola" panose="04040605051002020D02" pitchFamily="82" charset="0"/>
                </a:endParaRPr>
              </a:p>
              <a:p>
                <a:endParaRPr lang="es-MX" b="1" dirty="0">
                  <a:latin typeface="Gabriola" panose="04040605051002020D02" pitchFamily="82" charset="0"/>
                </a:endParaRPr>
              </a:p>
            </p:txBody>
          </p:sp>
        </mc:Choice>
        <mc:Fallback xmlns="">
          <p:sp>
            <p:nvSpPr>
              <p:cNvPr id="3" name="Marcador de contenido 2">
                <a:extLst>
                  <a:ext uri="{FF2B5EF4-FFF2-40B4-BE49-F238E27FC236}">
                    <a16:creationId xmlns:a16="http://schemas.microsoft.com/office/drawing/2014/main" id="{ACD47C54-8351-45DD-A953-E7D9717D10FF}"/>
                  </a:ext>
                </a:extLst>
              </p:cNvPr>
              <p:cNvSpPr>
                <a:spLocks noGrp="1" noRot="1" noChangeAspect="1" noMove="1" noResize="1" noEditPoints="1" noAdjustHandles="1" noChangeArrowheads="1" noChangeShapeType="1" noTextEdit="1"/>
              </p:cNvSpPr>
              <p:nvPr>
                <p:ph idx="1"/>
              </p:nvPr>
            </p:nvSpPr>
            <p:spPr>
              <a:xfrm>
                <a:off x="838200" y="914400"/>
                <a:ext cx="10986370" cy="5578475"/>
              </a:xfrm>
              <a:blipFill>
                <a:blip r:embed="rId2"/>
                <a:stretch>
                  <a:fillRect l="-999" t="-1858" r="-1110"/>
                </a:stretch>
              </a:blipFill>
            </p:spPr>
            <p:txBody>
              <a:bodyPr/>
              <a:lstStyle/>
              <a:p>
                <a:r>
                  <a:rPr lang="es-MX">
                    <a:noFill/>
                  </a:rPr>
                  <a:t> </a:t>
                </a:r>
              </a:p>
            </p:txBody>
          </p:sp>
        </mc:Fallback>
      </mc:AlternateContent>
    </p:spTree>
    <p:extLst>
      <p:ext uri="{BB962C8B-B14F-4D97-AF65-F5344CB8AC3E}">
        <p14:creationId xmlns:p14="http://schemas.microsoft.com/office/powerpoint/2010/main" val="56515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Gabriola" panose="04040605051002020D02" pitchFamily="82" charset="0"/>
              </a:rPr>
              <a:t>PROCEDIMIENTO PARA EL HISTOGRAMA</a:t>
            </a:r>
            <a:endParaRPr lang="es-MX" sz="2800" dirty="0"/>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8"/>
            <a:ext cx="10515600" cy="5350245"/>
          </a:xfrm>
        </p:spPr>
        <p:txBody>
          <a:bodyPr/>
          <a:lstStyle/>
          <a:p>
            <a:r>
              <a:rPr lang="es-MX" b="1" dirty="0">
                <a:latin typeface="Gabriola" panose="04040605051002020D02" pitchFamily="82" charset="0"/>
              </a:rPr>
              <a:t>PASO 5. </a:t>
            </a:r>
            <a:r>
              <a:rPr lang="es-MX" dirty="0">
                <a:latin typeface="Gabriola" panose="04040605051002020D02" pitchFamily="82" charset="0"/>
              </a:rPr>
              <a:t> </a:t>
            </a:r>
            <a:r>
              <a:rPr lang="es-MX" b="1" dirty="0">
                <a:latin typeface="Gabriola" panose="04040605051002020D02" pitchFamily="82" charset="0"/>
              </a:rPr>
              <a:t>Construir los intervalos de clase</a:t>
            </a:r>
            <a:r>
              <a:rPr lang="es-MX" dirty="0">
                <a:latin typeface="Gabriola" panose="04040605051002020D02" pitchFamily="82" charset="0"/>
              </a:rPr>
              <a:t>. Los intervalos se obtienen dividiendo el  total  de los datos  en seis intervalos de igual longitud de clase, como se muestra en la siguiente tabla:</a:t>
            </a: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nvPr>
        </p:nvGraphicFramePr>
        <p:xfrm>
          <a:off x="3181610" y="1935643"/>
          <a:ext cx="5323562" cy="3132395"/>
        </p:xfrm>
        <a:graphic>
          <a:graphicData uri="http://schemas.openxmlformats.org/drawingml/2006/table">
            <a:tbl>
              <a:tblPr/>
              <a:tblGrid>
                <a:gridCol w="2096578">
                  <a:extLst>
                    <a:ext uri="{9D8B030D-6E8A-4147-A177-3AD203B41FA5}">
                      <a16:colId xmlns:a16="http://schemas.microsoft.com/office/drawing/2014/main" val="3378678960"/>
                    </a:ext>
                  </a:extLst>
                </a:gridCol>
                <a:gridCol w="3226984">
                  <a:extLst>
                    <a:ext uri="{9D8B030D-6E8A-4147-A177-3AD203B41FA5}">
                      <a16:colId xmlns:a16="http://schemas.microsoft.com/office/drawing/2014/main" val="3243929126"/>
                    </a:ext>
                  </a:extLst>
                </a:gridCol>
              </a:tblGrid>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CLASE</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INTERVALO</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1</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33.12-35.35</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2</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35.35-37.65</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3</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37.65-39.38</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4</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39.38-42.11</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5</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42.11-44.34</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6</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44.34-46.50</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114047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Gabriola" panose="04040605051002020D02" pitchFamily="82" charset="0"/>
              </a:rPr>
              <a:t>PROCEDIMIENTO PARA EL HISTOGRAMA</a:t>
            </a:r>
            <a:endParaRPr lang="es-MX" sz="2800" dirty="0"/>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8"/>
            <a:ext cx="10515600" cy="4409161"/>
          </a:xfrm>
        </p:spPr>
        <p:txBody>
          <a:bodyPr/>
          <a:lstStyle/>
          <a:p>
            <a:pPr>
              <a:lnSpc>
                <a:spcPct val="100000"/>
              </a:lnSpc>
              <a:spcAft>
                <a:spcPts val="600"/>
              </a:spcAft>
            </a:pPr>
            <a:r>
              <a:rPr lang="es-MX" b="1" dirty="0">
                <a:latin typeface="Gabriola" panose="04040605051002020D02" pitchFamily="82" charset="0"/>
              </a:rPr>
              <a:t>PASO 6. </a:t>
            </a:r>
            <a:r>
              <a:rPr lang="es-MX" b="1" dirty="0">
                <a:latin typeface="Gabriola" panose="04040605051002020D02" pitchFamily="82" charset="0"/>
                <a:ea typeface="PMingLiU" panose="020B0604030504040204" pitchFamily="18" charset="-120"/>
              </a:rPr>
              <a:t>Cuantificar  la frecuencia de cada clase. Realizar el conteo de los datos que caen en cada intervalo de clase y  especificar su frecuencia, como se ilustra en la  siguiente tabla</a:t>
            </a: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nvPr>
        </p:nvGraphicFramePr>
        <p:xfrm>
          <a:off x="3068876" y="2103484"/>
          <a:ext cx="5323562" cy="3132395"/>
        </p:xfrm>
        <a:graphic>
          <a:graphicData uri="http://schemas.openxmlformats.org/drawingml/2006/table">
            <a:tbl>
              <a:tblPr/>
              <a:tblGrid>
                <a:gridCol w="1305328">
                  <a:extLst>
                    <a:ext uri="{9D8B030D-6E8A-4147-A177-3AD203B41FA5}">
                      <a16:colId xmlns:a16="http://schemas.microsoft.com/office/drawing/2014/main" val="3378678960"/>
                    </a:ext>
                  </a:extLst>
                </a:gridCol>
                <a:gridCol w="2009117">
                  <a:extLst>
                    <a:ext uri="{9D8B030D-6E8A-4147-A177-3AD203B41FA5}">
                      <a16:colId xmlns:a16="http://schemas.microsoft.com/office/drawing/2014/main" val="3243929126"/>
                    </a:ext>
                  </a:extLst>
                </a:gridCol>
                <a:gridCol w="2009117">
                  <a:extLst>
                    <a:ext uri="{9D8B030D-6E8A-4147-A177-3AD203B41FA5}">
                      <a16:colId xmlns:a16="http://schemas.microsoft.com/office/drawing/2014/main" val="940603361"/>
                    </a:ext>
                  </a:extLst>
                </a:gridCol>
              </a:tblGrid>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CLASE</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INTERVALO</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FRECUENCIA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1</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33.12-35.35</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2</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35.35-37.65</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3</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37.65-39.38</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4</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39.38-42.11</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13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5</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42.11-44.34</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6</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44.34-46.50</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171302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ABABD-3036-4968-AE7B-E7D30AF8FB76}"/>
              </a:ext>
            </a:extLst>
          </p:cNvPr>
          <p:cNvSpPr>
            <a:spLocks noGrp="1"/>
          </p:cNvSpPr>
          <p:nvPr>
            <p:ph type="title"/>
          </p:nvPr>
        </p:nvSpPr>
        <p:spPr>
          <a:xfrm>
            <a:off x="838200" y="365125"/>
            <a:ext cx="10515600" cy="980959"/>
          </a:xfrm>
        </p:spPr>
        <p:txBody>
          <a:bodyPr>
            <a:normAutofit/>
          </a:bodyPr>
          <a:lstStyle/>
          <a:p>
            <a:r>
              <a:rPr lang="es-ES" sz="4000" dirty="0">
                <a:latin typeface="Gabriola" panose="04040605051002020D02" pitchFamily="82" charset="0"/>
              </a:rPr>
              <a:t>POBLACIÓN, MUESTRA, PÁRAMETROS Y ESTADISTICOS. </a:t>
            </a:r>
          </a:p>
        </p:txBody>
      </p:sp>
      <p:pic>
        <p:nvPicPr>
          <p:cNvPr id="5" name="Marcador de contenido 4">
            <a:extLst>
              <a:ext uri="{FF2B5EF4-FFF2-40B4-BE49-F238E27FC236}">
                <a16:creationId xmlns:a16="http://schemas.microsoft.com/office/drawing/2014/main" id="{E92CC706-EFC6-4977-8BE6-432892550F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34" y="1607694"/>
            <a:ext cx="6366008" cy="4538230"/>
          </a:xfr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F392886-1C88-43C3-B7FC-090583FF6BA3}"/>
                  </a:ext>
                </a:extLst>
              </p:cNvPr>
              <p:cNvSpPr txBox="1"/>
              <p:nvPr/>
            </p:nvSpPr>
            <p:spPr>
              <a:xfrm>
                <a:off x="838200" y="1709530"/>
                <a:ext cx="2022604" cy="3231654"/>
              </a:xfrm>
              <a:prstGeom prst="rect">
                <a:avLst/>
              </a:prstGeom>
              <a:noFill/>
            </p:spPr>
            <p:txBody>
              <a:bodyPr wrap="square" rtlCol="0">
                <a:spAutoFit/>
              </a:bodyPr>
              <a:lstStyle/>
              <a:p>
                <a:r>
                  <a:rPr lang="es-ES" sz="2800" dirty="0">
                    <a:solidFill>
                      <a:schemeClr val="accent1">
                        <a:lumMod val="50000"/>
                      </a:schemeClr>
                    </a:solidFill>
                    <a:latin typeface="Gabriola" panose="04040605051002020D02" pitchFamily="82" charset="0"/>
                  </a:rPr>
                  <a:t>Parámetros generalmente  desconocidos</a:t>
                </a:r>
                <a:endParaRPr lang="es-ES" sz="4400" dirty="0">
                  <a:solidFill>
                    <a:schemeClr val="accent1">
                      <a:lumMod val="50000"/>
                    </a:schemeClr>
                  </a:solidFill>
                  <a:latin typeface="Gabriola" panose="04040605051002020D02" pitchFamily="82" charset="0"/>
                </a:endParaRPr>
              </a:p>
              <a:p>
                <a:r>
                  <a:rPr lang="es-ES" sz="4000" dirty="0"/>
                  <a:t>  µ</a:t>
                </a:r>
              </a:p>
              <a:p>
                <a:r>
                  <a:rPr lang="es-ES" sz="4000" b="1" dirty="0">
                    <a:ea typeface="Cambria Math" panose="02040503050406030204" pitchFamily="18" charset="0"/>
                  </a:rPr>
                  <a:t> </a:t>
                </a:r>
                <a14:m>
                  <m:oMath xmlns:m="http://schemas.openxmlformats.org/officeDocument/2006/math">
                    <m:r>
                      <a:rPr lang="el-GR" sz="4000" b="1" i="1" smtClean="0">
                        <a:latin typeface="Cambria Math" panose="02040503050406030204" pitchFamily="18" charset="0"/>
                        <a:ea typeface="Cambria Math" panose="02040503050406030204" pitchFamily="18" charset="0"/>
                      </a:rPr>
                      <m:t>𝝈</m:t>
                    </m:r>
                  </m:oMath>
                </a14:m>
                <a:endParaRPr lang="es-ES" sz="4000" dirty="0"/>
              </a:p>
              <a:p>
                <a:r>
                  <a:rPr lang="es-ES" sz="4000" dirty="0"/>
                  <a:t> </a:t>
                </a:r>
                <a14:m>
                  <m:oMath xmlns:m="http://schemas.openxmlformats.org/officeDocument/2006/math">
                    <m:sSup>
                      <m:sSupPr>
                        <m:ctrlPr>
                          <a:rPr lang="el-GR" sz="4000" i="1" smtClean="0">
                            <a:latin typeface="Cambria Math" panose="02040503050406030204" pitchFamily="18" charset="0"/>
                          </a:rPr>
                        </m:ctrlPr>
                      </m:sSupPr>
                      <m:e>
                        <m:r>
                          <a:rPr lang="el-GR" sz="4000" b="1" i="1" smtClean="0">
                            <a:latin typeface="Cambria Math" panose="02040503050406030204" pitchFamily="18" charset="0"/>
                            <a:ea typeface="Cambria Math" panose="02040503050406030204" pitchFamily="18" charset="0"/>
                          </a:rPr>
                          <m:t>𝝈</m:t>
                        </m:r>
                      </m:e>
                      <m:sup>
                        <m:r>
                          <a:rPr lang="es-ES" sz="4000" b="0" i="1" smtClean="0">
                            <a:latin typeface="Cambria Math" panose="02040503050406030204" pitchFamily="18" charset="0"/>
                          </a:rPr>
                          <m:t>2</m:t>
                        </m:r>
                      </m:sup>
                    </m:sSup>
                  </m:oMath>
                </a14:m>
                <a:endParaRPr lang="es-ES" sz="4000" dirty="0"/>
              </a:p>
            </p:txBody>
          </p:sp>
        </mc:Choice>
        <mc:Fallback xmlns="">
          <p:sp>
            <p:nvSpPr>
              <p:cNvPr id="6" name="CuadroTexto 5">
                <a:extLst>
                  <a:ext uri="{FF2B5EF4-FFF2-40B4-BE49-F238E27FC236}">
                    <a16:creationId xmlns:a16="http://schemas.microsoft.com/office/drawing/2014/main" id="{DF392886-1C88-43C3-B7FC-090583FF6BA3}"/>
                  </a:ext>
                </a:extLst>
              </p:cNvPr>
              <p:cNvSpPr txBox="1">
                <a:spLocks noRot="1" noChangeAspect="1" noMove="1" noResize="1" noEditPoints="1" noAdjustHandles="1" noChangeArrowheads="1" noChangeShapeType="1" noTextEdit="1"/>
              </p:cNvSpPr>
              <p:nvPr/>
            </p:nvSpPr>
            <p:spPr>
              <a:xfrm>
                <a:off x="838200" y="1709530"/>
                <a:ext cx="2022604" cy="3231654"/>
              </a:xfrm>
              <a:prstGeom prst="rect">
                <a:avLst/>
              </a:prstGeom>
              <a:blipFill>
                <a:blip r:embed="rId3"/>
                <a:stretch>
                  <a:fillRect l="-6344" t="-18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D1FD205D-431C-454A-950D-F742BEE9419D}"/>
                  </a:ext>
                </a:extLst>
              </p:cNvPr>
              <p:cNvSpPr txBox="1"/>
              <p:nvPr/>
            </p:nvSpPr>
            <p:spPr>
              <a:xfrm>
                <a:off x="9279004" y="1632721"/>
                <a:ext cx="2398643" cy="5206389"/>
              </a:xfrm>
              <a:prstGeom prst="rect">
                <a:avLst/>
              </a:prstGeom>
              <a:noFill/>
            </p:spPr>
            <p:txBody>
              <a:bodyPr wrap="square" rtlCol="0">
                <a:spAutoFit/>
              </a:bodyPr>
              <a:lstStyle/>
              <a:p>
                <a:r>
                  <a:rPr lang="es-ES" dirty="0"/>
                  <a:t>       </a:t>
                </a:r>
                <a:r>
                  <a:rPr lang="es-ES" sz="2800" dirty="0">
                    <a:solidFill>
                      <a:schemeClr val="accent1">
                        <a:lumMod val="50000"/>
                      </a:schemeClr>
                    </a:solidFill>
                    <a:latin typeface="Gabriola" panose="04040605051002020D02" pitchFamily="82" charset="0"/>
                  </a:rPr>
                  <a:t>Estadísticos </a:t>
                </a:r>
              </a:p>
              <a:p>
                <a:r>
                  <a:rPr lang="es-ES" sz="2800" dirty="0">
                    <a:solidFill>
                      <a:schemeClr val="accent1">
                        <a:lumMod val="50000"/>
                      </a:schemeClr>
                    </a:solidFill>
                    <a:latin typeface="Gabriola" panose="04040605051002020D02" pitchFamily="82" charset="0"/>
                  </a:rPr>
                  <a:t>        Estimados</a:t>
                </a:r>
                <a:endParaRPr lang="es-ES" sz="2800" b="1" dirty="0">
                  <a:solidFill>
                    <a:schemeClr val="accent1">
                      <a:lumMod val="50000"/>
                    </a:schemeClr>
                  </a:solidFill>
                  <a:latin typeface="Gabriola" panose="04040605051002020D02" pitchFamily="82" charset="0"/>
                </a:endParaRPr>
              </a:p>
              <a:p>
                <a:pPr/>
                <a14:m>
                  <m:oMathPara xmlns:m="http://schemas.openxmlformats.org/officeDocument/2006/math">
                    <m:oMathParaPr>
                      <m:jc m:val="centerGroup"/>
                    </m:oMathParaPr>
                    <m:oMath xmlns:m="http://schemas.openxmlformats.org/officeDocument/2006/math">
                      <m:acc>
                        <m:accPr>
                          <m:chr m:val="̅"/>
                          <m:ctrlPr>
                            <a:rPr lang="es-ES" sz="4000" b="1" i="1" smtClean="0">
                              <a:latin typeface="Cambria Math" panose="02040503050406030204" pitchFamily="18" charset="0"/>
                            </a:rPr>
                          </m:ctrlPr>
                        </m:accPr>
                        <m:e>
                          <m:r>
                            <a:rPr lang="es-ES" sz="4000" b="1" i="1" smtClean="0">
                              <a:latin typeface="Cambria Math" panose="02040503050406030204" pitchFamily="18" charset="0"/>
                            </a:rPr>
                            <m:t>𝒙</m:t>
                          </m:r>
                        </m:e>
                      </m:acc>
                    </m:oMath>
                  </m:oMathPara>
                </a14:m>
                <a:endParaRPr lang="es-ES" sz="4000" b="1" dirty="0"/>
              </a:p>
              <a:p>
                <a:pPr/>
                <a14:m>
                  <m:oMathPara xmlns:m="http://schemas.openxmlformats.org/officeDocument/2006/math">
                    <m:oMathParaPr>
                      <m:jc m:val="centerGroup"/>
                    </m:oMathParaPr>
                    <m:oMath xmlns:m="http://schemas.openxmlformats.org/officeDocument/2006/math">
                      <m:r>
                        <a:rPr lang="es-ES" sz="4000" b="1" i="1" smtClean="0">
                          <a:latin typeface="Cambria Math" panose="02040503050406030204" pitchFamily="18" charset="0"/>
                        </a:rPr>
                        <m:t>𝑺</m:t>
                      </m:r>
                    </m:oMath>
                  </m:oMathPara>
                </a14:m>
                <a:endParaRPr lang="es-ES" sz="4000" b="1" dirty="0"/>
              </a:p>
              <a:p>
                <a:pPr/>
                <a14:m>
                  <m:oMathPara xmlns:m="http://schemas.openxmlformats.org/officeDocument/2006/math">
                    <m:oMathParaPr>
                      <m:jc m:val="centerGroup"/>
                    </m:oMathParaPr>
                    <m:oMath xmlns:m="http://schemas.openxmlformats.org/officeDocument/2006/math">
                      <m:sSup>
                        <m:sSupPr>
                          <m:ctrlPr>
                            <a:rPr lang="es-ES" sz="4000" b="1" i="1" smtClean="0">
                              <a:latin typeface="Cambria Math" panose="02040503050406030204" pitchFamily="18" charset="0"/>
                            </a:rPr>
                          </m:ctrlPr>
                        </m:sSupPr>
                        <m:e>
                          <m:r>
                            <a:rPr lang="es-ES" sz="4000" b="1" i="1" smtClean="0">
                              <a:latin typeface="Cambria Math" panose="02040503050406030204" pitchFamily="18" charset="0"/>
                            </a:rPr>
                            <m:t>𝑺</m:t>
                          </m:r>
                        </m:e>
                        <m:sup>
                          <m:r>
                            <a:rPr lang="es-ES" sz="4000" b="1" i="1" smtClean="0">
                              <a:latin typeface="Cambria Math" panose="02040503050406030204" pitchFamily="18" charset="0"/>
                            </a:rPr>
                            <m:t>𝟐</m:t>
                          </m:r>
                        </m:sup>
                      </m:sSup>
                    </m:oMath>
                  </m:oMathPara>
                </a14:m>
                <a:endParaRPr lang="es-ES" sz="4000" b="1"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mc:Choice>
        <mc:Fallback xmlns="">
          <p:sp>
            <p:nvSpPr>
              <p:cNvPr id="7" name="CuadroTexto 6">
                <a:extLst>
                  <a:ext uri="{FF2B5EF4-FFF2-40B4-BE49-F238E27FC236}">
                    <a16:creationId xmlns:a16="http://schemas.microsoft.com/office/drawing/2014/main" id="{D1FD205D-431C-454A-950D-F742BEE9419D}"/>
                  </a:ext>
                </a:extLst>
              </p:cNvPr>
              <p:cNvSpPr txBox="1">
                <a:spLocks noRot="1" noChangeAspect="1" noMove="1" noResize="1" noEditPoints="1" noAdjustHandles="1" noChangeArrowheads="1" noChangeShapeType="1" noTextEdit="1"/>
              </p:cNvSpPr>
              <p:nvPr/>
            </p:nvSpPr>
            <p:spPr>
              <a:xfrm>
                <a:off x="9279004" y="1632721"/>
                <a:ext cx="2398643" cy="5206389"/>
              </a:xfrm>
              <a:prstGeom prst="rect">
                <a:avLst/>
              </a:prstGeom>
              <a:blipFill>
                <a:blip r:embed="rId4"/>
                <a:stretch>
                  <a:fillRect t="-1288"/>
                </a:stretch>
              </a:blipFill>
            </p:spPr>
            <p:txBody>
              <a:bodyPr/>
              <a:lstStyle/>
              <a:p>
                <a:r>
                  <a:rPr lang="es-ES">
                    <a:noFill/>
                  </a:rPr>
                  <a:t> </a:t>
                </a:r>
              </a:p>
            </p:txBody>
          </p:sp>
        </mc:Fallback>
      </mc:AlternateContent>
      <p:cxnSp>
        <p:nvCxnSpPr>
          <p:cNvPr id="11" name="Conector recto de flecha 10">
            <a:extLst>
              <a:ext uri="{FF2B5EF4-FFF2-40B4-BE49-F238E27FC236}">
                <a16:creationId xmlns:a16="http://schemas.microsoft.com/office/drawing/2014/main" id="{095320ED-A70C-4CE1-AA8F-2BDBA747E258}"/>
              </a:ext>
            </a:extLst>
          </p:cNvPr>
          <p:cNvCxnSpPr>
            <a:cxnSpLocks/>
          </p:cNvCxnSpPr>
          <p:nvPr/>
        </p:nvCxnSpPr>
        <p:spPr>
          <a:xfrm flipV="1">
            <a:off x="2517913" y="1908313"/>
            <a:ext cx="954157" cy="251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Conector recto de flecha 24">
            <a:extLst>
              <a:ext uri="{FF2B5EF4-FFF2-40B4-BE49-F238E27FC236}">
                <a16:creationId xmlns:a16="http://schemas.microsoft.com/office/drawing/2014/main" id="{1F170BA7-F171-4989-B207-CEAD163C0E05}"/>
              </a:ext>
            </a:extLst>
          </p:cNvPr>
          <p:cNvCxnSpPr>
            <a:cxnSpLocks/>
          </p:cNvCxnSpPr>
          <p:nvPr/>
        </p:nvCxnSpPr>
        <p:spPr>
          <a:xfrm flipV="1">
            <a:off x="9025621" y="2855934"/>
            <a:ext cx="581842" cy="7746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Imagen 9">
            <a:extLst>
              <a:ext uri="{FF2B5EF4-FFF2-40B4-BE49-F238E27FC236}">
                <a16:creationId xmlns:a16="http://schemas.microsoft.com/office/drawing/2014/main" id="{6EE552B3-C1E2-473F-8056-C542B70A2559}"/>
              </a:ext>
            </a:extLst>
          </p:cNvPr>
          <p:cNvPicPr>
            <a:picLocks noChangeAspect="1"/>
          </p:cNvPicPr>
          <p:nvPr/>
        </p:nvPicPr>
        <p:blipFill>
          <a:blip r:embed="rId5"/>
          <a:stretch>
            <a:fillRect/>
          </a:stretch>
        </p:blipFill>
        <p:spPr>
          <a:xfrm rot="4531230">
            <a:off x="5416536" y="3845675"/>
            <a:ext cx="776283" cy="1002111"/>
          </a:xfrm>
          <a:prstGeom prst="rect">
            <a:avLst/>
          </a:prstGeom>
        </p:spPr>
      </p:pic>
      <p:pic>
        <p:nvPicPr>
          <p:cNvPr id="12" name="Imagen 11">
            <a:extLst>
              <a:ext uri="{FF2B5EF4-FFF2-40B4-BE49-F238E27FC236}">
                <a16:creationId xmlns:a16="http://schemas.microsoft.com/office/drawing/2014/main" id="{9074D2BD-8DB8-48B8-AD9A-937BB35F70CD}"/>
              </a:ext>
            </a:extLst>
          </p:cNvPr>
          <p:cNvPicPr>
            <a:picLocks noChangeAspect="1"/>
          </p:cNvPicPr>
          <p:nvPr/>
        </p:nvPicPr>
        <p:blipFill>
          <a:blip r:embed="rId5"/>
          <a:stretch>
            <a:fillRect/>
          </a:stretch>
        </p:blipFill>
        <p:spPr>
          <a:xfrm rot="13900285">
            <a:off x="7553485" y="1173411"/>
            <a:ext cx="1342010" cy="1732413"/>
          </a:xfrm>
          <a:prstGeom prst="rect">
            <a:avLst/>
          </a:prstGeom>
        </p:spPr>
      </p:pic>
      <p:sp>
        <p:nvSpPr>
          <p:cNvPr id="14" name="CuadroTexto 13">
            <a:extLst>
              <a:ext uri="{FF2B5EF4-FFF2-40B4-BE49-F238E27FC236}">
                <a16:creationId xmlns:a16="http://schemas.microsoft.com/office/drawing/2014/main" id="{2BC0BBAB-809C-4F3D-A3EF-025EDF9A9E0F}"/>
              </a:ext>
            </a:extLst>
          </p:cNvPr>
          <p:cNvSpPr txBox="1"/>
          <p:nvPr/>
        </p:nvSpPr>
        <p:spPr>
          <a:xfrm>
            <a:off x="7637051" y="1346084"/>
            <a:ext cx="2022604" cy="523220"/>
          </a:xfrm>
          <a:prstGeom prst="rect">
            <a:avLst/>
          </a:prstGeom>
          <a:noFill/>
        </p:spPr>
        <p:txBody>
          <a:bodyPr wrap="square" rtlCol="0">
            <a:spAutoFit/>
          </a:bodyPr>
          <a:lstStyle/>
          <a:p>
            <a:r>
              <a:rPr lang="es-MX" sz="2800" dirty="0">
                <a:latin typeface="Gabriola" panose="04040605051002020D02" pitchFamily="82" charset="0"/>
              </a:rPr>
              <a:t>Inferir</a:t>
            </a:r>
          </a:p>
        </p:txBody>
      </p:sp>
    </p:spTree>
    <p:extLst>
      <p:ext uri="{BB962C8B-B14F-4D97-AF65-F5344CB8AC3E}">
        <p14:creationId xmlns:p14="http://schemas.microsoft.com/office/powerpoint/2010/main" val="270602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Gabriola" panose="04040605051002020D02" pitchFamily="82" charset="0"/>
              </a:rPr>
              <a:t>PROCEDIMIENTO PARA EL HISTOGRAMA</a:t>
            </a:r>
            <a:endParaRPr lang="es-MX" sz="2800" dirty="0"/>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8"/>
            <a:ext cx="10936266" cy="4409161"/>
          </a:xfrm>
        </p:spPr>
        <p:txBody>
          <a:bodyPr/>
          <a:lstStyle/>
          <a:p>
            <a:r>
              <a:rPr lang="es-MX" b="1" dirty="0">
                <a:latin typeface="Gabriola" panose="04040605051002020D02" pitchFamily="82" charset="0"/>
              </a:rPr>
              <a:t>PASO 7. Las frecuencias relativas de cada intervalo de clase. Las frecuencias relativas se obtienen dividiendo cada frecuencia por el total de datos, como se puede ver en la tabla  siguiente</a:t>
            </a:r>
            <a:endParaRPr lang="es-MX" dirty="0">
              <a:latin typeface="Gabriola" panose="04040605051002020D02" pitchFamily="82" charset="0"/>
            </a:endParaRP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nvPr>
        </p:nvGraphicFramePr>
        <p:xfrm>
          <a:off x="1903956" y="2103484"/>
          <a:ext cx="8079289" cy="3623123"/>
        </p:xfrm>
        <a:graphic>
          <a:graphicData uri="http://schemas.openxmlformats.org/drawingml/2006/table">
            <a:tbl>
              <a:tblPr/>
              <a:tblGrid>
                <a:gridCol w="1438237">
                  <a:extLst>
                    <a:ext uri="{9D8B030D-6E8A-4147-A177-3AD203B41FA5}">
                      <a16:colId xmlns:a16="http://schemas.microsoft.com/office/drawing/2014/main" val="3378678960"/>
                    </a:ext>
                  </a:extLst>
                </a:gridCol>
                <a:gridCol w="2213684">
                  <a:extLst>
                    <a:ext uri="{9D8B030D-6E8A-4147-A177-3AD203B41FA5}">
                      <a16:colId xmlns:a16="http://schemas.microsoft.com/office/drawing/2014/main" val="3243929126"/>
                    </a:ext>
                  </a:extLst>
                </a:gridCol>
                <a:gridCol w="2213684">
                  <a:extLst>
                    <a:ext uri="{9D8B030D-6E8A-4147-A177-3AD203B41FA5}">
                      <a16:colId xmlns:a16="http://schemas.microsoft.com/office/drawing/2014/main" val="940603361"/>
                    </a:ext>
                  </a:extLst>
                </a:gridCol>
                <a:gridCol w="2213684">
                  <a:extLst>
                    <a:ext uri="{9D8B030D-6E8A-4147-A177-3AD203B41FA5}">
                      <a16:colId xmlns:a16="http://schemas.microsoft.com/office/drawing/2014/main" val="3405004953"/>
                    </a:ext>
                  </a:extLst>
                </a:gridCol>
              </a:tblGrid>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CLASE</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INTERVALO</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FRECUENCIA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FRECUENCIA RELATIVA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1</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33.12-35.35</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0.033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2</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35.35-37.65</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0.033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3</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37.65-39.38</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0.266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4</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39.38-42.11</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13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0.43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5</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42.11-44.34</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0.16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6</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44.34-46.50</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0.066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97885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643467" y="643467"/>
            <a:ext cx="3089084" cy="630697"/>
          </a:xfrm>
          <a:noFill/>
          <a:ln w="19050">
            <a:solidFill>
              <a:schemeClr val="bg1"/>
            </a:solidFill>
          </a:ln>
        </p:spPr>
        <p:txBody>
          <a:bodyPr wrap="square">
            <a:normAutofit fontScale="90000"/>
          </a:bodyPr>
          <a:lstStyle/>
          <a:p>
            <a:pPr algn="ctr"/>
            <a:r>
              <a:rPr lang="es-MX" sz="2800" b="1" dirty="0">
                <a:solidFill>
                  <a:schemeClr val="bg1"/>
                </a:solidFill>
                <a:latin typeface="Gabriola" panose="04040605051002020D02" pitchFamily="82" charset="0"/>
              </a:rPr>
              <a:t>PROCEDIMIENTO PARA EL HISTOGRAMA</a:t>
            </a:r>
            <a:endParaRPr lang="es-MX" sz="2800" dirty="0">
              <a:solidFill>
                <a:schemeClr val="bg1"/>
              </a:solidFill>
            </a:endParaRPr>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162839" y="1708879"/>
            <a:ext cx="4491458" cy="4505654"/>
          </a:xfrm>
        </p:spPr>
        <p:txBody>
          <a:bodyPr>
            <a:normAutofit/>
          </a:bodyPr>
          <a:lstStyle/>
          <a:p>
            <a:pPr algn="just"/>
            <a:r>
              <a:rPr lang="es-MX" b="1" dirty="0">
                <a:solidFill>
                  <a:schemeClr val="bg1"/>
                </a:solidFill>
                <a:latin typeface="Gabriola" panose="04040605051002020D02" pitchFamily="82" charset="0"/>
              </a:rPr>
              <a:t>PASO 7.  </a:t>
            </a:r>
            <a:r>
              <a:rPr lang="es-ES" b="1" dirty="0">
                <a:solidFill>
                  <a:schemeClr val="bg1"/>
                </a:solidFill>
                <a:latin typeface="Gabriola" panose="04040605051002020D02" pitchFamily="82" charset="0"/>
              </a:rPr>
              <a:t>Hacer el histograma de frecuencias o de frecuencias relativas. El histograma consiste en una serie de barras cuya longitud de las bases son los intervalos de clase y la altura representa la frecuencia o la frecuencia relativa de los datos contenida en cada clase</a:t>
            </a:r>
            <a:r>
              <a:rPr lang="es-ES" b="1" dirty="0">
                <a:solidFill>
                  <a:schemeClr val="bg1"/>
                </a:solidFill>
              </a:rPr>
              <a:t>. </a:t>
            </a:r>
            <a:endParaRPr lang="es-MX" b="1" dirty="0">
              <a:solidFill>
                <a:schemeClr val="bg1"/>
              </a:solidFill>
            </a:endParaRPr>
          </a:p>
          <a:p>
            <a:endParaRPr lang="es-MX" sz="2000" dirty="0">
              <a:solidFill>
                <a:schemeClr val="bg1"/>
              </a:solidFill>
            </a:endParaRPr>
          </a:p>
        </p:txBody>
      </p:sp>
      <p:pic>
        <p:nvPicPr>
          <p:cNvPr id="5" name="Imagen 4">
            <a:extLst>
              <a:ext uri="{FF2B5EF4-FFF2-40B4-BE49-F238E27FC236}">
                <a16:creationId xmlns:a16="http://schemas.microsoft.com/office/drawing/2014/main" id="{E8CE1A61-F4ED-45FD-9C28-5BD435174B6C}"/>
              </a:ext>
            </a:extLst>
          </p:cNvPr>
          <p:cNvPicPr>
            <a:picLocks noChangeAspect="1"/>
          </p:cNvPicPr>
          <p:nvPr/>
        </p:nvPicPr>
        <p:blipFill>
          <a:blip r:embed="rId2"/>
          <a:stretch>
            <a:fillRect/>
          </a:stretch>
        </p:blipFill>
        <p:spPr>
          <a:xfrm>
            <a:off x="5297763" y="929391"/>
            <a:ext cx="6250769" cy="5396458"/>
          </a:xfrm>
          <a:prstGeom prst="rect">
            <a:avLst/>
          </a:prstGeom>
        </p:spPr>
      </p:pic>
    </p:spTree>
    <p:extLst>
      <p:ext uri="{BB962C8B-B14F-4D97-AF65-F5344CB8AC3E}">
        <p14:creationId xmlns:p14="http://schemas.microsoft.com/office/powerpoint/2010/main" val="347554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a:xfrm>
            <a:off x="1095505" y="222576"/>
            <a:ext cx="10000990" cy="453829"/>
          </a:xfrm>
        </p:spPr>
        <p:txBody>
          <a:bodyPr>
            <a:normAutofit fontScale="90000"/>
          </a:bodyPr>
          <a:lstStyle/>
          <a:p>
            <a:pPr algn="ctr"/>
            <a:r>
              <a:rPr lang="es-ES" sz="2800" b="1" dirty="0">
                <a:latin typeface="Gabriola" panose="04040605051002020D02" pitchFamily="82" charset="0"/>
              </a:rPr>
              <a:t>DIAGRAMA DE CAJA PARA EL %Vol. DE ALCOHOL</a:t>
            </a:r>
          </a:p>
        </p:txBody>
      </p:sp>
      <p:sp>
        <p:nvSpPr>
          <p:cNvPr id="3" name="Rectángulo 2">
            <a:extLst>
              <a:ext uri="{FF2B5EF4-FFF2-40B4-BE49-F238E27FC236}">
                <a16:creationId xmlns:a16="http://schemas.microsoft.com/office/drawing/2014/main" id="{300564A6-2FF8-4680-882A-7B18058B9B4B}"/>
              </a:ext>
            </a:extLst>
          </p:cNvPr>
          <p:cNvSpPr/>
          <p:nvPr/>
        </p:nvSpPr>
        <p:spPr>
          <a:xfrm>
            <a:off x="414054" y="2168020"/>
            <a:ext cx="11722974" cy="1513235"/>
          </a:xfrm>
          <a:prstGeom prst="rect">
            <a:avLst/>
          </a:prstGeom>
        </p:spPr>
        <p:txBody>
          <a:bodyPr wrap="square">
            <a:spAutoFit/>
          </a:bodyPr>
          <a:lstStyle/>
          <a:p>
            <a:pPr algn="just">
              <a:spcAft>
                <a:spcPts val="1000"/>
              </a:spcAft>
            </a:pPr>
            <a:r>
              <a:rPr lang="es-MX" sz="2800" b="1" dirty="0">
                <a:latin typeface="Gabriola" panose="04040605051002020D02" pitchFamily="82" charset="0"/>
                <a:ea typeface="Calibri" panose="020F0502020204030204" pitchFamily="34" charset="0"/>
                <a:cs typeface="Times New Roman" panose="02020603050405020304" pitchFamily="18" charset="0"/>
              </a:rPr>
              <a:t>Calculo de cuartiles:</a:t>
            </a:r>
          </a:p>
          <a:p>
            <a:pPr algn="just">
              <a:spcAft>
                <a:spcPts val="1000"/>
              </a:spcAft>
            </a:pPr>
            <a:r>
              <a:rPr lang="es-MX" sz="2800" b="1" dirty="0">
                <a:latin typeface="Gabriola" panose="04040605051002020D02" pitchFamily="82" charset="0"/>
                <a:ea typeface="Calibri" panose="020F0502020204030204" pitchFamily="34" charset="0"/>
                <a:cs typeface="Times New Roman" panose="02020603050405020304" pitchFamily="18" charset="0"/>
              </a:rPr>
              <a:t>Q</a:t>
            </a:r>
            <a:r>
              <a:rPr lang="es-MX" sz="2800" b="1" baseline="-25000" dirty="0">
                <a:latin typeface="Gabriola" panose="04040605051002020D02" pitchFamily="82" charset="0"/>
                <a:ea typeface="Calibri" panose="020F0502020204030204" pitchFamily="34" charset="0"/>
                <a:cs typeface="Times New Roman" panose="02020603050405020304" pitchFamily="18" charset="0"/>
              </a:rPr>
              <a:t>1</a:t>
            </a:r>
            <a:r>
              <a:rPr lang="es-MX" sz="2800" b="1" dirty="0">
                <a:latin typeface="Gabriola" panose="04040605051002020D02" pitchFamily="82" charset="0"/>
                <a:ea typeface="Calibri" panose="020F0502020204030204" pitchFamily="34" charset="0"/>
                <a:cs typeface="Times New Roman" panose="02020603050405020304" pitchFamily="18" charset="0"/>
              </a:rPr>
              <a:t>, el cuartil Primero es el valor mayor que el 25% de los valores de la distribución. Como N = 30 resulta que 30/4 = 7.5,  el primer cuartil es  valor siguiente del valor que esta en la posición 7, en este caso es 39.14.</a:t>
            </a:r>
          </a:p>
        </p:txBody>
      </p:sp>
      <p:graphicFrame>
        <p:nvGraphicFramePr>
          <p:cNvPr id="17" name="Tabla 16">
            <a:extLst>
              <a:ext uri="{FF2B5EF4-FFF2-40B4-BE49-F238E27FC236}">
                <a16:creationId xmlns:a16="http://schemas.microsoft.com/office/drawing/2014/main" id="{78F7AF87-9B13-4559-8D04-085DDBBFBDE8}"/>
              </a:ext>
            </a:extLst>
          </p:cNvPr>
          <p:cNvGraphicFramePr>
            <a:graphicFrameLocks noGrp="1"/>
          </p:cNvGraphicFramePr>
          <p:nvPr>
            <p:extLst/>
          </p:nvPr>
        </p:nvGraphicFramePr>
        <p:xfrm>
          <a:off x="589423" y="676405"/>
          <a:ext cx="10835010" cy="1355881"/>
        </p:xfrm>
        <a:graphic>
          <a:graphicData uri="http://schemas.openxmlformats.org/drawingml/2006/table">
            <a:tbl>
              <a:tblPr/>
              <a:tblGrid>
                <a:gridCol w="1083501">
                  <a:extLst>
                    <a:ext uri="{9D8B030D-6E8A-4147-A177-3AD203B41FA5}">
                      <a16:colId xmlns:a16="http://schemas.microsoft.com/office/drawing/2014/main" val="3651859885"/>
                    </a:ext>
                  </a:extLst>
                </a:gridCol>
                <a:gridCol w="1083501">
                  <a:extLst>
                    <a:ext uri="{9D8B030D-6E8A-4147-A177-3AD203B41FA5}">
                      <a16:colId xmlns:a16="http://schemas.microsoft.com/office/drawing/2014/main" val="3628556387"/>
                    </a:ext>
                  </a:extLst>
                </a:gridCol>
                <a:gridCol w="1083501">
                  <a:extLst>
                    <a:ext uri="{9D8B030D-6E8A-4147-A177-3AD203B41FA5}">
                      <a16:colId xmlns:a16="http://schemas.microsoft.com/office/drawing/2014/main" val="4148889262"/>
                    </a:ext>
                  </a:extLst>
                </a:gridCol>
                <a:gridCol w="1083501">
                  <a:extLst>
                    <a:ext uri="{9D8B030D-6E8A-4147-A177-3AD203B41FA5}">
                      <a16:colId xmlns:a16="http://schemas.microsoft.com/office/drawing/2014/main" val="1446734063"/>
                    </a:ext>
                  </a:extLst>
                </a:gridCol>
                <a:gridCol w="1083501">
                  <a:extLst>
                    <a:ext uri="{9D8B030D-6E8A-4147-A177-3AD203B41FA5}">
                      <a16:colId xmlns:a16="http://schemas.microsoft.com/office/drawing/2014/main" val="3202073593"/>
                    </a:ext>
                  </a:extLst>
                </a:gridCol>
                <a:gridCol w="1083501">
                  <a:extLst>
                    <a:ext uri="{9D8B030D-6E8A-4147-A177-3AD203B41FA5}">
                      <a16:colId xmlns:a16="http://schemas.microsoft.com/office/drawing/2014/main" val="2409842429"/>
                    </a:ext>
                  </a:extLst>
                </a:gridCol>
                <a:gridCol w="1083501">
                  <a:extLst>
                    <a:ext uri="{9D8B030D-6E8A-4147-A177-3AD203B41FA5}">
                      <a16:colId xmlns:a16="http://schemas.microsoft.com/office/drawing/2014/main" val="2054908808"/>
                    </a:ext>
                  </a:extLst>
                </a:gridCol>
                <a:gridCol w="1083501">
                  <a:extLst>
                    <a:ext uri="{9D8B030D-6E8A-4147-A177-3AD203B41FA5}">
                      <a16:colId xmlns:a16="http://schemas.microsoft.com/office/drawing/2014/main" val="1727382105"/>
                    </a:ext>
                  </a:extLst>
                </a:gridCol>
                <a:gridCol w="1083501">
                  <a:extLst>
                    <a:ext uri="{9D8B030D-6E8A-4147-A177-3AD203B41FA5}">
                      <a16:colId xmlns:a16="http://schemas.microsoft.com/office/drawing/2014/main" val="2339703461"/>
                    </a:ext>
                  </a:extLst>
                </a:gridCol>
                <a:gridCol w="1083501">
                  <a:extLst>
                    <a:ext uri="{9D8B030D-6E8A-4147-A177-3AD203B41FA5}">
                      <a16:colId xmlns:a16="http://schemas.microsoft.com/office/drawing/2014/main" val="597755038"/>
                    </a:ext>
                  </a:extLst>
                </a:gridCol>
              </a:tblGrid>
              <a:tr h="398726">
                <a:tc>
                  <a:txBody>
                    <a:bodyPr/>
                    <a:lstStyle/>
                    <a:p>
                      <a:pPr algn="ctr" rtl="0" fontAlgn="b"/>
                      <a:r>
                        <a:rPr lang="es-MX" sz="2800" b="1" i="0" u="none" strike="noStrike" dirty="0">
                          <a:solidFill>
                            <a:srgbClr val="000000"/>
                          </a:solidFill>
                          <a:effectLst/>
                          <a:latin typeface="Gabriola" panose="04040605051002020D02" pitchFamily="82"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459818">
                <a:tc>
                  <a:txBody>
                    <a:bodyPr/>
                    <a:lstStyle/>
                    <a:p>
                      <a:pPr algn="ctr" rtl="0" fontAlgn="b"/>
                      <a:r>
                        <a:rPr lang="es-MX" sz="2800" b="1" i="0" u="none" strike="noStrike">
                          <a:solidFill>
                            <a:srgbClr val="000000"/>
                          </a:solidFill>
                          <a:effectLst/>
                          <a:latin typeface="Gabriola" panose="04040605051002020D02" pitchFamily="82"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459818">
                <a:tc>
                  <a:txBody>
                    <a:bodyPr/>
                    <a:lstStyle/>
                    <a:p>
                      <a:pPr algn="ctr" rtl="0" fontAlgn="b"/>
                      <a:r>
                        <a:rPr lang="es-MX" sz="2800" b="1" i="0" u="none" strike="noStrike">
                          <a:solidFill>
                            <a:srgbClr val="000000"/>
                          </a:solidFill>
                          <a:effectLst/>
                          <a:latin typeface="Gabriola" panose="04040605051002020D02" pitchFamily="82"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15" name="Rectángulo 14">
            <a:extLst>
              <a:ext uri="{FF2B5EF4-FFF2-40B4-BE49-F238E27FC236}">
                <a16:creationId xmlns:a16="http://schemas.microsoft.com/office/drawing/2014/main" id="{27A38954-75BD-4054-9E53-90D06F0E507E}"/>
              </a:ext>
            </a:extLst>
          </p:cNvPr>
          <p:cNvSpPr/>
          <p:nvPr/>
        </p:nvSpPr>
        <p:spPr>
          <a:xfrm>
            <a:off x="414054" y="3905962"/>
            <a:ext cx="11547605" cy="1384995"/>
          </a:xfrm>
          <a:prstGeom prst="rect">
            <a:avLst/>
          </a:prstGeom>
        </p:spPr>
        <p:txBody>
          <a:bodyPr wrap="square">
            <a:spAutoFit/>
          </a:bodyPr>
          <a:lstStyle/>
          <a:p>
            <a:pPr algn="just">
              <a:spcAft>
                <a:spcPts val="1000"/>
              </a:spcAft>
            </a:pPr>
            <a:r>
              <a:rPr lang="es-MX" sz="2800" b="1" dirty="0">
                <a:latin typeface="Gabriola" panose="04040605051002020D02" pitchFamily="82" charset="0"/>
                <a:ea typeface="Calibri" panose="020F0502020204030204" pitchFamily="34" charset="0"/>
                <a:cs typeface="Times New Roman" panose="02020603050405020304" pitchFamily="18" charset="0"/>
              </a:rPr>
              <a:t>Q</a:t>
            </a:r>
            <a:r>
              <a:rPr lang="es-MX" sz="2800" b="1" baseline="-25000" dirty="0">
                <a:latin typeface="Gabriola" panose="04040605051002020D02" pitchFamily="82" charset="0"/>
                <a:ea typeface="Calibri" panose="020F0502020204030204" pitchFamily="34" charset="0"/>
                <a:cs typeface="Times New Roman" panose="02020603050405020304" pitchFamily="18" charset="0"/>
              </a:rPr>
              <a:t>2</a:t>
            </a:r>
            <a:r>
              <a:rPr lang="es-MX" sz="2800" b="1" dirty="0">
                <a:latin typeface="Gabriola" panose="04040605051002020D02" pitchFamily="82" charset="0"/>
                <a:ea typeface="Calibri" panose="020F0502020204030204" pitchFamily="34" charset="0"/>
                <a:cs typeface="Times New Roman" panose="02020603050405020304" pitchFamily="18" charset="0"/>
              </a:rPr>
              <a:t>, el Segundo Cuartil es, evidentemente, la mediana de la distribución, es el valor de la variable que ocupa el lugar central en un conjunto de datos ordenados. Como 30/2 =15; como N es un numero par,  la mediana es  el valor promedio  del quinceavo dato mas el dato que le sigue,</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F3C0BD9-6273-4B8F-AB06-19DA0DDDBC3D}"/>
                  </a:ext>
                </a:extLst>
              </p:cNvPr>
              <p:cNvSpPr/>
              <p:nvPr/>
            </p:nvSpPr>
            <p:spPr>
              <a:xfrm>
                <a:off x="3595818" y="5515664"/>
                <a:ext cx="4846723" cy="584006"/>
              </a:xfrm>
              <a:prstGeom prst="rect">
                <a:avLst/>
              </a:prstGeom>
            </p:spPr>
            <p:txBody>
              <a:bodyPr wrap="square">
                <a:spAutoFit/>
              </a:bodyPr>
              <a:lstStyle/>
              <a:p>
                <a:pPr algn="ctr">
                  <a:lnSpc>
                    <a:spcPct val="150000"/>
                  </a:lnSpc>
                  <a:spcAft>
                    <a:spcPts val="1000"/>
                  </a:spcAft>
                </a:pPr>
                <a14:m>
                  <m:oMath xmlns:m="http://schemas.openxmlformats.org/officeDocument/2006/math">
                    <m:acc>
                      <m:accPr>
                        <m:chr m:val="̃"/>
                        <m:ctrlPr>
                          <a:rPr lang="es-MX" sz="2400" b="1" i="1">
                            <a:latin typeface="Cambria Math" panose="02040503050406030204" pitchFamily="18" charset="0"/>
                            <a:ea typeface="Calibri" panose="020F0502020204030204" pitchFamily="34" charset="0"/>
                            <a:cs typeface="Times New Roman" panose="02020603050405020304" pitchFamily="18" charset="0"/>
                          </a:rPr>
                        </m:ctrlPr>
                      </m:accPr>
                      <m:e>
                        <m:r>
                          <a:rPr lang="es-MX" sz="2400" b="1" i="1">
                            <a:latin typeface="Cambria Math" panose="02040503050406030204" pitchFamily="18" charset="0"/>
                            <a:ea typeface="Calibri" panose="020F0502020204030204" pitchFamily="34" charset="0"/>
                            <a:cs typeface="Times New Roman" panose="02020603050405020304" pitchFamily="18" charset="0"/>
                          </a:rPr>
                          <m:t>𝑿</m:t>
                        </m:r>
                      </m:e>
                    </m:acc>
                  </m:oMath>
                </a14:m>
                <a:r>
                  <a:rPr lang="es-MX" sz="2400" b="1" dirty="0">
                    <a:latin typeface="Gabriola" panose="04040605051002020D02" pitchFamily="82" charset="0"/>
                    <a:ea typeface="Calibri" panose="020F0502020204030204" pitchFamily="34" charset="0"/>
                    <a:cs typeface="Times New Roman" panose="02020603050405020304" pitchFamily="18" charset="0"/>
                  </a:rPr>
                  <a:t>= Q</a:t>
                </a:r>
                <a:r>
                  <a:rPr lang="es-MX" sz="2400" b="1" baseline="-25000" dirty="0">
                    <a:latin typeface="Gabriola" panose="04040605051002020D02" pitchFamily="82" charset="0"/>
                    <a:ea typeface="Calibri" panose="020F0502020204030204" pitchFamily="34" charset="0"/>
                    <a:cs typeface="Times New Roman" panose="02020603050405020304" pitchFamily="18" charset="0"/>
                  </a:rPr>
                  <a:t>2</a:t>
                </a:r>
                <a:r>
                  <a:rPr lang="es-MX" sz="2400" b="1" dirty="0">
                    <a:latin typeface="Gabriola" panose="04040605051002020D02" pitchFamily="82" charset="0"/>
                    <a:ea typeface="Calibri" panose="020F0502020204030204" pitchFamily="34" charset="0"/>
                    <a:cs typeface="Times New Roman" panose="02020603050405020304" pitchFamily="18" charset="0"/>
                  </a:rPr>
                  <a:t> = (40.31+40.38)/ 2 =40.345</a:t>
                </a:r>
              </a:p>
            </p:txBody>
          </p:sp>
        </mc:Choice>
        <mc:Fallback xmlns="">
          <p:sp>
            <p:nvSpPr>
              <p:cNvPr id="18" name="Rectángulo 17">
                <a:extLst>
                  <a:ext uri="{FF2B5EF4-FFF2-40B4-BE49-F238E27FC236}">
                    <a16:creationId xmlns:a16="http://schemas.microsoft.com/office/drawing/2014/main" id="{5F3C0BD9-6273-4B8F-AB06-19DA0DDDBC3D}"/>
                  </a:ext>
                </a:extLst>
              </p:cNvPr>
              <p:cNvSpPr>
                <a:spLocks noRot="1" noChangeAspect="1" noMove="1" noResize="1" noEditPoints="1" noAdjustHandles="1" noChangeArrowheads="1" noChangeShapeType="1" noTextEdit="1"/>
              </p:cNvSpPr>
              <p:nvPr/>
            </p:nvSpPr>
            <p:spPr>
              <a:xfrm>
                <a:off x="3595818" y="5515664"/>
                <a:ext cx="4846723" cy="584006"/>
              </a:xfrm>
              <a:prstGeom prst="rect">
                <a:avLst/>
              </a:prstGeom>
              <a:blipFill>
                <a:blip r:embed="rId2"/>
                <a:stretch>
                  <a:fillRect b="-22917"/>
                </a:stretch>
              </a:blipFill>
            </p:spPr>
            <p:txBody>
              <a:bodyPr/>
              <a:lstStyle/>
              <a:p>
                <a:r>
                  <a:rPr lang="es-MX">
                    <a:noFill/>
                  </a:rPr>
                  <a:t> </a:t>
                </a:r>
              </a:p>
            </p:txBody>
          </p:sp>
        </mc:Fallback>
      </mc:AlternateContent>
    </p:spTree>
    <p:extLst>
      <p:ext uri="{BB962C8B-B14F-4D97-AF65-F5344CB8AC3E}">
        <p14:creationId xmlns:p14="http://schemas.microsoft.com/office/powerpoint/2010/main" val="318967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a:xfrm>
            <a:off x="1095505" y="222576"/>
            <a:ext cx="10000990" cy="453829"/>
          </a:xfrm>
        </p:spPr>
        <p:txBody>
          <a:bodyPr>
            <a:normAutofit fontScale="90000"/>
          </a:bodyPr>
          <a:lstStyle/>
          <a:p>
            <a:pPr algn="ctr"/>
            <a:r>
              <a:rPr lang="es-ES" sz="2800" b="1" dirty="0">
                <a:latin typeface="Gabriola" panose="04040605051002020D02" pitchFamily="82" charset="0"/>
              </a:rPr>
              <a:t>DIAGRAMA DE CAJA PARA EL %Vol. DE ALCOHOL</a:t>
            </a:r>
          </a:p>
        </p:txBody>
      </p:sp>
      <p:sp>
        <p:nvSpPr>
          <p:cNvPr id="3" name="Rectángulo 2">
            <a:extLst>
              <a:ext uri="{FF2B5EF4-FFF2-40B4-BE49-F238E27FC236}">
                <a16:creationId xmlns:a16="http://schemas.microsoft.com/office/drawing/2014/main" id="{300564A6-2FF8-4680-882A-7B18058B9B4B}"/>
              </a:ext>
            </a:extLst>
          </p:cNvPr>
          <p:cNvSpPr/>
          <p:nvPr/>
        </p:nvSpPr>
        <p:spPr>
          <a:xfrm>
            <a:off x="414054" y="2168020"/>
            <a:ext cx="11722974" cy="523220"/>
          </a:xfrm>
          <a:prstGeom prst="rect">
            <a:avLst/>
          </a:prstGeom>
        </p:spPr>
        <p:txBody>
          <a:bodyPr wrap="square">
            <a:spAutoFit/>
          </a:bodyPr>
          <a:lstStyle/>
          <a:p>
            <a:pPr algn="just">
              <a:spcAft>
                <a:spcPts val="1000"/>
              </a:spcAft>
            </a:pPr>
            <a:r>
              <a:rPr lang="es-MX" sz="2800" b="1" dirty="0">
                <a:latin typeface="Gabriola" panose="04040605051002020D02" pitchFamily="82" charset="0"/>
                <a:ea typeface="Calibri" panose="020F0502020204030204" pitchFamily="34" charset="0"/>
                <a:cs typeface="Times New Roman" panose="02020603050405020304" pitchFamily="18" charset="0"/>
              </a:rPr>
              <a:t>Calculo de cuartiles:</a:t>
            </a:r>
          </a:p>
        </p:txBody>
      </p:sp>
      <p:graphicFrame>
        <p:nvGraphicFramePr>
          <p:cNvPr id="17" name="Tabla 16">
            <a:extLst>
              <a:ext uri="{FF2B5EF4-FFF2-40B4-BE49-F238E27FC236}">
                <a16:creationId xmlns:a16="http://schemas.microsoft.com/office/drawing/2014/main" id="{78F7AF87-9B13-4559-8D04-085DDBBFBDE8}"/>
              </a:ext>
            </a:extLst>
          </p:cNvPr>
          <p:cNvGraphicFramePr>
            <a:graphicFrameLocks noGrp="1"/>
          </p:cNvGraphicFramePr>
          <p:nvPr>
            <p:extLst/>
          </p:nvPr>
        </p:nvGraphicFramePr>
        <p:xfrm>
          <a:off x="589423" y="676405"/>
          <a:ext cx="10835010" cy="1355881"/>
        </p:xfrm>
        <a:graphic>
          <a:graphicData uri="http://schemas.openxmlformats.org/drawingml/2006/table">
            <a:tbl>
              <a:tblPr/>
              <a:tblGrid>
                <a:gridCol w="1083501">
                  <a:extLst>
                    <a:ext uri="{9D8B030D-6E8A-4147-A177-3AD203B41FA5}">
                      <a16:colId xmlns:a16="http://schemas.microsoft.com/office/drawing/2014/main" val="3651859885"/>
                    </a:ext>
                  </a:extLst>
                </a:gridCol>
                <a:gridCol w="1083501">
                  <a:extLst>
                    <a:ext uri="{9D8B030D-6E8A-4147-A177-3AD203B41FA5}">
                      <a16:colId xmlns:a16="http://schemas.microsoft.com/office/drawing/2014/main" val="3628556387"/>
                    </a:ext>
                  </a:extLst>
                </a:gridCol>
                <a:gridCol w="1083501">
                  <a:extLst>
                    <a:ext uri="{9D8B030D-6E8A-4147-A177-3AD203B41FA5}">
                      <a16:colId xmlns:a16="http://schemas.microsoft.com/office/drawing/2014/main" val="4148889262"/>
                    </a:ext>
                  </a:extLst>
                </a:gridCol>
                <a:gridCol w="1083501">
                  <a:extLst>
                    <a:ext uri="{9D8B030D-6E8A-4147-A177-3AD203B41FA5}">
                      <a16:colId xmlns:a16="http://schemas.microsoft.com/office/drawing/2014/main" val="1446734063"/>
                    </a:ext>
                  </a:extLst>
                </a:gridCol>
                <a:gridCol w="1083501">
                  <a:extLst>
                    <a:ext uri="{9D8B030D-6E8A-4147-A177-3AD203B41FA5}">
                      <a16:colId xmlns:a16="http://schemas.microsoft.com/office/drawing/2014/main" val="3202073593"/>
                    </a:ext>
                  </a:extLst>
                </a:gridCol>
                <a:gridCol w="1083501">
                  <a:extLst>
                    <a:ext uri="{9D8B030D-6E8A-4147-A177-3AD203B41FA5}">
                      <a16:colId xmlns:a16="http://schemas.microsoft.com/office/drawing/2014/main" val="2409842429"/>
                    </a:ext>
                  </a:extLst>
                </a:gridCol>
                <a:gridCol w="1083501">
                  <a:extLst>
                    <a:ext uri="{9D8B030D-6E8A-4147-A177-3AD203B41FA5}">
                      <a16:colId xmlns:a16="http://schemas.microsoft.com/office/drawing/2014/main" val="2054908808"/>
                    </a:ext>
                  </a:extLst>
                </a:gridCol>
                <a:gridCol w="1083501">
                  <a:extLst>
                    <a:ext uri="{9D8B030D-6E8A-4147-A177-3AD203B41FA5}">
                      <a16:colId xmlns:a16="http://schemas.microsoft.com/office/drawing/2014/main" val="1727382105"/>
                    </a:ext>
                  </a:extLst>
                </a:gridCol>
                <a:gridCol w="1083501">
                  <a:extLst>
                    <a:ext uri="{9D8B030D-6E8A-4147-A177-3AD203B41FA5}">
                      <a16:colId xmlns:a16="http://schemas.microsoft.com/office/drawing/2014/main" val="2339703461"/>
                    </a:ext>
                  </a:extLst>
                </a:gridCol>
                <a:gridCol w="1083501">
                  <a:extLst>
                    <a:ext uri="{9D8B030D-6E8A-4147-A177-3AD203B41FA5}">
                      <a16:colId xmlns:a16="http://schemas.microsoft.com/office/drawing/2014/main" val="597755038"/>
                    </a:ext>
                  </a:extLst>
                </a:gridCol>
              </a:tblGrid>
              <a:tr h="398726">
                <a:tc>
                  <a:txBody>
                    <a:bodyPr/>
                    <a:lstStyle/>
                    <a:p>
                      <a:pPr algn="ctr" rtl="0" fontAlgn="b"/>
                      <a:r>
                        <a:rPr lang="es-MX" sz="2800" b="1" i="0" u="none" strike="noStrike" dirty="0">
                          <a:solidFill>
                            <a:srgbClr val="000000"/>
                          </a:solidFill>
                          <a:effectLst/>
                          <a:latin typeface="Gabriola" panose="04040605051002020D02" pitchFamily="82"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459818">
                <a:tc>
                  <a:txBody>
                    <a:bodyPr/>
                    <a:lstStyle/>
                    <a:p>
                      <a:pPr algn="ctr" rtl="0" fontAlgn="b"/>
                      <a:r>
                        <a:rPr lang="es-MX" sz="2800" b="1" i="0" u="none" strike="noStrike">
                          <a:solidFill>
                            <a:srgbClr val="000000"/>
                          </a:solidFill>
                          <a:effectLst/>
                          <a:latin typeface="Gabriola" panose="04040605051002020D02" pitchFamily="82"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459818">
                <a:tc>
                  <a:txBody>
                    <a:bodyPr/>
                    <a:lstStyle/>
                    <a:p>
                      <a:pPr algn="ctr" rtl="0" fontAlgn="b"/>
                      <a:r>
                        <a:rPr lang="es-MX" sz="2800" b="1" i="0" u="none" strike="noStrike">
                          <a:solidFill>
                            <a:srgbClr val="000000"/>
                          </a:solidFill>
                          <a:effectLst/>
                          <a:latin typeface="Gabriola" panose="04040605051002020D02" pitchFamily="82"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4" name="Rectángulo 3">
            <a:extLst>
              <a:ext uri="{FF2B5EF4-FFF2-40B4-BE49-F238E27FC236}">
                <a16:creationId xmlns:a16="http://schemas.microsoft.com/office/drawing/2014/main" id="{BEEF2FC7-DC2D-407D-8283-116AFFC2104F}"/>
              </a:ext>
            </a:extLst>
          </p:cNvPr>
          <p:cNvSpPr/>
          <p:nvPr/>
        </p:nvSpPr>
        <p:spPr>
          <a:xfrm>
            <a:off x="509739" y="2826974"/>
            <a:ext cx="11172521" cy="877613"/>
          </a:xfrm>
          <a:prstGeom prst="rect">
            <a:avLst/>
          </a:prstGeom>
        </p:spPr>
        <p:txBody>
          <a:bodyPr wrap="square">
            <a:spAutoFit/>
          </a:bodyPr>
          <a:lstStyle/>
          <a:p>
            <a:pPr algn="just">
              <a:lnSpc>
                <a:spcPct val="150000"/>
              </a:lnSpc>
              <a:spcAft>
                <a:spcPts val="1000"/>
              </a:spcAft>
            </a:pPr>
            <a:r>
              <a:rPr lang="es-MX" dirty="0">
                <a:latin typeface="Verdana" panose="020B0604030504040204" pitchFamily="34" charset="0"/>
                <a:ea typeface="Calibri" panose="020F0502020204030204" pitchFamily="34" charset="0"/>
                <a:cs typeface="Times New Roman" panose="02020603050405020304" pitchFamily="18" charset="0"/>
              </a:rPr>
              <a:t>Q</a:t>
            </a:r>
            <a:r>
              <a:rPr lang="es-MX" baseline="-25000" dirty="0">
                <a:latin typeface="Verdana" panose="020B0604030504040204" pitchFamily="34" charset="0"/>
                <a:ea typeface="Calibri" panose="020F0502020204030204" pitchFamily="34" charset="0"/>
                <a:cs typeface="Times New Roman" panose="02020603050405020304" pitchFamily="18" charset="0"/>
              </a:rPr>
              <a:t>3</a:t>
            </a:r>
            <a:r>
              <a:rPr lang="es-MX" dirty="0">
                <a:latin typeface="Verdana" panose="020B0604030504040204" pitchFamily="34" charset="0"/>
                <a:ea typeface="Calibri" panose="020F0502020204030204" pitchFamily="34" charset="0"/>
                <a:cs typeface="Times New Roman" panose="02020603050405020304" pitchFamily="18" charset="0"/>
              </a:rPr>
              <a:t>, el Tercer Cuartil, es el valor que sobrepasa al 75% de los valores de la distribución. En este caso, como 3(30) / 4 = 22.5, resulta que 41.77 es el tercer cuartil.</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DB515A80-659E-4604-84FA-4639E45B8831}"/>
              </a:ext>
            </a:extLst>
          </p:cNvPr>
          <p:cNvSpPr/>
          <p:nvPr/>
        </p:nvSpPr>
        <p:spPr>
          <a:xfrm>
            <a:off x="2476325" y="3840321"/>
            <a:ext cx="6210475" cy="462114"/>
          </a:xfrm>
          <a:prstGeom prst="rect">
            <a:avLst/>
          </a:prstGeom>
        </p:spPr>
        <p:txBody>
          <a:bodyPr wrap="square">
            <a:spAutoFit/>
          </a:bodyPr>
          <a:lstStyle/>
          <a:p>
            <a:pPr lvl="0" algn="just">
              <a:lnSpc>
                <a:spcPct val="150000"/>
              </a:lnSpc>
              <a:spcAft>
                <a:spcPts val="1000"/>
              </a:spcAft>
            </a:pPr>
            <a:r>
              <a:rPr lang="es-MX" dirty="0">
                <a:solidFill>
                  <a:prstClr val="black"/>
                </a:solidFill>
                <a:latin typeface="Verdana" panose="020B0604030504040204" pitchFamily="34" charset="0"/>
                <a:ea typeface="Calibri" panose="020F0502020204030204" pitchFamily="34" charset="0"/>
                <a:cs typeface="Times New Roman" panose="02020603050405020304" pitchFamily="18" charset="0"/>
              </a:rPr>
              <a:t>Rango Intercuantil Q</a:t>
            </a:r>
            <a:r>
              <a:rPr lang="es-MX" baseline="-25000" dirty="0">
                <a:solidFill>
                  <a:prstClr val="black"/>
                </a:solidFill>
                <a:latin typeface="Verdana" panose="020B0604030504040204" pitchFamily="34" charset="0"/>
                <a:ea typeface="Calibri" panose="020F0502020204030204" pitchFamily="34" charset="0"/>
                <a:cs typeface="Times New Roman" panose="02020603050405020304" pitchFamily="18" charset="0"/>
              </a:rPr>
              <a:t>3</a:t>
            </a:r>
            <a:r>
              <a:rPr lang="es-MX" dirty="0">
                <a:solidFill>
                  <a:prstClr val="black"/>
                </a:solidFill>
                <a:latin typeface="Verdana" panose="020B0604030504040204" pitchFamily="34" charset="0"/>
                <a:ea typeface="Calibri" panose="020F0502020204030204" pitchFamily="34" charset="0"/>
                <a:cs typeface="Times New Roman" panose="02020603050405020304" pitchFamily="18" charset="0"/>
              </a:rPr>
              <a:t>-Q</a:t>
            </a:r>
            <a:r>
              <a:rPr lang="es-MX" baseline="-25000" dirty="0">
                <a:solidFill>
                  <a:prstClr val="black"/>
                </a:solidFill>
                <a:latin typeface="Verdana" panose="020B0604030504040204" pitchFamily="34" charset="0"/>
                <a:ea typeface="Calibri" panose="020F0502020204030204" pitchFamily="34" charset="0"/>
                <a:cs typeface="Times New Roman" panose="02020603050405020304" pitchFamily="18" charset="0"/>
              </a:rPr>
              <a:t>1</a:t>
            </a:r>
            <a:r>
              <a:rPr lang="es-MX" dirty="0">
                <a:solidFill>
                  <a:prstClr val="black"/>
                </a:solidFill>
                <a:latin typeface="Verdana" panose="020B0604030504040204" pitchFamily="34" charset="0"/>
                <a:ea typeface="Calibri" panose="020F0502020204030204" pitchFamily="34" charset="0"/>
                <a:cs typeface="Times New Roman" panose="02020603050405020304" pitchFamily="18" charset="0"/>
              </a:rPr>
              <a:t>=41.77-39.14=2.63</a:t>
            </a:r>
            <a:endParaRPr lang="es-MX" baseline="-25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330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arcador de contenido 18">
            <a:extLst>
              <a:ext uri="{FF2B5EF4-FFF2-40B4-BE49-F238E27FC236}">
                <a16:creationId xmlns:a16="http://schemas.microsoft.com/office/drawing/2014/main" id="{500262DF-B0FF-4F7B-9F3C-2053908DB832}"/>
              </a:ext>
            </a:extLst>
          </p:cNvPr>
          <p:cNvPicPr>
            <a:picLocks noGrp="1" noChangeAspect="1"/>
          </p:cNvPicPr>
          <p:nvPr>
            <p:ph idx="1"/>
          </p:nvPr>
        </p:nvPicPr>
        <p:blipFill>
          <a:blip r:embed="rId2"/>
          <a:stretch>
            <a:fillRect/>
          </a:stretch>
        </p:blipFill>
        <p:spPr>
          <a:xfrm>
            <a:off x="1571856" y="1869130"/>
            <a:ext cx="9048288" cy="4351338"/>
          </a:xfrm>
          <a:prstGeom prst="rect">
            <a:avLst/>
          </a:prstGeom>
        </p:spPr>
      </p:pic>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p:txBody>
          <a:bodyPr>
            <a:normAutofit/>
          </a:bodyPr>
          <a:lstStyle/>
          <a:p>
            <a:pPr algn="ctr"/>
            <a:r>
              <a:rPr lang="es-ES" sz="3600" dirty="0">
                <a:latin typeface="Gabriola" panose="04040605051002020D02" pitchFamily="82" charset="0"/>
              </a:rPr>
              <a:t>DIAGRAMA DE CAJA PARA EL %Vol. DE ALCOHOL</a:t>
            </a:r>
          </a:p>
        </p:txBody>
      </p:sp>
      <p:sp>
        <p:nvSpPr>
          <p:cNvPr id="6" name="Flecha: hacia la izquierda 5">
            <a:extLst>
              <a:ext uri="{FF2B5EF4-FFF2-40B4-BE49-F238E27FC236}">
                <a16:creationId xmlns:a16="http://schemas.microsoft.com/office/drawing/2014/main" id="{CF10E2E0-4E6D-4C95-9ECB-6AA82344D4AC}"/>
              </a:ext>
            </a:extLst>
          </p:cNvPr>
          <p:cNvSpPr/>
          <p:nvPr/>
        </p:nvSpPr>
        <p:spPr>
          <a:xfrm>
            <a:off x="6575553" y="4234311"/>
            <a:ext cx="808383" cy="530087"/>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7" name="Flecha: hacia la izquierda 6">
            <a:extLst>
              <a:ext uri="{FF2B5EF4-FFF2-40B4-BE49-F238E27FC236}">
                <a16:creationId xmlns:a16="http://schemas.microsoft.com/office/drawing/2014/main" id="{3E490627-020D-41F0-91DD-773EF4FF3303}"/>
              </a:ext>
            </a:extLst>
          </p:cNvPr>
          <p:cNvSpPr/>
          <p:nvPr/>
        </p:nvSpPr>
        <p:spPr>
          <a:xfrm>
            <a:off x="7718562" y="3429000"/>
            <a:ext cx="808383" cy="530087"/>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8" name="Flecha: a la derecha 7">
            <a:extLst>
              <a:ext uri="{FF2B5EF4-FFF2-40B4-BE49-F238E27FC236}">
                <a16:creationId xmlns:a16="http://schemas.microsoft.com/office/drawing/2014/main" id="{58822D24-8874-47AE-8397-38BD2E134E2E}"/>
              </a:ext>
            </a:extLst>
          </p:cNvPr>
          <p:cNvSpPr/>
          <p:nvPr/>
        </p:nvSpPr>
        <p:spPr>
          <a:xfrm rot="1081379">
            <a:off x="4210251" y="3311866"/>
            <a:ext cx="808383" cy="53950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id="{018D2785-FA6A-4B8B-B7EB-99D13625866D}"/>
              </a:ext>
            </a:extLst>
          </p:cNvPr>
          <p:cNvSpPr/>
          <p:nvPr/>
        </p:nvSpPr>
        <p:spPr>
          <a:xfrm>
            <a:off x="4715302" y="4218023"/>
            <a:ext cx="901147" cy="53950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hacia arriba 9">
            <a:extLst>
              <a:ext uri="{FF2B5EF4-FFF2-40B4-BE49-F238E27FC236}">
                <a16:creationId xmlns:a16="http://schemas.microsoft.com/office/drawing/2014/main" id="{84E2A36E-DE8D-4248-9667-C7DA0C27507E}"/>
              </a:ext>
            </a:extLst>
          </p:cNvPr>
          <p:cNvSpPr/>
          <p:nvPr/>
        </p:nvSpPr>
        <p:spPr>
          <a:xfrm>
            <a:off x="5830733" y="4757531"/>
            <a:ext cx="422045" cy="491766"/>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BB9784EC-F973-4A8E-B30A-26F9083F9E77}"/>
              </a:ext>
            </a:extLst>
          </p:cNvPr>
          <p:cNvSpPr txBox="1"/>
          <p:nvPr/>
        </p:nvSpPr>
        <p:spPr>
          <a:xfrm>
            <a:off x="8660801" y="3367854"/>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Valor máximo</a:t>
            </a:r>
          </a:p>
        </p:txBody>
      </p:sp>
      <p:sp>
        <p:nvSpPr>
          <p:cNvPr id="12" name="CuadroTexto 11">
            <a:extLst>
              <a:ext uri="{FF2B5EF4-FFF2-40B4-BE49-F238E27FC236}">
                <a16:creationId xmlns:a16="http://schemas.microsoft.com/office/drawing/2014/main" id="{BC62473C-2A9F-4364-941B-8201AF3CDF50}"/>
              </a:ext>
            </a:extLst>
          </p:cNvPr>
          <p:cNvSpPr txBox="1"/>
          <p:nvPr/>
        </p:nvSpPr>
        <p:spPr>
          <a:xfrm>
            <a:off x="7525578" y="4248909"/>
            <a:ext cx="200273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latin typeface="Gabriola" panose="04040605051002020D02" pitchFamily="82" charset="0"/>
              </a:rPr>
              <a:t>Cuartil superior</a:t>
            </a:r>
          </a:p>
        </p:txBody>
      </p:sp>
      <p:sp>
        <p:nvSpPr>
          <p:cNvPr id="13" name="CuadroTexto 12">
            <a:extLst>
              <a:ext uri="{FF2B5EF4-FFF2-40B4-BE49-F238E27FC236}">
                <a16:creationId xmlns:a16="http://schemas.microsoft.com/office/drawing/2014/main" id="{277BD933-F9AD-4638-986C-0C570CD36D52}"/>
              </a:ext>
            </a:extLst>
          </p:cNvPr>
          <p:cNvSpPr txBox="1"/>
          <p:nvPr/>
        </p:nvSpPr>
        <p:spPr>
          <a:xfrm>
            <a:off x="1974290" y="4198487"/>
            <a:ext cx="2013369"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Cuartil Inferior</a:t>
            </a:r>
          </a:p>
        </p:txBody>
      </p:sp>
      <p:sp>
        <p:nvSpPr>
          <p:cNvPr id="14" name="CuadroTexto 13">
            <a:extLst>
              <a:ext uri="{FF2B5EF4-FFF2-40B4-BE49-F238E27FC236}">
                <a16:creationId xmlns:a16="http://schemas.microsoft.com/office/drawing/2014/main" id="{6B46A1FF-AFCF-442E-9C67-C4822A07B852}"/>
              </a:ext>
            </a:extLst>
          </p:cNvPr>
          <p:cNvSpPr txBox="1"/>
          <p:nvPr/>
        </p:nvSpPr>
        <p:spPr>
          <a:xfrm>
            <a:off x="5394593" y="5741625"/>
            <a:ext cx="129432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latin typeface="Gabriola" panose="04040605051002020D02" pitchFamily="82" charset="0"/>
              </a:rPr>
              <a:t>Mediana</a:t>
            </a:r>
          </a:p>
        </p:txBody>
      </p:sp>
      <p:sp>
        <p:nvSpPr>
          <p:cNvPr id="16" name="CuadroTexto 15">
            <a:extLst>
              <a:ext uri="{FF2B5EF4-FFF2-40B4-BE49-F238E27FC236}">
                <a16:creationId xmlns:a16="http://schemas.microsoft.com/office/drawing/2014/main" id="{8859728A-CC8E-4485-A700-F3D13A9FA6EB}"/>
              </a:ext>
            </a:extLst>
          </p:cNvPr>
          <p:cNvSpPr txBox="1"/>
          <p:nvPr/>
        </p:nvSpPr>
        <p:spPr>
          <a:xfrm>
            <a:off x="2788955" y="2743232"/>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Valor mínimo</a:t>
            </a:r>
          </a:p>
        </p:txBody>
      </p:sp>
      <p:sp>
        <p:nvSpPr>
          <p:cNvPr id="20" name="CuadroTexto 19">
            <a:extLst>
              <a:ext uri="{FF2B5EF4-FFF2-40B4-BE49-F238E27FC236}">
                <a16:creationId xmlns:a16="http://schemas.microsoft.com/office/drawing/2014/main" id="{50A17C39-F38B-450B-8535-7887D944EC25}"/>
              </a:ext>
            </a:extLst>
          </p:cNvPr>
          <p:cNvSpPr txBox="1"/>
          <p:nvPr/>
        </p:nvSpPr>
        <p:spPr>
          <a:xfrm>
            <a:off x="377403" y="3367854"/>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Punto atípico</a:t>
            </a:r>
          </a:p>
        </p:txBody>
      </p:sp>
      <p:pic>
        <p:nvPicPr>
          <p:cNvPr id="21" name="Imagen 20">
            <a:extLst>
              <a:ext uri="{FF2B5EF4-FFF2-40B4-BE49-F238E27FC236}">
                <a16:creationId xmlns:a16="http://schemas.microsoft.com/office/drawing/2014/main" id="{22E6D09B-8CC0-4618-80FE-DBBEE6126D28}"/>
              </a:ext>
            </a:extLst>
          </p:cNvPr>
          <p:cNvPicPr>
            <a:picLocks noChangeAspect="1"/>
          </p:cNvPicPr>
          <p:nvPr/>
        </p:nvPicPr>
        <p:blipFill>
          <a:blip r:embed="rId3"/>
          <a:stretch>
            <a:fillRect/>
          </a:stretch>
        </p:blipFill>
        <p:spPr>
          <a:xfrm>
            <a:off x="2567114" y="3561384"/>
            <a:ext cx="835224" cy="579170"/>
          </a:xfrm>
          <a:prstGeom prst="rect">
            <a:avLst/>
          </a:prstGeom>
        </p:spPr>
      </p:pic>
    </p:spTree>
    <p:extLst>
      <p:ext uri="{BB962C8B-B14F-4D97-AF65-F5344CB8AC3E}">
        <p14:creationId xmlns:p14="http://schemas.microsoft.com/office/powerpoint/2010/main" val="155016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8228C-FEA0-464D-9BE2-8C4E0F9BB8C7}"/>
              </a:ext>
            </a:extLst>
          </p:cNvPr>
          <p:cNvSpPr>
            <a:spLocks noGrp="1"/>
          </p:cNvSpPr>
          <p:nvPr>
            <p:ph type="title"/>
          </p:nvPr>
        </p:nvSpPr>
        <p:spPr>
          <a:xfrm>
            <a:off x="838200" y="313327"/>
            <a:ext cx="10515600" cy="1449211"/>
          </a:xfrm>
        </p:spPr>
        <p:txBody>
          <a:bodyPr>
            <a:normAutofit/>
          </a:bodyPr>
          <a:lstStyle/>
          <a:p>
            <a:pPr algn="ctr"/>
            <a:r>
              <a:rPr lang="es-ES" dirty="0">
                <a:latin typeface="Gabriola" panose="04040605051002020D02" pitchFamily="82" charset="0"/>
              </a:rPr>
              <a:t>MEDIDAS DE TENDENCIA CENTRAL</a:t>
            </a:r>
            <a:br>
              <a:rPr lang="es-ES" sz="3200" b="1" dirty="0">
                <a:latin typeface="Gabriola" panose="04040605051002020D02" pitchFamily="82" charset="0"/>
              </a:rPr>
            </a:br>
            <a:r>
              <a:rPr lang="es-ES" sz="3600" b="1" dirty="0">
                <a:solidFill>
                  <a:srgbClr val="C00000"/>
                </a:solidFill>
                <a:latin typeface="Gabriola" panose="04040605051002020D02" pitchFamily="82" charset="0"/>
              </a:rPr>
              <a:t>Media aritmética o promedio </a:t>
            </a:r>
            <a:endParaRPr lang="es-ES" sz="3200" b="1" dirty="0">
              <a:solidFill>
                <a:srgbClr val="C00000"/>
              </a:solidFill>
              <a:latin typeface="Gabriola" panose="04040605051002020D02" pitchFamily="82" charset="0"/>
            </a:endParaRP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BEA01E9-501E-4F22-8F13-1225D3589956}"/>
                  </a:ext>
                </a:extLst>
              </p:cNvPr>
              <p:cNvSpPr>
                <a:spLocks noGrp="1"/>
              </p:cNvSpPr>
              <p:nvPr>
                <p:ph idx="1"/>
              </p:nvPr>
            </p:nvSpPr>
            <p:spPr>
              <a:xfrm>
                <a:off x="930964" y="1921566"/>
                <a:ext cx="10422835" cy="4267200"/>
              </a:xfrm>
            </p:spPr>
            <p:txBody>
              <a:bodyPr>
                <a:normAutofit/>
              </a:bodyPr>
              <a:lstStyle/>
              <a:p>
                <a:pPr marL="0" indent="0" algn="r">
                  <a:buNone/>
                </a:pPr>
                <a:endParaRPr lang="es-ES" sz="2400" dirty="0">
                  <a:latin typeface="Gabriola" panose="04040605051002020D02" pitchFamily="82" charset="0"/>
                </a:endParaRPr>
              </a:p>
              <a:p>
                <a:pPr marL="0" indent="0" algn="r">
                  <a:buNone/>
                </a:pPr>
                <a14:m>
                  <m:oMathPara xmlns:m="http://schemas.openxmlformats.org/officeDocument/2006/math">
                    <m:oMathParaPr>
                      <m:jc m:val="centerGroup"/>
                    </m:oMathParaPr>
                    <m:oMath xmlns:m="http://schemas.openxmlformats.org/officeDocument/2006/math">
                      <m:acc>
                        <m:accPr>
                          <m:chr m:val="̅"/>
                          <m:ctrlPr>
                            <a:rPr lang="es-ES" sz="2400" b="1" i="1" smtClean="0">
                              <a:latin typeface="Cambria Math" panose="02040503050406030204" pitchFamily="18" charset="0"/>
                            </a:rPr>
                          </m:ctrlPr>
                        </m:accPr>
                        <m:e>
                          <m:r>
                            <a:rPr lang="es-ES" sz="2400" b="1" i="1" smtClean="0">
                              <a:latin typeface="Cambria Math" panose="02040503050406030204" pitchFamily="18" charset="0"/>
                            </a:rPr>
                            <m:t>𝑿</m:t>
                          </m:r>
                        </m:e>
                      </m:acc>
                      <m:r>
                        <a:rPr lang="es-ES" sz="2400" b="1" i="1" smtClean="0">
                          <a:latin typeface="Cambria Math" panose="02040503050406030204" pitchFamily="18" charset="0"/>
                        </a:rPr>
                        <m:t>= </m:t>
                      </m:r>
                      <m:f>
                        <m:fPr>
                          <m:ctrlPr>
                            <a:rPr lang="es-ES" sz="2400" b="1" i="1" smtClean="0">
                              <a:latin typeface="Cambria Math" panose="02040503050406030204" pitchFamily="18" charset="0"/>
                            </a:rPr>
                          </m:ctrlPr>
                        </m:fPr>
                        <m:num>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𝟏</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𝟐</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𝟑</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𝟒</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𝒋</m:t>
                              </m:r>
                            </m:sub>
                          </m:sSub>
                        </m:num>
                        <m:den>
                          <m:r>
                            <a:rPr lang="es-ES" sz="2400" b="1" i="1" smtClean="0">
                              <a:latin typeface="Cambria Math" panose="02040503050406030204" pitchFamily="18" charset="0"/>
                            </a:rPr>
                            <m:t>𝒏</m:t>
                          </m:r>
                        </m:den>
                      </m:f>
                      <m:r>
                        <a:rPr lang="es-ES" sz="2400" b="1" i="1" smtClean="0">
                          <a:latin typeface="Cambria Math" panose="02040503050406030204" pitchFamily="18" charset="0"/>
                        </a:rPr>
                        <m:t>=</m:t>
                      </m:r>
                      <m:nary>
                        <m:naryPr>
                          <m:chr m:val="∑"/>
                          <m:limLoc m:val="subSup"/>
                          <m:ctrlPr>
                            <a:rPr lang="es-ES" sz="2400" b="1" i="1" smtClean="0">
                              <a:latin typeface="Cambria Math" panose="02040503050406030204" pitchFamily="18" charset="0"/>
                            </a:rPr>
                          </m:ctrlPr>
                        </m:naryPr>
                        <m:sub>
                          <m:r>
                            <m:rPr>
                              <m:brk m:alnAt="23"/>
                            </m:rPr>
                            <a:rPr lang="es-ES" sz="2400" b="1" i="1" smtClean="0">
                              <a:latin typeface="Cambria Math" panose="02040503050406030204" pitchFamily="18" charset="0"/>
                            </a:rPr>
                            <m:t>𝒋</m:t>
                          </m:r>
                          <m:r>
                            <a:rPr lang="es-ES" sz="2400" b="1" i="1" smtClean="0">
                              <a:latin typeface="Cambria Math" panose="02040503050406030204" pitchFamily="18" charset="0"/>
                            </a:rPr>
                            <m:t>=</m:t>
                          </m:r>
                          <m:r>
                            <a:rPr lang="es-ES" sz="2400" b="1" i="1" smtClean="0">
                              <a:latin typeface="Cambria Math" panose="02040503050406030204" pitchFamily="18" charset="0"/>
                            </a:rPr>
                            <m:t>𝟏</m:t>
                          </m:r>
                        </m:sub>
                        <m:sup>
                          <m:r>
                            <a:rPr lang="es-ES" sz="2400" b="1" i="1" smtClean="0">
                              <a:latin typeface="Cambria Math" panose="02040503050406030204" pitchFamily="18" charset="0"/>
                            </a:rPr>
                            <m:t>𝒏</m:t>
                          </m:r>
                        </m:sup>
                        <m:e>
                          <m:f>
                            <m:fPr>
                              <m:ctrlPr>
                                <a:rPr lang="es-ES" sz="2400" b="1" i="1" smtClean="0">
                                  <a:latin typeface="Cambria Math" panose="02040503050406030204" pitchFamily="18" charset="0"/>
                                </a:rPr>
                              </m:ctrlPr>
                            </m:fPr>
                            <m:num>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𝒋</m:t>
                                  </m:r>
                                </m:sub>
                              </m:sSub>
                            </m:num>
                            <m:den>
                              <m:r>
                                <a:rPr lang="es-ES" sz="2400" b="1" i="1" smtClean="0">
                                  <a:latin typeface="Cambria Math" panose="02040503050406030204" pitchFamily="18" charset="0"/>
                                </a:rPr>
                                <m:t>𝒏</m:t>
                              </m:r>
                            </m:den>
                          </m:f>
                        </m:e>
                      </m:nary>
                    </m:oMath>
                  </m:oMathPara>
                </a14:m>
                <a:endParaRPr lang="es-ES" sz="2400" b="1" dirty="0">
                  <a:latin typeface="Gabriola" panose="04040605051002020D02" pitchFamily="82" charset="0"/>
                </a:endParaRPr>
              </a:p>
              <a:p>
                <a:pPr marL="0" indent="0">
                  <a:buNone/>
                </a:pPr>
                <a:endParaRPr lang="es-ES" sz="2400" dirty="0">
                  <a:latin typeface="Gabriola" panose="04040605051002020D02" pitchFamily="82" charset="0"/>
                </a:endParaRPr>
              </a:p>
              <a:p>
                <a:r>
                  <a:rPr lang="es-ES" sz="3200" dirty="0">
                    <a:latin typeface="Gabriola" panose="04040605051002020D02" pitchFamily="82" charset="0"/>
                  </a:rPr>
                  <a:t>Por ejemplo: Se tienen las siguientes estaturas </a:t>
                </a:r>
              </a:p>
              <a:p>
                <a:pPr marL="0" indent="0" algn="ctr">
                  <a:buNone/>
                </a:pPr>
                <a:r>
                  <a:rPr lang="es-ES" sz="3600" dirty="0">
                    <a:latin typeface="Gabriola" panose="04040605051002020D02" pitchFamily="82" charset="0"/>
                    <a:cs typeface="Arial" panose="020B0604020202020204" pitchFamily="34" charset="0"/>
                  </a:rPr>
                  <a:t>1.50, 1.45, 1.55, 1.50, 1.40, 1.60</a:t>
                </a:r>
              </a:p>
              <a:p>
                <a:pPr marL="0" indent="0" algn="ctr">
                  <a:buNone/>
                </a:pPr>
                <a:endParaRPr lang="es-ES" sz="3600" dirty="0">
                  <a:latin typeface="Gabriola" panose="04040605051002020D02" pitchFamily="82" charset="0"/>
                  <a:cs typeface="Arial" panose="020B0604020202020204" pitchFamily="34" charset="0"/>
                </a:endParaRPr>
              </a:p>
              <a:p>
                <a:pPr marL="0" indent="0">
                  <a:buNone/>
                </a:pPr>
                <a:r>
                  <a:rPr lang="es-ES" sz="3600" dirty="0">
                    <a:latin typeface="Gabriola" panose="04040605051002020D02" pitchFamily="82" charset="0"/>
                    <a:cs typeface="Arial" panose="020B0604020202020204" pitchFamily="34" charset="0"/>
                  </a:rPr>
                  <a:t>     Promedio=</a:t>
                </a:r>
                <a14:m>
                  <m:oMath xmlns:m="http://schemas.openxmlformats.org/officeDocument/2006/math">
                    <m:f>
                      <m:fPr>
                        <m:ctrlPr>
                          <a:rPr lang="es-ES" sz="3600" i="1" smtClean="0">
                            <a:latin typeface="Cambria Math" panose="02040503050406030204" pitchFamily="18" charset="0"/>
                            <a:cs typeface="Arial" panose="020B0604020202020204" pitchFamily="34" charset="0"/>
                          </a:rPr>
                        </m:ctrlPr>
                      </m:fPr>
                      <m:num>
                        <m:r>
                          <a:rPr lang="es-ES" sz="3600" b="0" i="1" smtClean="0">
                            <a:latin typeface="Cambria Math" panose="02040503050406030204" pitchFamily="18" charset="0"/>
                            <a:cs typeface="Arial" panose="020B0604020202020204" pitchFamily="34" charset="0"/>
                          </a:rPr>
                          <m:t>1.50+1.45+1.55+1.50+1.40+1.60</m:t>
                        </m:r>
                      </m:num>
                      <m:den>
                        <m:r>
                          <a:rPr lang="es-ES" sz="3600" b="0" i="1" smtClean="0">
                            <a:latin typeface="Cambria Math" panose="02040503050406030204" pitchFamily="18" charset="0"/>
                            <a:cs typeface="Arial" panose="020B0604020202020204" pitchFamily="34" charset="0"/>
                          </a:rPr>
                          <m:t>6</m:t>
                        </m:r>
                      </m:den>
                    </m:f>
                    <m:r>
                      <a:rPr lang="es-ES" sz="3600" b="0" i="1" smtClean="0">
                        <a:latin typeface="Cambria Math" panose="02040503050406030204" pitchFamily="18" charset="0"/>
                        <a:cs typeface="Arial" panose="020B0604020202020204" pitchFamily="34" charset="0"/>
                      </a:rPr>
                      <m:t>=</m:t>
                    </m:r>
                    <m:f>
                      <m:fPr>
                        <m:ctrlPr>
                          <a:rPr lang="es-ES" sz="3600" b="0" i="1" smtClean="0">
                            <a:latin typeface="Cambria Math" panose="02040503050406030204" pitchFamily="18" charset="0"/>
                            <a:cs typeface="Arial" panose="020B0604020202020204" pitchFamily="34" charset="0"/>
                          </a:rPr>
                        </m:ctrlPr>
                      </m:fPr>
                      <m:num>
                        <m:r>
                          <a:rPr lang="es-ES" sz="3600" b="0" i="1" smtClean="0">
                            <a:latin typeface="Cambria Math" panose="02040503050406030204" pitchFamily="18" charset="0"/>
                            <a:cs typeface="Arial" panose="020B0604020202020204" pitchFamily="34" charset="0"/>
                          </a:rPr>
                          <m:t>9</m:t>
                        </m:r>
                      </m:num>
                      <m:den>
                        <m:r>
                          <a:rPr lang="es-ES" sz="3600" b="0" i="1" smtClean="0">
                            <a:latin typeface="Cambria Math" panose="02040503050406030204" pitchFamily="18" charset="0"/>
                            <a:cs typeface="Arial" panose="020B0604020202020204" pitchFamily="34" charset="0"/>
                          </a:rPr>
                          <m:t>6</m:t>
                        </m:r>
                      </m:den>
                    </m:f>
                    <m:r>
                      <a:rPr lang="es-ES" sz="3600" b="0" i="1" smtClean="0">
                        <a:latin typeface="Cambria Math" panose="02040503050406030204" pitchFamily="18" charset="0"/>
                        <a:cs typeface="Arial" panose="020B0604020202020204" pitchFamily="34" charset="0"/>
                      </a:rPr>
                      <m:t>=1.50</m:t>
                    </m:r>
                  </m:oMath>
                </a14:m>
                <a:endParaRPr lang="es-ES" sz="3600" i="1" dirty="0">
                  <a:latin typeface="Gabriola" panose="04040605051002020D02" pitchFamily="82" charset="0"/>
                  <a:cs typeface="Arial" panose="020B0604020202020204" pitchFamily="34" charset="0"/>
                </a:endParaRPr>
              </a:p>
            </p:txBody>
          </p:sp>
        </mc:Choice>
        <mc:Fallback xmlns="">
          <p:sp>
            <p:nvSpPr>
              <p:cNvPr id="3" name="Marcador de contenido 2">
                <a:extLst>
                  <a:ext uri="{FF2B5EF4-FFF2-40B4-BE49-F238E27FC236}">
                    <a16:creationId xmlns:a16="http://schemas.microsoft.com/office/drawing/2014/main" id="{BBEA01E9-501E-4F22-8F13-1225D3589956}"/>
                  </a:ext>
                </a:extLst>
              </p:cNvPr>
              <p:cNvSpPr>
                <a:spLocks noGrp="1" noRot="1" noChangeAspect="1" noMove="1" noResize="1" noEditPoints="1" noAdjustHandles="1" noChangeArrowheads="1" noChangeShapeType="1" noTextEdit="1"/>
              </p:cNvSpPr>
              <p:nvPr>
                <p:ph idx="1"/>
              </p:nvPr>
            </p:nvSpPr>
            <p:spPr>
              <a:xfrm>
                <a:off x="930964" y="1921566"/>
                <a:ext cx="10422835" cy="4267200"/>
              </a:xfrm>
              <a:blipFill>
                <a:blip r:embed="rId2"/>
                <a:stretch>
                  <a:fillRect l="-1346" b="-1714"/>
                </a:stretch>
              </a:blipFill>
            </p:spPr>
            <p:txBody>
              <a:bodyPr/>
              <a:lstStyle/>
              <a:p>
                <a:r>
                  <a:rPr lang="es-ES">
                    <a:noFill/>
                  </a:rPr>
                  <a:t> </a:t>
                </a:r>
              </a:p>
            </p:txBody>
          </p:sp>
        </mc:Fallback>
      </mc:AlternateContent>
    </p:spTree>
    <p:extLst>
      <p:ext uri="{BB962C8B-B14F-4D97-AF65-F5344CB8AC3E}">
        <p14:creationId xmlns:p14="http://schemas.microsoft.com/office/powerpoint/2010/main" val="136767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1B1DDB-61F2-4317-89E5-282F3B3D8C44}"/>
              </a:ext>
            </a:extLst>
          </p:cNvPr>
          <p:cNvSpPr>
            <a:spLocks noGrp="1"/>
          </p:cNvSpPr>
          <p:nvPr>
            <p:ph idx="1"/>
          </p:nvPr>
        </p:nvSpPr>
        <p:spPr>
          <a:xfrm>
            <a:off x="639662" y="640082"/>
            <a:ext cx="4210633" cy="5577836"/>
          </a:xfrm>
        </p:spPr>
        <p:txBody>
          <a:bodyPr>
            <a:normAutofit fontScale="92500" lnSpcReduction="10000"/>
          </a:bodyPr>
          <a:lstStyle/>
          <a:p>
            <a:pPr marL="0" indent="0">
              <a:buNone/>
            </a:pPr>
            <a:r>
              <a:rPr lang="es-ES" sz="4400" b="1" dirty="0">
                <a:solidFill>
                  <a:srgbClr val="C00000"/>
                </a:solidFill>
                <a:latin typeface="Gabriola" panose="04040605051002020D02" pitchFamily="82" charset="0"/>
              </a:rPr>
              <a:t>Mediana</a:t>
            </a:r>
          </a:p>
          <a:p>
            <a:pPr marL="0" indent="0">
              <a:buNone/>
            </a:pPr>
            <a:r>
              <a:rPr lang="es-MX" sz="3200" dirty="0">
                <a:latin typeface="Gabriola" panose="04040605051002020D02" pitchFamily="82" charset="0"/>
                <a:cs typeface="Arial" panose="020B0604020202020204" pitchFamily="34" charset="0"/>
              </a:rPr>
              <a:t>Es un conjunto de números ordenados en orden de magnitud ascendente, es decir de menor a mayor; el dato que ocupa la posición central corresponde a la mediana.</a:t>
            </a:r>
          </a:p>
          <a:p>
            <a:pPr marL="0" indent="0">
              <a:buNone/>
            </a:pPr>
            <a:r>
              <a:rPr lang="es-MX" sz="3200" b="1" dirty="0">
                <a:latin typeface="Gabriola" panose="04040605051002020D02" pitchFamily="82" charset="0"/>
                <a:cs typeface="Arial" panose="020B0604020202020204" pitchFamily="34" charset="0"/>
              </a:rPr>
              <a:t>Por ejemplo: </a:t>
            </a:r>
            <a:r>
              <a:rPr lang="es-MX" sz="3200" dirty="0">
                <a:latin typeface="Gabriola" panose="04040605051002020D02" pitchFamily="82" charset="0"/>
                <a:cs typeface="Arial" panose="020B0604020202020204" pitchFamily="34" charset="0"/>
              </a:rPr>
              <a:t>Se tienen las siguientes estaturas</a:t>
            </a:r>
          </a:p>
          <a:p>
            <a:pPr marL="0" indent="0">
              <a:buNone/>
            </a:pPr>
            <a:r>
              <a:rPr lang="es-ES" sz="3200" dirty="0">
                <a:latin typeface="Gabriola" panose="04040605051002020D02" pitchFamily="82" charset="0"/>
                <a:cs typeface="Arial" panose="020B0604020202020204" pitchFamily="34" charset="0"/>
              </a:rPr>
              <a:t>1.40, 1.45, </a:t>
            </a:r>
            <a:r>
              <a:rPr lang="es-ES" sz="3200" dirty="0">
                <a:solidFill>
                  <a:srgbClr val="C00000"/>
                </a:solidFill>
                <a:latin typeface="Gabriola" panose="04040605051002020D02" pitchFamily="82" charset="0"/>
                <a:cs typeface="Arial" panose="020B0604020202020204" pitchFamily="34" charset="0"/>
              </a:rPr>
              <a:t>1.50, 1.50</a:t>
            </a:r>
            <a:r>
              <a:rPr lang="es-ES" sz="3200" dirty="0">
                <a:latin typeface="Gabriola" panose="04040605051002020D02" pitchFamily="82" charset="0"/>
                <a:cs typeface="Arial" panose="020B0604020202020204" pitchFamily="34" charset="0"/>
              </a:rPr>
              <a:t>, 1.55, 1.60</a:t>
            </a:r>
          </a:p>
          <a:p>
            <a:pPr marL="0" indent="0">
              <a:buNone/>
            </a:pPr>
            <a:endParaRPr lang="es-ES" sz="3200" dirty="0">
              <a:latin typeface="Gabriola" panose="04040605051002020D02" pitchFamily="82" charset="0"/>
              <a:cs typeface="Arial" panose="020B0604020202020204" pitchFamily="34" charset="0"/>
            </a:endParaRPr>
          </a:p>
          <a:p>
            <a:pPr marL="0" indent="0">
              <a:buNone/>
            </a:pPr>
            <a:r>
              <a:rPr lang="es-ES" sz="3200" dirty="0">
                <a:latin typeface="Gabriola" panose="04040605051002020D02" pitchFamily="82" charset="0"/>
                <a:cs typeface="Arial" panose="020B0604020202020204" pitchFamily="34" charset="0"/>
              </a:rPr>
              <a:t>Mediana =1.50</a:t>
            </a:r>
            <a:endParaRPr lang="es-MX" sz="3200" dirty="0">
              <a:latin typeface="Gabriola" panose="04040605051002020D02" pitchFamily="82" charset="0"/>
              <a:cs typeface="Arial" panose="020B0604020202020204" pitchFamily="34" charset="0"/>
            </a:endParaRPr>
          </a:p>
        </p:txBody>
      </p:sp>
      <p:pic>
        <p:nvPicPr>
          <p:cNvPr id="5" name="Imagen 4" descr="Imagen que contiene persona&#10;&#10;Descripción generada automáticamente">
            <a:extLst>
              <a:ext uri="{FF2B5EF4-FFF2-40B4-BE49-F238E27FC236}">
                <a16:creationId xmlns:a16="http://schemas.microsoft.com/office/drawing/2014/main" id="{544A8DEC-1FBB-4127-956F-F0493B3553C7}"/>
              </a:ext>
            </a:extLst>
          </p:cNvPr>
          <p:cNvPicPr>
            <a:picLocks noChangeAspect="1"/>
          </p:cNvPicPr>
          <p:nvPr/>
        </p:nvPicPr>
        <p:blipFill rotWithShape="1">
          <a:blip r:embed="rId2">
            <a:extLst>
              <a:ext uri="{28A0092B-C50C-407E-A947-70E740481C1C}">
                <a14:useLocalDpi xmlns:a14="http://schemas.microsoft.com/office/drawing/2010/main" val="0"/>
              </a:ext>
            </a:extLst>
          </a:blip>
          <a:srcRect l="7967" r="9266" b="1"/>
          <a:stretch/>
        </p:blipFill>
        <p:spPr>
          <a:xfrm>
            <a:off x="4943061" y="640082"/>
            <a:ext cx="6609276" cy="5577837"/>
          </a:xfrm>
          <a:prstGeom prst="rect">
            <a:avLst/>
          </a:prstGeom>
          <a:effectLst/>
        </p:spPr>
      </p:pic>
    </p:spTree>
    <p:extLst>
      <p:ext uri="{BB962C8B-B14F-4D97-AF65-F5344CB8AC3E}">
        <p14:creationId xmlns:p14="http://schemas.microsoft.com/office/powerpoint/2010/main" val="336099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B3103-DB74-4050-8BB7-1E6976077BA1}"/>
              </a:ext>
            </a:extLst>
          </p:cNvPr>
          <p:cNvSpPr>
            <a:spLocks noGrp="1"/>
          </p:cNvSpPr>
          <p:nvPr>
            <p:ph type="title"/>
          </p:nvPr>
        </p:nvSpPr>
        <p:spPr>
          <a:xfrm>
            <a:off x="712940" y="233472"/>
            <a:ext cx="10515600" cy="998980"/>
          </a:xfrm>
        </p:spPr>
        <p:txBody>
          <a:bodyPr/>
          <a:lstStyle/>
          <a:p>
            <a:r>
              <a:rPr lang="es-ES" b="1" dirty="0">
                <a:solidFill>
                  <a:srgbClr val="C00000"/>
                </a:solidFill>
                <a:latin typeface="Gabriola" panose="04040605051002020D02" pitchFamily="82" charset="0"/>
              </a:rPr>
              <a:t>Moda</a:t>
            </a:r>
          </a:p>
        </p:txBody>
      </p:sp>
      <p:sp>
        <p:nvSpPr>
          <p:cNvPr id="3" name="Marcador de contenido 2">
            <a:extLst>
              <a:ext uri="{FF2B5EF4-FFF2-40B4-BE49-F238E27FC236}">
                <a16:creationId xmlns:a16="http://schemas.microsoft.com/office/drawing/2014/main" id="{B9D3655D-DF54-42D3-B118-A8FD9DBADD23}"/>
              </a:ext>
            </a:extLst>
          </p:cNvPr>
          <p:cNvSpPr>
            <a:spLocks noGrp="1"/>
          </p:cNvSpPr>
          <p:nvPr>
            <p:ph idx="1"/>
          </p:nvPr>
        </p:nvSpPr>
        <p:spPr>
          <a:xfrm>
            <a:off x="406483" y="926926"/>
            <a:ext cx="11128513" cy="3807912"/>
          </a:xfrm>
        </p:spPr>
        <p:txBody>
          <a:bodyPr>
            <a:normAutofit fontScale="25000" lnSpcReduction="20000"/>
          </a:bodyPr>
          <a:lstStyle/>
          <a:p>
            <a:pPr lvl="1" algn="just">
              <a:spcBef>
                <a:spcPts val="0"/>
              </a:spcBef>
              <a:spcAft>
                <a:spcPts val="1000"/>
              </a:spcAft>
              <a:buNone/>
            </a:pPr>
            <a:r>
              <a:rPr lang="es-MX" sz="3200" dirty="0">
                <a:solidFill>
                  <a:srgbClr val="0070C0"/>
                </a:solidFill>
                <a:latin typeface="Gabriola" panose="04040605051002020D02" pitchFamily="82" charset="0"/>
              </a:rPr>
              <a:t>   </a:t>
            </a:r>
            <a:r>
              <a:rPr lang="es-MX" sz="11200" dirty="0">
                <a:latin typeface="Gabriola" panose="04040605051002020D02" pitchFamily="82" charset="0"/>
              </a:rPr>
              <a:t>En un conjunto de números es el valor que ocurre con mayor frecuencia, es decir, es el valor más frecuente.</a:t>
            </a:r>
          </a:p>
          <a:p>
            <a:pPr lvl="1" algn="just">
              <a:spcBef>
                <a:spcPts val="0"/>
              </a:spcBef>
              <a:spcAft>
                <a:spcPts val="1000"/>
              </a:spcAft>
              <a:buNone/>
            </a:pPr>
            <a:r>
              <a:rPr lang="es-MX" sz="11200" dirty="0">
                <a:latin typeface="Gabriola" panose="04040605051002020D02" pitchFamily="82" charset="0"/>
              </a:rPr>
              <a:t>	La moda puede no existir en la distribución e incluso puede tener 2 o más.</a:t>
            </a:r>
          </a:p>
          <a:p>
            <a:pPr lvl="1" algn="just">
              <a:spcBef>
                <a:spcPts val="0"/>
              </a:spcBef>
              <a:spcAft>
                <a:spcPts val="1000"/>
              </a:spcAft>
              <a:buNone/>
            </a:pPr>
            <a:r>
              <a:rPr lang="es-MX" sz="11200" dirty="0">
                <a:latin typeface="Gabriola" panose="04040605051002020D02" pitchFamily="82" charset="0"/>
              </a:rPr>
              <a:t>	En el caso de una moda la distribución es unimodal; cuando existen dos modas es bimodal; tres modas, trimodal; y así sucesivamente.</a:t>
            </a:r>
          </a:p>
          <a:p>
            <a:pPr marL="0" indent="0">
              <a:buNone/>
            </a:pPr>
            <a:r>
              <a:rPr lang="es-MX" sz="11200" b="1" dirty="0">
                <a:latin typeface="Gabriola" panose="04040605051002020D02" pitchFamily="82" charset="0"/>
                <a:cs typeface="Arial" panose="020B0604020202020204" pitchFamily="34" charset="0"/>
              </a:rPr>
              <a:t>Por ejemplo: </a:t>
            </a:r>
            <a:r>
              <a:rPr lang="es-MX" sz="11200" dirty="0">
                <a:latin typeface="Gabriola" panose="04040605051002020D02" pitchFamily="82" charset="0"/>
                <a:cs typeface="Arial" panose="020B0604020202020204" pitchFamily="34" charset="0"/>
              </a:rPr>
              <a:t>Se tienen las siguientes estaturas</a:t>
            </a:r>
          </a:p>
          <a:p>
            <a:pPr marL="0" indent="0">
              <a:buNone/>
            </a:pPr>
            <a:r>
              <a:rPr lang="es-ES" sz="11200" dirty="0">
                <a:latin typeface="Gabriola" panose="04040605051002020D02" pitchFamily="82" charset="0"/>
                <a:cs typeface="Arial" panose="020B0604020202020204" pitchFamily="34" charset="0"/>
              </a:rPr>
              <a:t>1.40, 1.45, </a:t>
            </a:r>
            <a:r>
              <a:rPr lang="es-ES" sz="11200" dirty="0">
                <a:solidFill>
                  <a:srgbClr val="C00000"/>
                </a:solidFill>
                <a:latin typeface="Gabriola" panose="04040605051002020D02" pitchFamily="82" charset="0"/>
                <a:cs typeface="Arial" panose="020B0604020202020204" pitchFamily="34" charset="0"/>
              </a:rPr>
              <a:t>1.50, 1.50</a:t>
            </a:r>
            <a:r>
              <a:rPr lang="es-ES" sz="11200" dirty="0">
                <a:latin typeface="Gabriola" panose="04040605051002020D02" pitchFamily="82" charset="0"/>
                <a:cs typeface="Arial" panose="020B0604020202020204" pitchFamily="34" charset="0"/>
              </a:rPr>
              <a:t>, 1.55, 1.60</a:t>
            </a:r>
          </a:p>
          <a:p>
            <a:pPr marL="0" indent="0">
              <a:buNone/>
            </a:pPr>
            <a:endParaRPr lang="es-ES" sz="11200" dirty="0">
              <a:latin typeface="Gabriola" panose="04040605051002020D02" pitchFamily="82" charset="0"/>
              <a:cs typeface="Arial" panose="020B0604020202020204" pitchFamily="34" charset="0"/>
            </a:endParaRPr>
          </a:p>
          <a:p>
            <a:pPr marL="0" indent="0">
              <a:buNone/>
            </a:pPr>
            <a:r>
              <a:rPr lang="es-ES" sz="11200" dirty="0">
                <a:latin typeface="Gabriola" panose="04040605051002020D02" pitchFamily="82" charset="0"/>
                <a:cs typeface="Arial" panose="020B0604020202020204" pitchFamily="34" charset="0"/>
              </a:rPr>
              <a:t>Moda=1.50</a:t>
            </a:r>
          </a:p>
          <a:p>
            <a:pPr lvl="1" algn="just">
              <a:spcBef>
                <a:spcPts val="0"/>
              </a:spcBef>
              <a:spcAft>
                <a:spcPts val="1000"/>
              </a:spcAft>
              <a:buNone/>
            </a:pPr>
            <a:endParaRPr lang="es-MX" sz="3200" dirty="0">
              <a:latin typeface="Gabriola" panose="04040605051002020D02" pitchFamily="82" charset="0"/>
            </a:endParaRPr>
          </a:p>
          <a:p>
            <a:pPr lvl="1" algn="just">
              <a:spcBef>
                <a:spcPts val="0"/>
              </a:spcBef>
              <a:spcAft>
                <a:spcPts val="1000"/>
              </a:spcAft>
              <a:buNone/>
            </a:pPr>
            <a:endParaRPr lang="es-ES" sz="3200" dirty="0">
              <a:latin typeface="Gabriola" panose="04040605051002020D02" pitchFamily="82" charset="0"/>
            </a:endParaRPr>
          </a:p>
          <a:p>
            <a:pPr marL="0" indent="0">
              <a:buNone/>
            </a:pPr>
            <a:r>
              <a:rPr lang="es-ES" dirty="0"/>
              <a:t>         </a:t>
            </a:r>
          </a:p>
        </p:txBody>
      </p:sp>
      <p:pic>
        <p:nvPicPr>
          <p:cNvPr id="4" name="Imagen 3">
            <a:extLst>
              <a:ext uri="{FF2B5EF4-FFF2-40B4-BE49-F238E27FC236}">
                <a16:creationId xmlns:a16="http://schemas.microsoft.com/office/drawing/2014/main" id="{84DC793E-6F22-4371-9ECB-E1CAA9DF882D}"/>
              </a:ext>
            </a:extLst>
          </p:cNvPr>
          <p:cNvPicPr>
            <a:picLocks noChangeAspect="1"/>
          </p:cNvPicPr>
          <p:nvPr/>
        </p:nvPicPr>
        <p:blipFill>
          <a:blip r:embed="rId2"/>
          <a:stretch>
            <a:fillRect/>
          </a:stretch>
        </p:blipFill>
        <p:spPr>
          <a:xfrm>
            <a:off x="5583629" y="4394930"/>
            <a:ext cx="5133277" cy="2066723"/>
          </a:xfrm>
          <a:prstGeom prst="rect">
            <a:avLst/>
          </a:prstGeom>
        </p:spPr>
      </p:pic>
    </p:spTree>
    <p:extLst>
      <p:ext uri="{BB962C8B-B14F-4D97-AF65-F5344CB8AC3E}">
        <p14:creationId xmlns:p14="http://schemas.microsoft.com/office/powerpoint/2010/main" val="178213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28213C72-D9EB-46F9-9ADC-8B0A1E886F45}"/>
              </a:ext>
            </a:extLst>
          </p:cNvPr>
          <p:cNvSpPr>
            <a:spLocks noGrp="1"/>
          </p:cNvSpPr>
          <p:nvPr>
            <p:ph type="title"/>
          </p:nvPr>
        </p:nvSpPr>
        <p:spPr>
          <a:xfrm>
            <a:off x="5096656" y="179883"/>
            <a:ext cx="7095343" cy="2077124"/>
          </a:xfrm>
        </p:spPr>
        <p:txBody>
          <a:bodyPr>
            <a:normAutofit/>
          </a:bodyPr>
          <a:lstStyle/>
          <a:p>
            <a:r>
              <a:rPr lang="es-ES" sz="3600" dirty="0">
                <a:solidFill>
                  <a:srgbClr val="000000"/>
                </a:solidFill>
                <a:latin typeface="Gabriola" panose="04040605051002020D02" pitchFamily="82" charset="0"/>
              </a:rPr>
              <a:t>MEDIDAS DE DISPERSIÓN O VARIABILIDAD</a:t>
            </a:r>
          </a:p>
        </p:txBody>
      </p:sp>
      <p:sp>
        <p:nvSpPr>
          <p:cNvPr id="24"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Imagen 11" descr="Imagen que contiene texto, mapa&#10;&#10;Descripción generada automáticamente">
            <a:extLst>
              <a:ext uri="{FF2B5EF4-FFF2-40B4-BE49-F238E27FC236}">
                <a16:creationId xmlns:a16="http://schemas.microsoft.com/office/drawing/2014/main" id="{FF3C7EDD-B51F-4494-AE6F-652BE3D3C91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656" r="1790" b="2"/>
          <a:stretch/>
        </p:blipFill>
        <p:spPr>
          <a:xfrm>
            <a:off x="20" y="4310923"/>
            <a:ext cx="3083422"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0" name="Imagen 9" descr="Imagen que contiene texto&#10;&#10;Descripción generada automáticamente">
            <a:extLst>
              <a:ext uri="{FF2B5EF4-FFF2-40B4-BE49-F238E27FC236}">
                <a16:creationId xmlns:a16="http://schemas.microsoft.com/office/drawing/2014/main" id="{D7E8FED1-E77C-4A65-9984-4EB880EFCD7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7663" r="10837"/>
          <a:stretch/>
        </p:blipFill>
        <p:spPr>
          <a:xfrm>
            <a:off x="3532736" y="2984162"/>
            <a:ext cx="2555402"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5" name="Marcador de contenido 7" descr="Imagen que contiene texto, mapa&#10;&#10;Descripción generada automáticamente">
            <a:extLst>
              <a:ext uri="{FF2B5EF4-FFF2-40B4-BE49-F238E27FC236}">
                <a16:creationId xmlns:a16="http://schemas.microsoft.com/office/drawing/2014/main" id="{74D0EBE2-D64A-4ECB-938A-A1ECE072E3AA}"/>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5850" r="2" b="2"/>
          <a:stretch/>
        </p:blipFill>
        <p:spPr>
          <a:xfrm>
            <a:off x="1" y="-1"/>
            <a:ext cx="3943111" cy="331809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17" name="Content Placeholder 16">
            <a:extLst>
              <a:ext uri="{FF2B5EF4-FFF2-40B4-BE49-F238E27FC236}">
                <a16:creationId xmlns:a16="http://schemas.microsoft.com/office/drawing/2014/main" id="{E0257A8A-A7DA-4C00-9482-C2FE09B01D3B}"/>
              </a:ext>
            </a:extLst>
          </p:cNvPr>
          <p:cNvSpPr>
            <a:spLocks noGrp="1"/>
          </p:cNvSpPr>
          <p:nvPr>
            <p:ph idx="1"/>
          </p:nvPr>
        </p:nvSpPr>
        <p:spPr>
          <a:xfrm>
            <a:off x="6375152" y="1855304"/>
            <a:ext cx="5347156" cy="4205667"/>
          </a:xfrm>
        </p:spPr>
        <p:txBody>
          <a:bodyPr anchor="ctr">
            <a:normAutofit/>
          </a:bodyPr>
          <a:lstStyle/>
          <a:p>
            <a:pPr marL="0" indent="0">
              <a:buNone/>
            </a:pPr>
            <a:r>
              <a:rPr lang="es-MX" sz="4000" dirty="0">
                <a:latin typeface="Gabriola" panose="04040605051002020D02" pitchFamily="82" charset="0"/>
              </a:rPr>
              <a:t>La dispersión o variabilidad de los datos es una medida  de qué tan esparcidos se encuentran los datos de una población o proceso.</a:t>
            </a:r>
            <a:endParaRPr lang="en-US" sz="4000" dirty="0">
              <a:solidFill>
                <a:srgbClr val="000000"/>
              </a:solidFill>
              <a:latin typeface="Gabriola" panose="04040605051002020D02" pitchFamily="82" charset="0"/>
            </a:endParaRPr>
          </a:p>
        </p:txBody>
      </p:sp>
    </p:spTree>
    <p:extLst>
      <p:ext uri="{BB962C8B-B14F-4D97-AF65-F5344CB8AC3E}">
        <p14:creationId xmlns:p14="http://schemas.microsoft.com/office/powerpoint/2010/main" val="156474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A1F3AE24-760A-43B5-A7F1-21B1DF64AB04}"/>
                  </a:ext>
                </a:extLst>
              </p:cNvPr>
              <p:cNvSpPr>
                <a:spLocks noGrp="1"/>
              </p:cNvSpPr>
              <p:nvPr>
                <p:ph idx="1"/>
              </p:nvPr>
            </p:nvSpPr>
            <p:spPr>
              <a:xfrm>
                <a:off x="838200" y="250522"/>
                <a:ext cx="10515600" cy="6229792"/>
              </a:xfrm>
            </p:spPr>
            <p:txBody>
              <a:bodyPr/>
              <a:lstStyle/>
              <a:p>
                <a:pPr marL="0" indent="0">
                  <a:buNone/>
                </a:pPr>
                <a:r>
                  <a:rPr lang="es-ES" sz="4000" b="1" dirty="0">
                    <a:solidFill>
                      <a:srgbClr val="C00000"/>
                    </a:solidFill>
                    <a:latin typeface="Gabriola" panose="04040605051002020D02" pitchFamily="82" charset="0"/>
                  </a:rPr>
                  <a:t>Rango o amplitud</a:t>
                </a:r>
              </a:p>
              <a:p>
                <a:r>
                  <a:rPr lang="es-ES" sz="3200" dirty="0">
                    <a:latin typeface="Gabriola" panose="04040605051002020D02" pitchFamily="82" charset="0"/>
                  </a:rPr>
                  <a:t>El rango es la diferencia entre el valor máximo y el mínimo de un conjunto de datos</a:t>
                </a:r>
                <a:r>
                  <a:rPr lang="es-ES" sz="3200" dirty="0"/>
                  <a:t>.</a:t>
                </a:r>
              </a:p>
              <a:p>
                <a:pPr marL="0" indent="0">
                  <a:buNone/>
                </a:pPr>
                <a14:m>
                  <m:oMathPara xmlns:m="http://schemas.openxmlformats.org/officeDocument/2006/math">
                    <m:oMathParaPr>
                      <m:jc m:val="centerGroup"/>
                    </m:oMathParaPr>
                    <m:oMath xmlns:m="http://schemas.openxmlformats.org/officeDocument/2006/math">
                      <m:r>
                        <a:rPr lang="es-ES" sz="2400" b="1" i="1" dirty="0" smtClean="0">
                          <a:latin typeface="Cambria Math" panose="02040503050406030204" pitchFamily="18" charset="0"/>
                        </a:rPr>
                        <m:t>𝑹𝒂𝒏𝒈𝒐</m:t>
                      </m:r>
                      <m:r>
                        <a:rPr lang="es-ES" sz="2400" b="1" i="1" dirty="0" smtClean="0">
                          <a:latin typeface="Cambria Math" panose="02040503050406030204" pitchFamily="18" charset="0"/>
                        </a:rPr>
                        <m:t>=</m:t>
                      </m:r>
                      <m:d>
                        <m:dPr>
                          <m:ctrlPr>
                            <a:rPr lang="es-ES" sz="2400" b="1" i="1" dirty="0" smtClean="0">
                              <a:latin typeface="Cambria Math" panose="02040503050406030204" pitchFamily="18" charset="0"/>
                            </a:rPr>
                          </m:ctrlPr>
                        </m:dPr>
                        <m:e>
                          <m:r>
                            <a:rPr lang="es-ES" sz="2400" b="1" i="1" dirty="0" smtClean="0">
                              <a:latin typeface="Cambria Math" panose="02040503050406030204" pitchFamily="18" charset="0"/>
                            </a:rPr>
                            <m:t>𝑴𝒂𝒙𝒊𝒎𝒐</m:t>
                          </m:r>
                        </m:e>
                      </m:d>
                      <m:r>
                        <a:rPr lang="es-ES" sz="2400" b="1" i="1" dirty="0" smtClean="0">
                          <a:latin typeface="Cambria Math" panose="02040503050406030204" pitchFamily="18" charset="0"/>
                        </a:rPr>
                        <m:t>−</m:t>
                      </m:r>
                      <m:d>
                        <m:dPr>
                          <m:ctrlPr>
                            <a:rPr lang="es-ES" sz="2400" b="1" i="1" dirty="0" smtClean="0">
                              <a:latin typeface="Cambria Math" panose="02040503050406030204" pitchFamily="18" charset="0"/>
                            </a:rPr>
                          </m:ctrlPr>
                        </m:dPr>
                        <m:e>
                          <m:r>
                            <a:rPr lang="es-ES" sz="2400" b="1" i="1" dirty="0" smtClean="0">
                              <a:latin typeface="Cambria Math" panose="02040503050406030204" pitchFamily="18" charset="0"/>
                            </a:rPr>
                            <m:t>𝑴𝒊𝒏𝒊𝒎𝒐</m:t>
                          </m:r>
                        </m:e>
                      </m:d>
                    </m:oMath>
                  </m:oMathPara>
                </a14:m>
                <a:endParaRPr lang="es-ES" sz="2400" b="1" dirty="0">
                  <a:latin typeface="Gabriola" panose="04040605051002020D02" pitchFamily="82" charset="0"/>
                </a:endParaRPr>
              </a:p>
              <a:p>
                <a:pPr marL="0" indent="0">
                  <a:buNone/>
                </a:pPr>
                <a:r>
                  <a:rPr lang="es-ES" b="1" dirty="0">
                    <a:latin typeface="Gabriola" panose="04040605051002020D02" pitchFamily="82" charset="0"/>
                  </a:rPr>
                  <a:t>Ejemplo de las estaturas: </a:t>
                </a:r>
                <a:r>
                  <a:rPr lang="es-ES" dirty="0">
                    <a:latin typeface="Gabriola" panose="04040605051002020D02" pitchFamily="82" charset="0"/>
                    <a:cs typeface="Arial" panose="020B0604020202020204" pitchFamily="34" charset="0"/>
                  </a:rPr>
                  <a:t>1.40, 1.45, 1.50, 1.50, 1.55, 1.60</a:t>
                </a:r>
              </a:p>
              <a:p>
                <a:pPr marL="0" indent="0">
                  <a:buNone/>
                </a:pPr>
                <a:r>
                  <a:rPr lang="es-ES" b="1" dirty="0">
                    <a:latin typeface="Gabriola" panose="04040605051002020D02" pitchFamily="82" charset="0"/>
                  </a:rPr>
                  <a:t>Rango =1.60 -1.40=0.20</a:t>
                </a:r>
              </a:p>
              <a:p>
                <a:pPr marL="0" indent="0">
                  <a:buNone/>
                </a:pPr>
                <a:r>
                  <a:rPr lang="es-ES" sz="4000" b="1" dirty="0">
                    <a:solidFill>
                      <a:srgbClr val="C00000"/>
                    </a:solidFill>
                    <a:latin typeface="Gabriola" panose="04040605051002020D02" pitchFamily="82" charset="0"/>
                  </a:rPr>
                  <a:t>Desviación estándar o varianza</a:t>
                </a:r>
              </a:p>
              <a:p>
                <a:r>
                  <a:rPr lang="es-MX" sz="3200" dirty="0">
                    <a:latin typeface="Gabriola" panose="04040605051002020D02" pitchFamily="82" charset="0"/>
                  </a:rPr>
                  <a:t>Indica qué tan dispersos están los datos con respecto a la media. Mientras mayor sea la desviación estándar o varianza, mayor será la dispersión de los datos, dependiendo de la escala de medida de  los datos.</a:t>
                </a:r>
                <a:endParaRPr lang="es-ES" sz="3200" b="1" dirty="0">
                  <a:solidFill>
                    <a:srgbClr val="C00000"/>
                  </a:solidFill>
                  <a:latin typeface="Gabriola" panose="04040605051002020D02" pitchFamily="82" charset="0"/>
                </a:endParaRPr>
              </a:p>
            </p:txBody>
          </p:sp>
        </mc:Choice>
        <mc:Fallback>
          <p:sp>
            <p:nvSpPr>
              <p:cNvPr id="3" name="Marcador de contenido 2">
                <a:extLst>
                  <a:ext uri="{FF2B5EF4-FFF2-40B4-BE49-F238E27FC236}">
                    <a16:creationId xmlns:a16="http://schemas.microsoft.com/office/drawing/2014/main" id="{A1F3AE24-760A-43B5-A7F1-21B1DF64AB04}"/>
                  </a:ext>
                </a:extLst>
              </p:cNvPr>
              <p:cNvSpPr>
                <a:spLocks noGrp="1" noRot="1" noChangeAspect="1" noMove="1" noResize="1" noEditPoints="1" noAdjustHandles="1" noChangeArrowheads="1" noChangeShapeType="1" noTextEdit="1"/>
              </p:cNvSpPr>
              <p:nvPr>
                <p:ph idx="1"/>
              </p:nvPr>
            </p:nvSpPr>
            <p:spPr>
              <a:xfrm>
                <a:off x="838200" y="250522"/>
                <a:ext cx="10515600" cy="6229792"/>
              </a:xfrm>
              <a:blipFill>
                <a:blip r:embed="rId2"/>
                <a:stretch>
                  <a:fillRect l="-2087" t="-2838" r="-1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CuadroTexto">
                <a:extLst>
                  <a:ext uri="{FF2B5EF4-FFF2-40B4-BE49-F238E27FC236}">
                    <a16:creationId xmlns:a16="http://schemas.microsoft.com/office/drawing/2014/main" id="{1E3BE490-E4E3-4B51-B265-B3B0C8C97409}"/>
                  </a:ext>
                </a:extLst>
              </p:cNvPr>
              <p:cNvSpPr txBox="1"/>
              <p:nvPr/>
            </p:nvSpPr>
            <p:spPr>
              <a:xfrm>
                <a:off x="838200" y="5396804"/>
                <a:ext cx="3433884"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000" b="1" i="1" smtClean="0">
                          <a:solidFill>
                            <a:prstClr val="black"/>
                          </a:solidFill>
                          <a:latin typeface="Cambria Math"/>
                        </a:rPr>
                        <m:t>𝑺</m:t>
                      </m:r>
                      <m:r>
                        <a:rPr lang="es-MX" sz="2000" b="1" i="1" smtClean="0">
                          <a:solidFill>
                            <a:prstClr val="black"/>
                          </a:solidFill>
                          <a:latin typeface="Cambria Math"/>
                        </a:rPr>
                        <m:t>=</m:t>
                      </m:r>
                      <m:rad>
                        <m:radPr>
                          <m:degHide m:val="on"/>
                          <m:ctrlPr>
                            <a:rPr lang="es-MX" sz="2000" b="1" i="1" smtClean="0">
                              <a:solidFill>
                                <a:prstClr val="black"/>
                              </a:solidFill>
                              <a:latin typeface="Cambria Math" panose="02040503050406030204" pitchFamily="18" charset="0"/>
                            </a:rPr>
                          </m:ctrlPr>
                        </m:radPr>
                        <m:deg/>
                        <m:e>
                          <m:f>
                            <m:fPr>
                              <m:ctrlPr>
                                <a:rPr lang="es-MX" sz="2000" b="1" i="1" smtClean="0">
                                  <a:solidFill>
                                    <a:prstClr val="black"/>
                                  </a:solidFill>
                                  <a:latin typeface="Cambria Math" panose="02040503050406030204" pitchFamily="18" charset="0"/>
                                </a:rPr>
                              </m:ctrlPr>
                            </m:fPr>
                            <m:num>
                              <m:nary>
                                <m:naryPr>
                                  <m:chr m:val="∑"/>
                                  <m:ctrlPr>
                                    <a:rPr lang="es-MX" sz="2000" b="1" i="1">
                                      <a:solidFill>
                                        <a:prstClr val="black"/>
                                      </a:solidFill>
                                      <a:latin typeface="Cambria Math" panose="02040503050406030204" pitchFamily="18" charset="0"/>
                                    </a:rPr>
                                  </m:ctrlPr>
                                </m:naryPr>
                                <m:sub>
                                  <m:r>
                                    <m:rPr>
                                      <m:brk m:alnAt="23"/>
                                    </m:rPr>
                                    <a:rPr lang="es-MX" sz="2000" b="1" i="1">
                                      <a:solidFill>
                                        <a:prstClr val="black"/>
                                      </a:solidFill>
                                      <a:latin typeface="Cambria Math"/>
                                    </a:rPr>
                                    <m:t>𝒊</m:t>
                                  </m:r>
                                  <m:r>
                                    <a:rPr lang="es-MX" sz="2000" b="1" i="1">
                                      <a:solidFill>
                                        <a:prstClr val="black"/>
                                      </a:solidFill>
                                      <a:latin typeface="Cambria Math"/>
                                    </a:rPr>
                                    <m:t>=</m:t>
                                  </m:r>
                                  <m:r>
                                    <a:rPr lang="es-MX" sz="2000" b="1" i="1">
                                      <a:solidFill>
                                        <a:prstClr val="black"/>
                                      </a:solidFill>
                                      <a:latin typeface="Cambria Math"/>
                                    </a:rPr>
                                    <m:t>𝟏</m:t>
                                  </m:r>
                                </m:sub>
                                <m:sup>
                                  <m:r>
                                    <a:rPr lang="es-MX" sz="2000" b="1" i="1">
                                      <a:solidFill>
                                        <a:prstClr val="black"/>
                                      </a:solidFill>
                                      <a:latin typeface="Cambria Math"/>
                                    </a:rPr>
                                    <m:t>𝒏</m:t>
                                  </m:r>
                                </m:sup>
                                <m:e>
                                  <m:sSup>
                                    <m:sSupPr>
                                      <m:ctrlPr>
                                        <a:rPr lang="es-MX" sz="2000" b="1" i="1">
                                          <a:solidFill>
                                            <a:prstClr val="black"/>
                                          </a:solidFill>
                                          <a:latin typeface="Cambria Math" panose="02040503050406030204" pitchFamily="18" charset="0"/>
                                        </a:rPr>
                                      </m:ctrlPr>
                                    </m:sSupPr>
                                    <m:e>
                                      <m:d>
                                        <m:dPr>
                                          <m:ctrlPr>
                                            <a:rPr lang="es-MX" sz="2000" b="1" i="1">
                                              <a:solidFill>
                                                <a:prstClr val="black"/>
                                              </a:solidFill>
                                              <a:latin typeface="Cambria Math" panose="02040503050406030204" pitchFamily="18" charset="0"/>
                                            </a:rPr>
                                          </m:ctrlPr>
                                        </m:dPr>
                                        <m:e>
                                          <m:sSub>
                                            <m:sSubPr>
                                              <m:ctrlPr>
                                                <a:rPr lang="es-MX" sz="2000" b="1" i="1">
                                                  <a:solidFill>
                                                    <a:prstClr val="black"/>
                                                  </a:solidFill>
                                                  <a:latin typeface="Cambria Math" panose="02040503050406030204" pitchFamily="18" charset="0"/>
                                                </a:rPr>
                                              </m:ctrlPr>
                                            </m:sSubPr>
                                            <m:e>
                                              <m:r>
                                                <a:rPr lang="es-MX" sz="2000" b="1" i="1">
                                                  <a:solidFill>
                                                    <a:prstClr val="black"/>
                                                  </a:solidFill>
                                                  <a:latin typeface="Cambria Math"/>
                                                </a:rPr>
                                                <m:t>𝑿</m:t>
                                              </m:r>
                                            </m:e>
                                            <m:sub>
                                              <m:r>
                                                <a:rPr lang="es-MX" sz="2000" b="1" i="1">
                                                  <a:solidFill>
                                                    <a:prstClr val="black"/>
                                                  </a:solidFill>
                                                  <a:latin typeface="Cambria Math"/>
                                                </a:rPr>
                                                <m:t>𝒊</m:t>
                                              </m:r>
                                            </m:sub>
                                          </m:sSub>
                                          <m:r>
                                            <a:rPr lang="es-MX" sz="2000" b="1" i="1">
                                              <a:solidFill>
                                                <a:prstClr val="black"/>
                                              </a:solidFill>
                                              <a:latin typeface="Cambria Math"/>
                                            </a:rPr>
                                            <m:t>−</m:t>
                                          </m:r>
                                          <m:acc>
                                            <m:accPr>
                                              <m:chr m:val="̅"/>
                                              <m:ctrlPr>
                                                <a:rPr lang="es-MX" sz="2000" b="1" i="1">
                                                  <a:solidFill>
                                                    <a:prstClr val="black"/>
                                                  </a:solidFill>
                                                  <a:latin typeface="Cambria Math" panose="02040503050406030204" pitchFamily="18" charset="0"/>
                                                </a:rPr>
                                              </m:ctrlPr>
                                            </m:accPr>
                                            <m:e>
                                              <m:r>
                                                <a:rPr lang="es-MX" sz="2000" b="1" i="1">
                                                  <a:solidFill>
                                                    <a:prstClr val="black"/>
                                                  </a:solidFill>
                                                  <a:latin typeface="Cambria Math"/>
                                                </a:rPr>
                                                <m:t>𝑿</m:t>
                                              </m:r>
                                            </m:e>
                                          </m:acc>
                                        </m:e>
                                      </m:d>
                                    </m:e>
                                    <m:sup>
                                      <m:r>
                                        <a:rPr lang="es-MX" sz="2000" b="1" i="1">
                                          <a:solidFill>
                                            <a:prstClr val="black"/>
                                          </a:solidFill>
                                          <a:latin typeface="Cambria Math"/>
                                        </a:rPr>
                                        <m:t>𝟐</m:t>
                                      </m:r>
                                    </m:sup>
                                  </m:sSup>
                                </m:e>
                              </m:nary>
                            </m:num>
                            <m:den>
                              <m:r>
                                <a:rPr lang="es-MX" sz="2000" b="1" i="1" smtClean="0">
                                  <a:solidFill>
                                    <a:prstClr val="black"/>
                                  </a:solidFill>
                                  <a:latin typeface="Cambria Math"/>
                                </a:rPr>
                                <m:t>𝒏</m:t>
                              </m:r>
                              <m:r>
                                <a:rPr lang="es-MX" sz="2000" b="1" i="1" smtClean="0">
                                  <a:solidFill>
                                    <a:prstClr val="black"/>
                                  </a:solidFill>
                                  <a:latin typeface="Cambria Math"/>
                                </a:rPr>
                                <m:t>−</m:t>
                              </m:r>
                              <m:r>
                                <a:rPr lang="es-MX" sz="2000" b="1" i="1" smtClean="0">
                                  <a:solidFill>
                                    <a:prstClr val="black"/>
                                  </a:solidFill>
                                  <a:latin typeface="Cambria Math"/>
                                </a:rPr>
                                <m:t>𝟏</m:t>
                              </m:r>
                            </m:den>
                          </m:f>
                        </m:e>
                      </m:rad>
                    </m:oMath>
                  </m:oMathPara>
                </a14:m>
                <a:endParaRPr lang="es-MX" sz="1400" b="1" dirty="0">
                  <a:solidFill>
                    <a:prstClr val="black"/>
                  </a:solidFill>
                </a:endParaRPr>
              </a:p>
            </p:txBody>
          </p:sp>
        </mc:Choice>
        <mc:Fallback xmlns="">
          <p:sp>
            <p:nvSpPr>
              <p:cNvPr id="4" name="3 CuadroTexto">
                <a:extLst>
                  <a:ext uri="{FF2B5EF4-FFF2-40B4-BE49-F238E27FC236}">
                    <a16:creationId xmlns:a16="http://schemas.microsoft.com/office/drawing/2014/main" id="{1E3BE490-E4E3-4B51-B265-B3B0C8C97409}"/>
                  </a:ext>
                </a:extLst>
              </p:cNvPr>
              <p:cNvSpPr txBox="1">
                <a:spLocks noRot="1" noChangeAspect="1" noMove="1" noResize="1" noEditPoints="1" noAdjustHandles="1" noChangeArrowheads="1" noChangeShapeType="1" noTextEdit="1"/>
              </p:cNvSpPr>
              <p:nvPr/>
            </p:nvSpPr>
            <p:spPr>
              <a:xfrm>
                <a:off x="838200" y="5396804"/>
                <a:ext cx="3433884" cy="100168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5 CuadroTexto">
                <a:extLst>
                  <a:ext uri="{FF2B5EF4-FFF2-40B4-BE49-F238E27FC236}">
                    <a16:creationId xmlns:a16="http://schemas.microsoft.com/office/drawing/2014/main" id="{23D1902F-6983-4604-B03A-A12275A4D200}"/>
                  </a:ext>
                </a:extLst>
              </p:cNvPr>
              <p:cNvSpPr txBox="1"/>
              <p:nvPr/>
            </p:nvSpPr>
            <p:spPr>
              <a:xfrm>
                <a:off x="6289898" y="5396804"/>
                <a:ext cx="5063902" cy="772134"/>
              </a:xfrm>
              <a:prstGeom prst="rect">
                <a:avLst/>
              </a:prstGeom>
              <a:noFill/>
            </p:spPr>
            <p:txBody>
              <a:bodyPr wrap="square" rtlCol="0">
                <a:spAutoFit/>
              </a:bodyPr>
              <a:lstStyle/>
              <a:p>
                <a:r>
                  <a:rPr lang="es-MX" sz="4000" b="1" dirty="0">
                    <a:solidFill>
                      <a:srgbClr val="C00000"/>
                    </a:solidFill>
                    <a:latin typeface="Gabriola" panose="04040605051002020D02" pitchFamily="82" charset="0"/>
                  </a:rPr>
                  <a:t>Varianza  </a:t>
                </a:r>
                <a:r>
                  <a:rPr lang="es-MX" sz="2800" dirty="0">
                    <a:solidFill>
                      <a:prstClr val="black"/>
                    </a:solidFill>
                  </a:rPr>
                  <a:t>=    </a:t>
                </a:r>
                <a14:m>
                  <m:oMath xmlns:m="http://schemas.openxmlformats.org/officeDocument/2006/math">
                    <m:sSup>
                      <m:sSupPr>
                        <m:ctrlPr>
                          <a:rPr lang="es-MX" sz="2800" i="1" smtClean="0">
                            <a:solidFill>
                              <a:prstClr val="black"/>
                            </a:solidFill>
                            <a:latin typeface="Cambria Math" panose="02040503050406030204" pitchFamily="18" charset="0"/>
                          </a:rPr>
                        </m:ctrlPr>
                      </m:sSupPr>
                      <m:e>
                        <m:r>
                          <a:rPr lang="es-MX" sz="2800" i="1" smtClean="0">
                            <a:solidFill>
                              <a:prstClr val="black"/>
                            </a:solidFill>
                            <a:latin typeface="Cambria Math"/>
                          </a:rPr>
                          <m:t>𝑆</m:t>
                        </m:r>
                      </m:e>
                      <m:sup>
                        <m:r>
                          <a:rPr lang="es-MX" sz="2800" i="1" smtClean="0">
                            <a:solidFill>
                              <a:prstClr val="black"/>
                            </a:solidFill>
                            <a:latin typeface="Cambria Math"/>
                          </a:rPr>
                          <m:t>2</m:t>
                        </m:r>
                      </m:sup>
                    </m:sSup>
                    <m:r>
                      <a:rPr lang="es-MX" sz="2800" i="1" smtClean="0">
                        <a:solidFill>
                          <a:prstClr val="black"/>
                        </a:solidFill>
                        <a:latin typeface="Cambria Math"/>
                      </a:rPr>
                      <m:t>=</m:t>
                    </m:r>
                    <m:f>
                      <m:fPr>
                        <m:ctrlPr>
                          <a:rPr lang="es-MX" sz="2800" i="1">
                            <a:solidFill>
                              <a:prstClr val="black"/>
                            </a:solidFill>
                            <a:latin typeface="Cambria Math" panose="02040503050406030204" pitchFamily="18" charset="0"/>
                          </a:rPr>
                        </m:ctrlPr>
                      </m:fPr>
                      <m:num>
                        <m:nary>
                          <m:naryPr>
                            <m:chr m:val="∑"/>
                            <m:ctrlPr>
                              <a:rPr lang="es-MX" sz="2800" i="1">
                                <a:solidFill>
                                  <a:prstClr val="black"/>
                                </a:solidFill>
                                <a:latin typeface="Cambria Math" panose="02040503050406030204" pitchFamily="18" charset="0"/>
                              </a:rPr>
                            </m:ctrlPr>
                          </m:naryPr>
                          <m:sub>
                            <m:r>
                              <m:rPr>
                                <m:brk m:alnAt="23"/>
                              </m:rPr>
                              <a:rPr lang="es-MX" sz="2800" i="1">
                                <a:solidFill>
                                  <a:prstClr val="black"/>
                                </a:solidFill>
                                <a:latin typeface="Cambria Math"/>
                              </a:rPr>
                              <m:t>𝑖</m:t>
                            </m:r>
                            <m:r>
                              <a:rPr lang="es-MX" sz="2800" i="1">
                                <a:solidFill>
                                  <a:prstClr val="black"/>
                                </a:solidFill>
                                <a:latin typeface="Cambria Math"/>
                              </a:rPr>
                              <m:t>=1</m:t>
                            </m:r>
                          </m:sub>
                          <m:sup>
                            <m:r>
                              <a:rPr lang="es-MX" sz="2800" i="1">
                                <a:solidFill>
                                  <a:prstClr val="black"/>
                                </a:solidFill>
                                <a:latin typeface="Cambria Math"/>
                              </a:rPr>
                              <m:t>𝑛</m:t>
                            </m:r>
                          </m:sup>
                          <m:e>
                            <m:sSup>
                              <m:sSupPr>
                                <m:ctrlPr>
                                  <a:rPr lang="es-MX" sz="2800" i="1">
                                    <a:solidFill>
                                      <a:prstClr val="black"/>
                                    </a:solidFill>
                                    <a:latin typeface="Cambria Math" panose="02040503050406030204" pitchFamily="18" charset="0"/>
                                  </a:rPr>
                                </m:ctrlPr>
                              </m:sSupPr>
                              <m:e>
                                <m:d>
                                  <m:dPr>
                                    <m:ctrlPr>
                                      <a:rPr lang="es-MX" sz="2800" i="1">
                                        <a:solidFill>
                                          <a:prstClr val="black"/>
                                        </a:solidFill>
                                        <a:latin typeface="Cambria Math" panose="02040503050406030204" pitchFamily="18" charset="0"/>
                                      </a:rPr>
                                    </m:ctrlPr>
                                  </m:dPr>
                                  <m:e>
                                    <m:sSub>
                                      <m:sSubPr>
                                        <m:ctrlPr>
                                          <a:rPr lang="es-MX" sz="2800" i="1">
                                            <a:solidFill>
                                              <a:prstClr val="black"/>
                                            </a:solidFill>
                                            <a:latin typeface="Cambria Math" panose="02040503050406030204" pitchFamily="18" charset="0"/>
                                          </a:rPr>
                                        </m:ctrlPr>
                                      </m:sSubPr>
                                      <m:e>
                                        <m:r>
                                          <a:rPr lang="es-MX" sz="2800" i="1">
                                            <a:solidFill>
                                              <a:prstClr val="black"/>
                                            </a:solidFill>
                                            <a:latin typeface="Cambria Math"/>
                                          </a:rPr>
                                          <m:t>𝑋</m:t>
                                        </m:r>
                                      </m:e>
                                      <m:sub>
                                        <m:r>
                                          <a:rPr lang="es-MX" sz="2800" i="1">
                                            <a:solidFill>
                                              <a:prstClr val="black"/>
                                            </a:solidFill>
                                            <a:latin typeface="Cambria Math"/>
                                          </a:rPr>
                                          <m:t>𝑖</m:t>
                                        </m:r>
                                      </m:sub>
                                    </m:sSub>
                                    <m:r>
                                      <a:rPr lang="es-MX" sz="2800" i="1">
                                        <a:solidFill>
                                          <a:prstClr val="black"/>
                                        </a:solidFill>
                                        <a:latin typeface="Cambria Math"/>
                                      </a:rPr>
                                      <m:t>−</m:t>
                                    </m:r>
                                    <m:acc>
                                      <m:accPr>
                                        <m:chr m:val="̅"/>
                                        <m:ctrlPr>
                                          <a:rPr lang="es-MX" sz="2800" i="1">
                                            <a:solidFill>
                                              <a:prstClr val="black"/>
                                            </a:solidFill>
                                            <a:latin typeface="Cambria Math" panose="02040503050406030204" pitchFamily="18" charset="0"/>
                                          </a:rPr>
                                        </m:ctrlPr>
                                      </m:accPr>
                                      <m:e>
                                        <m:r>
                                          <a:rPr lang="es-MX" sz="2800" i="1">
                                            <a:solidFill>
                                              <a:prstClr val="black"/>
                                            </a:solidFill>
                                            <a:latin typeface="Cambria Math"/>
                                          </a:rPr>
                                          <m:t>𝑋</m:t>
                                        </m:r>
                                      </m:e>
                                    </m:acc>
                                  </m:e>
                                </m:d>
                              </m:e>
                              <m:sup>
                                <m:r>
                                  <a:rPr lang="es-MX" sz="2800" i="1">
                                    <a:solidFill>
                                      <a:prstClr val="black"/>
                                    </a:solidFill>
                                    <a:latin typeface="Cambria Math"/>
                                  </a:rPr>
                                  <m:t>2</m:t>
                                </m:r>
                              </m:sup>
                            </m:sSup>
                          </m:e>
                        </m:nary>
                      </m:num>
                      <m:den>
                        <m:r>
                          <a:rPr lang="es-MX" sz="2800" i="1">
                            <a:solidFill>
                              <a:prstClr val="black"/>
                            </a:solidFill>
                            <a:latin typeface="Cambria Math"/>
                          </a:rPr>
                          <m:t>𝑛</m:t>
                        </m:r>
                        <m:r>
                          <a:rPr lang="es-MX" sz="2800" i="1">
                            <a:solidFill>
                              <a:prstClr val="black"/>
                            </a:solidFill>
                            <a:latin typeface="Cambria Math"/>
                          </a:rPr>
                          <m:t>−1</m:t>
                        </m:r>
                      </m:den>
                    </m:f>
                  </m:oMath>
                </a14:m>
                <a:endParaRPr lang="es-MX" dirty="0">
                  <a:solidFill>
                    <a:prstClr val="black"/>
                  </a:solidFill>
                </a:endParaRPr>
              </a:p>
            </p:txBody>
          </p:sp>
        </mc:Choice>
        <mc:Fallback xmlns="">
          <p:sp>
            <p:nvSpPr>
              <p:cNvPr id="5" name="5 CuadroTexto">
                <a:extLst>
                  <a:ext uri="{FF2B5EF4-FFF2-40B4-BE49-F238E27FC236}">
                    <a16:creationId xmlns:a16="http://schemas.microsoft.com/office/drawing/2014/main" id="{23D1902F-6983-4604-B03A-A12275A4D200}"/>
                  </a:ext>
                </a:extLst>
              </p:cNvPr>
              <p:cNvSpPr txBox="1">
                <a:spLocks noRot="1" noChangeAspect="1" noMove="1" noResize="1" noEditPoints="1" noAdjustHandles="1" noChangeArrowheads="1" noChangeShapeType="1" noTextEdit="1"/>
              </p:cNvSpPr>
              <p:nvPr/>
            </p:nvSpPr>
            <p:spPr>
              <a:xfrm>
                <a:off x="6289898" y="5396804"/>
                <a:ext cx="5063902" cy="772134"/>
              </a:xfrm>
              <a:prstGeom prst="rect">
                <a:avLst/>
              </a:prstGeom>
              <a:blipFill>
                <a:blip r:embed="rId4"/>
                <a:stretch>
                  <a:fillRect l="-4332" t="-14961" b="-23622"/>
                </a:stretch>
              </a:blipFill>
            </p:spPr>
            <p:txBody>
              <a:bodyPr/>
              <a:lstStyle/>
              <a:p>
                <a:r>
                  <a:rPr lang="es-ES">
                    <a:noFill/>
                  </a:rPr>
                  <a:t> </a:t>
                </a:r>
              </a:p>
            </p:txBody>
          </p:sp>
        </mc:Fallback>
      </mc:AlternateContent>
    </p:spTree>
    <p:extLst>
      <p:ext uri="{BB962C8B-B14F-4D97-AF65-F5344CB8AC3E}">
        <p14:creationId xmlns:p14="http://schemas.microsoft.com/office/powerpoint/2010/main" val="5932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99BD6EF2-09EA-4980-A472-DA0C13DE2F01}"/>
                  </a:ext>
                </a:extLst>
              </p:cNvPr>
              <p:cNvSpPr>
                <a:spLocks noGrp="1"/>
              </p:cNvSpPr>
              <p:nvPr>
                <p:ph idx="1"/>
              </p:nvPr>
            </p:nvSpPr>
            <p:spPr>
              <a:xfrm>
                <a:off x="838199" y="626301"/>
                <a:ext cx="10773427" cy="5550662"/>
              </a:xfrm>
            </p:spPr>
            <p:txBody>
              <a:bodyPr>
                <a:normAutofit fontScale="77500" lnSpcReduction="20000"/>
              </a:bodyPr>
              <a:lstStyle/>
              <a:p>
                <a:pPr marL="0" indent="0">
                  <a:buNone/>
                </a:pPr>
                <a:r>
                  <a:rPr lang="es-ES" sz="4200" b="1" dirty="0">
                    <a:solidFill>
                      <a:srgbClr val="C00000"/>
                    </a:solidFill>
                    <a:latin typeface="Gabriola" panose="04040605051002020D02" pitchFamily="82" charset="0"/>
                  </a:rPr>
                  <a:t>Desviación estándar o Varianza </a:t>
                </a:r>
              </a:p>
              <a:p>
                <a:pPr marL="0" indent="0">
                  <a:buNone/>
                </a:pPr>
                <a:r>
                  <a:rPr lang="es-ES" sz="3600" b="1" dirty="0">
                    <a:latin typeface="Gabriola" panose="04040605051002020D02" pitchFamily="82" charset="0"/>
                  </a:rPr>
                  <a:t>Ejemplo de las estaturas: </a:t>
                </a:r>
                <a:r>
                  <a:rPr lang="es-ES" sz="3600" dirty="0">
                    <a:latin typeface="Gabriola" panose="04040605051002020D02" pitchFamily="82" charset="0"/>
                    <a:cs typeface="Arial" panose="020B0604020202020204" pitchFamily="34" charset="0"/>
                  </a:rPr>
                  <a:t>1.40, 1.45, 1.50, 1.50, 1.55, 1.60</a:t>
                </a:r>
              </a:p>
              <a:p>
                <a:pPr marL="0" indent="0">
                  <a:buNone/>
                </a:pPr>
                <a:endParaRPr lang="es-ES" sz="3600" dirty="0">
                  <a:latin typeface="Gabriola" panose="04040605051002020D02" pitchFamily="82" charset="0"/>
                  <a:cs typeface="Arial" panose="020B0604020202020204" pitchFamily="34" charset="0"/>
                </a:endParaRPr>
              </a:p>
              <a:p>
                <a:pPr marL="0" indent="0">
                  <a:buNone/>
                </a:pPr>
                <a14:m>
                  <m:oMathPara xmlns:m="http://schemas.openxmlformats.org/officeDocument/2006/math">
                    <m:oMathParaPr>
                      <m:jc m:val="left"/>
                    </m:oMathParaPr>
                    <m:oMath xmlns:m="http://schemas.openxmlformats.org/officeDocument/2006/math">
                      <m:acc>
                        <m:accPr>
                          <m:chr m:val="̅"/>
                          <m:ctrlPr>
                            <a:rPr lang="es-ES" b="1" i="1">
                              <a:latin typeface="Cambria Math" panose="02040503050406030204" pitchFamily="18" charset="0"/>
                            </a:rPr>
                          </m:ctrlPr>
                        </m:accPr>
                        <m:e>
                          <m:r>
                            <a:rPr lang="es-ES" b="1" i="1">
                              <a:latin typeface="Cambria Math" panose="02040503050406030204" pitchFamily="18" charset="0"/>
                            </a:rPr>
                            <m:t>𝑿</m:t>
                          </m:r>
                        </m:e>
                      </m:acc>
                      <m:r>
                        <a:rPr lang="es-ES" b="1" i="1">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r>
                        <a:rPr lang="es-MX" b="1" i="1" smtClean="0">
                          <a:latin typeface="Cambria Math" panose="02040503050406030204" pitchFamily="18" charset="0"/>
                        </a:rPr>
                        <m:t>𝟓𝟎</m:t>
                      </m:r>
                    </m:oMath>
                  </m:oMathPara>
                </a14:m>
                <a:endParaRPr lang="es-ES" b="1" dirty="0">
                  <a:latin typeface="Gabriola" panose="04040605051002020D02" pitchFamily="82" charset="0"/>
                </a:endParaRPr>
              </a:p>
              <a:p>
                <a:r>
                  <a:rPr lang="es-ES" sz="3300" dirty="0">
                    <a:latin typeface="Gabriola" panose="04040605051002020D02" pitchFamily="82" charset="0"/>
                  </a:rPr>
                  <a:t>Desviación estándar:</a:t>
                </a:r>
              </a:p>
              <a:p>
                <a:pPr marL="0" indent="0">
                  <a:buNone/>
                </a:pPr>
                <a:r>
                  <a:rPr lang="es-ES" dirty="0"/>
                  <a:t>                                        </a:t>
                </a:r>
              </a:p>
              <a:p>
                <a:pPr marL="0" indent="0">
                  <a:buNone/>
                </a:pP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𝑺</m:t>
                      </m:r>
                      <m:r>
                        <a:rPr lang="es-ES" sz="2000" b="0" i="1" smtClean="0">
                          <a:latin typeface="Cambria Math" panose="02040503050406030204" pitchFamily="18" charset="0"/>
                        </a:rPr>
                        <m:t>=</m:t>
                      </m:r>
                      <m:rad>
                        <m:radPr>
                          <m:degHide m:val="on"/>
                          <m:ctrlPr>
                            <a:rPr lang="es-ES" sz="2000" i="1" smtClean="0">
                              <a:latin typeface="Cambria Math" panose="02040503050406030204" pitchFamily="18" charset="0"/>
                            </a:rPr>
                          </m:ctrlPr>
                        </m:radPr>
                        <m:deg/>
                        <m:e>
                          <m:f>
                            <m:fPr>
                              <m:ctrlPr>
                                <a:rPr lang="es-ES" sz="2000" i="1">
                                  <a:latin typeface="Cambria Math" panose="02040503050406030204" pitchFamily="18" charset="0"/>
                                </a:rPr>
                              </m:ctrlPr>
                            </m:fPr>
                            <m:num>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1.40−1.50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1.45−1.50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1.50−1.50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1.50−1.50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1.55−1.50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1.60−1.50</m:t>
                                      </m:r>
                                    </m:e>
                                  </m:d>
                                </m:e>
                                <m:sup>
                                  <m:r>
                                    <a:rPr lang="es-ES" sz="2000" b="0" i="1" smtClean="0">
                                      <a:latin typeface="Cambria Math" panose="02040503050406030204" pitchFamily="18" charset="0"/>
                                    </a:rPr>
                                    <m:t>2</m:t>
                                  </m:r>
                                </m:sup>
                              </m:sSup>
                            </m:num>
                            <m:den>
                              <m:r>
                                <a:rPr lang="es-ES" sz="2000" b="0" i="1" smtClean="0">
                                  <a:latin typeface="Cambria Math" panose="02040503050406030204" pitchFamily="18" charset="0"/>
                                </a:rPr>
                                <m:t>(6−1)</m:t>
                              </m:r>
                            </m:den>
                          </m:f>
                        </m:e>
                      </m:rad>
                    </m:oMath>
                  </m:oMathPara>
                </a14:m>
                <a:endParaRPr lang="es-ES" dirty="0"/>
              </a:p>
              <a:p>
                <a:pPr marL="0" indent="0">
                  <a:buNone/>
                </a:pPr>
                <a:endParaRPr lang="es-ES" dirty="0"/>
              </a:p>
              <a:p>
                <a:pPr marL="0" indent="0">
                  <a:buNone/>
                </a:pPr>
                <a:r>
                  <a:rPr lang="es-ES" sz="2000" b="1" dirty="0">
                    <a:solidFill>
                      <a:prstClr val="black"/>
                    </a:solidFill>
                  </a:rPr>
                  <a:t> </a:t>
                </a:r>
                <a14:m>
                  <m:oMath xmlns:m="http://schemas.openxmlformats.org/officeDocument/2006/math">
                    <m:r>
                      <a:rPr lang="es-ES" b="1" i="1">
                        <a:solidFill>
                          <a:prstClr val="black"/>
                        </a:solidFill>
                        <a:latin typeface="Cambria Math" panose="02040503050406030204" pitchFamily="18" charset="0"/>
                      </a:rPr>
                      <m:t>𝑺</m:t>
                    </m:r>
                    <m:r>
                      <a:rPr lang="es-ES" i="1">
                        <a:solidFill>
                          <a:prstClr val="black"/>
                        </a:solidFill>
                        <a:latin typeface="Cambria Math" panose="02040503050406030204" pitchFamily="18" charset="0"/>
                      </a:rPr>
                      <m:t>=</m:t>
                    </m:r>
                    <m:rad>
                      <m:radPr>
                        <m:degHide m:val="on"/>
                        <m:ctrlPr>
                          <a:rPr lang="es-ES" i="1">
                            <a:solidFill>
                              <a:prstClr val="black"/>
                            </a:solidFill>
                            <a:latin typeface="Cambria Math" panose="02040503050406030204" pitchFamily="18" charset="0"/>
                          </a:rPr>
                        </m:ctrlPr>
                      </m:radPr>
                      <m:deg/>
                      <m:e>
                        <m:f>
                          <m:fPr>
                            <m:ctrlPr>
                              <a:rPr lang="es-ES" i="1">
                                <a:solidFill>
                                  <a:prstClr val="black"/>
                                </a:solidFill>
                                <a:latin typeface="Cambria Math" panose="02040503050406030204" pitchFamily="18" charset="0"/>
                              </a:rPr>
                            </m:ctrlPr>
                          </m:fPr>
                          <m:num>
                            <m:r>
                              <a:rPr lang="es-ES" b="0" i="1" smtClean="0">
                                <a:solidFill>
                                  <a:prstClr val="black"/>
                                </a:solidFill>
                                <a:latin typeface="Cambria Math" panose="02040503050406030204" pitchFamily="18" charset="0"/>
                              </a:rPr>
                              <m:t>0.025</m:t>
                            </m:r>
                          </m:num>
                          <m:den>
                            <m:r>
                              <a:rPr lang="es-ES" b="0" i="1" smtClean="0">
                                <a:solidFill>
                                  <a:prstClr val="black"/>
                                </a:solidFill>
                                <a:latin typeface="Cambria Math" panose="02040503050406030204" pitchFamily="18" charset="0"/>
                              </a:rPr>
                              <m:t>5</m:t>
                            </m:r>
                          </m:den>
                        </m:f>
                      </m:e>
                    </m:rad>
                    <m:r>
                      <a:rPr lang="es-ES" b="0" i="1" smtClean="0">
                        <a:solidFill>
                          <a:prstClr val="black"/>
                        </a:solidFill>
                        <a:latin typeface="Cambria Math" panose="02040503050406030204" pitchFamily="18" charset="0"/>
                      </a:rPr>
                      <m:t>=</m:t>
                    </m:r>
                    <m:rad>
                      <m:radPr>
                        <m:degHide m:val="on"/>
                        <m:ctrlPr>
                          <a:rPr lang="es-ES" b="0" i="1" smtClean="0">
                            <a:solidFill>
                              <a:prstClr val="black"/>
                            </a:solidFill>
                            <a:latin typeface="Cambria Math" panose="02040503050406030204" pitchFamily="18" charset="0"/>
                          </a:rPr>
                        </m:ctrlPr>
                      </m:radPr>
                      <m:deg/>
                      <m:e>
                        <m:r>
                          <a:rPr lang="es-ES" b="0" i="1" smtClean="0">
                            <a:solidFill>
                              <a:prstClr val="black"/>
                            </a:solidFill>
                            <a:latin typeface="Cambria Math" panose="02040503050406030204" pitchFamily="18" charset="0"/>
                          </a:rPr>
                          <m:t>0.005</m:t>
                        </m:r>
                      </m:e>
                    </m:rad>
                    <m:r>
                      <a:rPr lang="es-ES" b="0" i="1" smtClean="0">
                        <a:solidFill>
                          <a:prstClr val="black"/>
                        </a:solidFill>
                        <a:latin typeface="Cambria Math" panose="02040503050406030204" pitchFamily="18" charset="0"/>
                      </a:rPr>
                      <m:t>=0.070710</m:t>
                    </m:r>
                  </m:oMath>
                </a14:m>
                <a:endParaRPr lang="es-ES" dirty="0"/>
              </a:p>
              <a:p>
                <a:r>
                  <a:rPr lang="es-ES" sz="3800" dirty="0">
                    <a:latin typeface="Gabriola" panose="04040605051002020D02" pitchFamily="82" charset="0"/>
                  </a:rPr>
                  <a:t>Varianza:</a:t>
                </a:r>
              </a:p>
              <a:p>
                <a:pPr marL="0" indent="0">
                  <a:buNone/>
                </a:pPr>
                <a:r>
                  <a:rPr lang="es-MX" dirty="0">
                    <a:solidFill>
                      <a:prstClr val="black"/>
                    </a:solidFill>
                  </a:rPr>
                  <a:t>                                                                                             </a:t>
                </a:r>
                <a14:m>
                  <m:oMath xmlns:m="http://schemas.openxmlformats.org/officeDocument/2006/math">
                    <m:sSup>
                      <m:sSupPr>
                        <m:ctrlPr>
                          <a:rPr lang="es-MX" b="1" i="1" smtClean="0">
                            <a:solidFill>
                              <a:schemeClr val="accent1">
                                <a:lumMod val="50000"/>
                              </a:schemeClr>
                            </a:solidFill>
                            <a:latin typeface="Cambria Math" panose="02040503050406030204" pitchFamily="18" charset="0"/>
                          </a:rPr>
                        </m:ctrlPr>
                      </m:sSupPr>
                      <m:e>
                        <m:r>
                          <a:rPr lang="es-MX" b="1" i="1">
                            <a:solidFill>
                              <a:schemeClr val="accent1">
                                <a:lumMod val="50000"/>
                              </a:schemeClr>
                            </a:solidFill>
                            <a:latin typeface="Cambria Math"/>
                          </a:rPr>
                          <m:t>𝑺</m:t>
                        </m:r>
                      </m:e>
                      <m:sup>
                        <m:r>
                          <a:rPr lang="es-MX" b="1" i="1">
                            <a:solidFill>
                              <a:schemeClr val="accent1">
                                <a:lumMod val="50000"/>
                              </a:schemeClr>
                            </a:solidFill>
                            <a:latin typeface="Cambria Math"/>
                          </a:rPr>
                          <m:t>𝟐</m:t>
                        </m:r>
                      </m:sup>
                    </m:sSup>
                    <m:r>
                      <a:rPr lang="es-MX" i="1">
                        <a:solidFill>
                          <a:schemeClr val="accent1">
                            <a:lumMod val="50000"/>
                          </a:schemeClr>
                        </a:solidFill>
                        <a:latin typeface="Cambria Math"/>
                      </a:rPr>
                      <m:t>=</m:t>
                    </m:r>
                    <m:f>
                      <m:fPr>
                        <m:ctrlPr>
                          <a:rPr lang="es-MX" i="1">
                            <a:solidFill>
                              <a:schemeClr val="accent1">
                                <a:lumMod val="50000"/>
                              </a:schemeClr>
                            </a:solidFill>
                            <a:latin typeface="Cambria Math" panose="02040503050406030204" pitchFamily="18" charset="0"/>
                          </a:rPr>
                        </m:ctrlPr>
                      </m:fPr>
                      <m:num>
                        <m:nary>
                          <m:naryPr>
                            <m:chr m:val="∑"/>
                            <m:ctrlPr>
                              <a:rPr lang="es-MX" i="1">
                                <a:solidFill>
                                  <a:schemeClr val="accent1">
                                    <a:lumMod val="50000"/>
                                  </a:schemeClr>
                                </a:solidFill>
                                <a:latin typeface="Cambria Math" panose="02040503050406030204" pitchFamily="18" charset="0"/>
                              </a:rPr>
                            </m:ctrlPr>
                          </m:naryPr>
                          <m:sub>
                            <m:r>
                              <m:rPr>
                                <m:brk m:alnAt="23"/>
                              </m:rPr>
                              <a:rPr lang="es-MX" i="1">
                                <a:solidFill>
                                  <a:schemeClr val="accent1">
                                    <a:lumMod val="50000"/>
                                  </a:schemeClr>
                                </a:solidFill>
                                <a:latin typeface="Cambria Math"/>
                              </a:rPr>
                              <m:t>𝑖</m:t>
                            </m:r>
                            <m:r>
                              <a:rPr lang="es-MX" i="1">
                                <a:solidFill>
                                  <a:schemeClr val="accent1">
                                    <a:lumMod val="50000"/>
                                  </a:schemeClr>
                                </a:solidFill>
                                <a:latin typeface="Cambria Math"/>
                              </a:rPr>
                              <m:t>=1</m:t>
                            </m:r>
                          </m:sub>
                          <m:sup>
                            <m:r>
                              <a:rPr lang="es-MX" i="1">
                                <a:solidFill>
                                  <a:schemeClr val="accent1">
                                    <a:lumMod val="50000"/>
                                  </a:schemeClr>
                                </a:solidFill>
                                <a:latin typeface="Cambria Math"/>
                              </a:rPr>
                              <m:t>𝑛</m:t>
                            </m:r>
                          </m:sup>
                          <m:e>
                            <m:sSup>
                              <m:sSupPr>
                                <m:ctrlPr>
                                  <a:rPr lang="es-MX" i="1">
                                    <a:solidFill>
                                      <a:schemeClr val="accent1">
                                        <a:lumMod val="50000"/>
                                      </a:schemeClr>
                                    </a:solidFill>
                                    <a:latin typeface="Cambria Math" panose="02040503050406030204" pitchFamily="18" charset="0"/>
                                  </a:rPr>
                                </m:ctrlPr>
                              </m:sSupPr>
                              <m:e>
                                <m:d>
                                  <m:dPr>
                                    <m:ctrlPr>
                                      <a:rPr lang="es-MX" i="1">
                                        <a:solidFill>
                                          <a:schemeClr val="accent1">
                                            <a:lumMod val="50000"/>
                                          </a:schemeClr>
                                        </a:solidFill>
                                        <a:latin typeface="Cambria Math" panose="02040503050406030204" pitchFamily="18" charset="0"/>
                                      </a:rPr>
                                    </m:ctrlPr>
                                  </m:dPr>
                                  <m:e>
                                    <m:sSub>
                                      <m:sSubPr>
                                        <m:ctrlPr>
                                          <a:rPr lang="es-MX" i="1">
                                            <a:solidFill>
                                              <a:schemeClr val="accent1">
                                                <a:lumMod val="50000"/>
                                              </a:schemeClr>
                                            </a:solidFill>
                                            <a:latin typeface="Cambria Math" panose="02040503050406030204" pitchFamily="18" charset="0"/>
                                          </a:rPr>
                                        </m:ctrlPr>
                                      </m:sSubPr>
                                      <m:e>
                                        <m:r>
                                          <a:rPr lang="es-MX" i="1">
                                            <a:solidFill>
                                              <a:schemeClr val="accent1">
                                                <a:lumMod val="50000"/>
                                              </a:schemeClr>
                                            </a:solidFill>
                                            <a:latin typeface="Cambria Math"/>
                                          </a:rPr>
                                          <m:t>𝑋</m:t>
                                        </m:r>
                                      </m:e>
                                      <m:sub>
                                        <m:r>
                                          <a:rPr lang="es-MX" i="1">
                                            <a:solidFill>
                                              <a:schemeClr val="accent1">
                                                <a:lumMod val="50000"/>
                                              </a:schemeClr>
                                            </a:solidFill>
                                            <a:latin typeface="Cambria Math"/>
                                          </a:rPr>
                                          <m:t>𝑖</m:t>
                                        </m:r>
                                      </m:sub>
                                    </m:sSub>
                                    <m:r>
                                      <a:rPr lang="es-MX" i="1">
                                        <a:solidFill>
                                          <a:schemeClr val="accent1">
                                            <a:lumMod val="50000"/>
                                          </a:schemeClr>
                                        </a:solidFill>
                                        <a:latin typeface="Cambria Math"/>
                                      </a:rPr>
                                      <m:t>−</m:t>
                                    </m:r>
                                    <m:acc>
                                      <m:accPr>
                                        <m:chr m:val="̅"/>
                                        <m:ctrlPr>
                                          <a:rPr lang="es-MX" i="1">
                                            <a:solidFill>
                                              <a:schemeClr val="accent1">
                                                <a:lumMod val="50000"/>
                                              </a:schemeClr>
                                            </a:solidFill>
                                            <a:latin typeface="Cambria Math" panose="02040503050406030204" pitchFamily="18" charset="0"/>
                                          </a:rPr>
                                        </m:ctrlPr>
                                      </m:accPr>
                                      <m:e>
                                        <m:r>
                                          <a:rPr lang="es-MX" i="1">
                                            <a:solidFill>
                                              <a:schemeClr val="accent1">
                                                <a:lumMod val="50000"/>
                                              </a:schemeClr>
                                            </a:solidFill>
                                            <a:latin typeface="Cambria Math"/>
                                          </a:rPr>
                                          <m:t>𝑋</m:t>
                                        </m:r>
                                      </m:e>
                                    </m:acc>
                                  </m:e>
                                </m:d>
                              </m:e>
                              <m:sup>
                                <m:r>
                                  <a:rPr lang="es-MX" i="1">
                                    <a:solidFill>
                                      <a:schemeClr val="accent1">
                                        <a:lumMod val="50000"/>
                                      </a:schemeClr>
                                    </a:solidFill>
                                    <a:latin typeface="Cambria Math"/>
                                  </a:rPr>
                                  <m:t>2</m:t>
                                </m:r>
                              </m:sup>
                            </m:sSup>
                          </m:e>
                        </m:nary>
                      </m:num>
                      <m:den>
                        <m:r>
                          <a:rPr lang="es-MX" i="1">
                            <a:solidFill>
                              <a:schemeClr val="accent1">
                                <a:lumMod val="50000"/>
                              </a:schemeClr>
                            </a:solidFill>
                            <a:latin typeface="Cambria Math"/>
                          </a:rPr>
                          <m:t>𝑛</m:t>
                        </m:r>
                        <m:r>
                          <a:rPr lang="es-MX" i="1">
                            <a:solidFill>
                              <a:schemeClr val="accent1">
                                <a:lumMod val="50000"/>
                              </a:schemeClr>
                            </a:solidFill>
                            <a:latin typeface="Cambria Math"/>
                          </a:rPr>
                          <m:t>−1</m:t>
                        </m:r>
                      </m:den>
                    </m:f>
                  </m:oMath>
                </a14:m>
                <a:endParaRPr lang="es-ES" dirty="0"/>
              </a:p>
              <a:p>
                <a:pPr marL="0" indent="0">
                  <a:buNone/>
                </a:pPr>
                <a14:m>
                  <m:oMathPara xmlns:m="http://schemas.openxmlformats.org/officeDocument/2006/math">
                    <m:oMathParaPr>
                      <m:jc m:val="left"/>
                    </m:oMathParaPr>
                    <m:oMath xmlns:m="http://schemas.openxmlformats.org/officeDocument/2006/math">
                      <m:sSup>
                        <m:sSupPr>
                          <m:ctrlPr>
                            <a:rPr lang="es-MX" b="1" i="1">
                              <a:solidFill>
                                <a:prstClr val="black"/>
                              </a:solidFill>
                              <a:latin typeface="Cambria Math" panose="02040503050406030204" pitchFamily="18" charset="0"/>
                            </a:rPr>
                          </m:ctrlPr>
                        </m:sSupPr>
                        <m:e>
                          <m:r>
                            <a:rPr lang="es-MX" b="1" i="1">
                              <a:solidFill>
                                <a:prstClr val="black"/>
                              </a:solidFill>
                              <a:latin typeface="Cambria Math"/>
                            </a:rPr>
                            <m:t>𝑺</m:t>
                          </m:r>
                        </m:e>
                        <m:sup>
                          <m:r>
                            <a:rPr lang="es-MX" b="1" i="1">
                              <a:solidFill>
                                <a:prstClr val="black"/>
                              </a:solidFill>
                              <a:latin typeface="Cambria Math"/>
                            </a:rPr>
                            <m:t>𝟐</m:t>
                          </m:r>
                        </m:sup>
                      </m:sSup>
                      <m:r>
                        <a:rPr lang="es-MX" i="1">
                          <a:solidFill>
                            <a:prstClr val="black"/>
                          </a:solidFill>
                          <a:latin typeface="Cambria Math"/>
                        </a:rPr>
                        <m:t>=</m:t>
                      </m:r>
                      <m:f>
                        <m:fPr>
                          <m:ctrlPr>
                            <a:rPr lang="es-MX" i="1">
                              <a:solidFill>
                                <a:prstClr val="black"/>
                              </a:solidFill>
                              <a:latin typeface="Cambria Math" panose="02040503050406030204" pitchFamily="18" charset="0"/>
                            </a:rPr>
                          </m:ctrlPr>
                        </m:fPr>
                        <m:num>
                          <m:r>
                            <a:rPr lang="es-ES" b="0" i="1" smtClean="0">
                              <a:solidFill>
                                <a:prstClr val="black"/>
                              </a:solidFill>
                              <a:latin typeface="Cambria Math" panose="02040503050406030204" pitchFamily="18" charset="0"/>
                            </a:rPr>
                            <m:t>0.025</m:t>
                          </m:r>
                        </m:num>
                        <m:den>
                          <m:r>
                            <a:rPr lang="es-ES" b="0" i="1" smtClean="0">
                              <a:solidFill>
                                <a:prstClr val="black"/>
                              </a:solidFill>
                              <a:latin typeface="Cambria Math" panose="02040503050406030204" pitchFamily="18" charset="0"/>
                            </a:rPr>
                            <m:t>5</m:t>
                          </m:r>
                        </m:den>
                      </m:f>
                      <m:r>
                        <a:rPr lang="es-ES" b="0" i="1" smtClean="0">
                          <a:solidFill>
                            <a:prstClr val="black"/>
                          </a:solidFill>
                          <a:latin typeface="Cambria Math" panose="02040503050406030204" pitchFamily="18" charset="0"/>
                        </a:rPr>
                        <m:t>=0.005</m:t>
                      </m:r>
                    </m:oMath>
                  </m:oMathPara>
                </a14:m>
                <a:endParaRPr lang="es-ES" dirty="0"/>
              </a:p>
            </p:txBody>
          </p:sp>
        </mc:Choice>
        <mc:Fallback>
          <p:sp>
            <p:nvSpPr>
              <p:cNvPr id="3" name="Marcador de contenido 2">
                <a:extLst>
                  <a:ext uri="{FF2B5EF4-FFF2-40B4-BE49-F238E27FC236}">
                    <a16:creationId xmlns:a16="http://schemas.microsoft.com/office/drawing/2014/main" id="{99BD6EF2-09EA-4980-A472-DA0C13DE2F01}"/>
                  </a:ext>
                </a:extLst>
              </p:cNvPr>
              <p:cNvSpPr>
                <a:spLocks noGrp="1" noRot="1" noChangeAspect="1" noMove="1" noResize="1" noEditPoints="1" noAdjustHandles="1" noChangeArrowheads="1" noChangeShapeType="1" noTextEdit="1"/>
              </p:cNvSpPr>
              <p:nvPr>
                <p:ph idx="1"/>
              </p:nvPr>
            </p:nvSpPr>
            <p:spPr>
              <a:xfrm>
                <a:off x="838199" y="626301"/>
                <a:ext cx="10773427" cy="5550662"/>
              </a:xfrm>
              <a:blipFill>
                <a:blip r:embed="rId2"/>
                <a:stretch>
                  <a:fillRect l="-1471" t="-417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CuadroTexto">
                <a:extLst>
                  <a:ext uri="{FF2B5EF4-FFF2-40B4-BE49-F238E27FC236}">
                    <a16:creationId xmlns:a16="http://schemas.microsoft.com/office/drawing/2014/main" id="{5F8D9A49-91B2-470E-809A-19A94988EFBF}"/>
                  </a:ext>
                </a:extLst>
              </p:cNvPr>
              <p:cNvSpPr txBox="1"/>
              <p:nvPr/>
            </p:nvSpPr>
            <p:spPr>
              <a:xfrm>
                <a:off x="7445426" y="1356123"/>
                <a:ext cx="3433884"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000" b="1" i="1" smtClean="0">
                          <a:solidFill>
                            <a:schemeClr val="accent1">
                              <a:lumMod val="50000"/>
                            </a:schemeClr>
                          </a:solidFill>
                          <a:latin typeface="Cambria Math"/>
                        </a:rPr>
                        <m:t>𝑺</m:t>
                      </m:r>
                      <m:r>
                        <a:rPr lang="es-MX" sz="2000" b="1" i="1" smtClean="0">
                          <a:solidFill>
                            <a:schemeClr val="accent1">
                              <a:lumMod val="50000"/>
                            </a:schemeClr>
                          </a:solidFill>
                          <a:latin typeface="Cambria Math"/>
                        </a:rPr>
                        <m:t>=</m:t>
                      </m:r>
                      <m:rad>
                        <m:radPr>
                          <m:degHide m:val="on"/>
                          <m:ctrlPr>
                            <a:rPr lang="es-MX" sz="2000" b="1" i="1" smtClean="0">
                              <a:solidFill>
                                <a:schemeClr val="accent1">
                                  <a:lumMod val="50000"/>
                                </a:schemeClr>
                              </a:solidFill>
                              <a:latin typeface="Cambria Math" panose="02040503050406030204" pitchFamily="18" charset="0"/>
                            </a:rPr>
                          </m:ctrlPr>
                        </m:radPr>
                        <m:deg/>
                        <m:e>
                          <m:f>
                            <m:fPr>
                              <m:ctrlPr>
                                <a:rPr lang="es-MX" sz="2000" b="1" i="1" smtClean="0">
                                  <a:solidFill>
                                    <a:schemeClr val="accent1">
                                      <a:lumMod val="50000"/>
                                    </a:schemeClr>
                                  </a:solidFill>
                                  <a:latin typeface="Cambria Math" panose="02040503050406030204" pitchFamily="18" charset="0"/>
                                </a:rPr>
                              </m:ctrlPr>
                            </m:fPr>
                            <m:num>
                              <m:nary>
                                <m:naryPr>
                                  <m:chr m:val="∑"/>
                                  <m:ctrlPr>
                                    <a:rPr lang="es-MX" sz="2000" b="1" i="1">
                                      <a:solidFill>
                                        <a:schemeClr val="accent1">
                                          <a:lumMod val="50000"/>
                                        </a:schemeClr>
                                      </a:solidFill>
                                      <a:latin typeface="Cambria Math" panose="02040503050406030204" pitchFamily="18" charset="0"/>
                                    </a:rPr>
                                  </m:ctrlPr>
                                </m:naryPr>
                                <m:sub>
                                  <m:r>
                                    <m:rPr>
                                      <m:brk m:alnAt="23"/>
                                    </m:rPr>
                                    <a:rPr lang="es-MX" sz="2000" b="1" i="1">
                                      <a:solidFill>
                                        <a:schemeClr val="accent1">
                                          <a:lumMod val="50000"/>
                                        </a:schemeClr>
                                      </a:solidFill>
                                      <a:latin typeface="Cambria Math"/>
                                    </a:rPr>
                                    <m:t>𝒊</m:t>
                                  </m:r>
                                  <m:r>
                                    <a:rPr lang="es-MX" sz="2000" b="1" i="1">
                                      <a:solidFill>
                                        <a:schemeClr val="accent1">
                                          <a:lumMod val="50000"/>
                                        </a:schemeClr>
                                      </a:solidFill>
                                      <a:latin typeface="Cambria Math"/>
                                    </a:rPr>
                                    <m:t>=</m:t>
                                  </m:r>
                                  <m:r>
                                    <a:rPr lang="es-MX" sz="2000" b="1" i="1">
                                      <a:solidFill>
                                        <a:schemeClr val="accent1">
                                          <a:lumMod val="50000"/>
                                        </a:schemeClr>
                                      </a:solidFill>
                                      <a:latin typeface="Cambria Math"/>
                                    </a:rPr>
                                    <m:t>𝟏</m:t>
                                  </m:r>
                                </m:sub>
                                <m:sup>
                                  <m:r>
                                    <a:rPr lang="es-MX" sz="2000" b="1" i="1">
                                      <a:solidFill>
                                        <a:schemeClr val="accent1">
                                          <a:lumMod val="50000"/>
                                        </a:schemeClr>
                                      </a:solidFill>
                                      <a:latin typeface="Cambria Math"/>
                                    </a:rPr>
                                    <m:t>𝒏</m:t>
                                  </m:r>
                                </m:sup>
                                <m:e>
                                  <m:sSup>
                                    <m:sSupPr>
                                      <m:ctrlPr>
                                        <a:rPr lang="es-MX" sz="2000" b="1" i="1">
                                          <a:solidFill>
                                            <a:schemeClr val="accent1">
                                              <a:lumMod val="50000"/>
                                            </a:schemeClr>
                                          </a:solidFill>
                                          <a:latin typeface="Cambria Math" panose="02040503050406030204" pitchFamily="18" charset="0"/>
                                        </a:rPr>
                                      </m:ctrlPr>
                                    </m:sSupPr>
                                    <m:e>
                                      <m:d>
                                        <m:dPr>
                                          <m:ctrlPr>
                                            <a:rPr lang="es-MX" sz="2000" b="1" i="1">
                                              <a:solidFill>
                                                <a:schemeClr val="accent1">
                                                  <a:lumMod val="50000"/>
                                                </a:schemeClr>
                                              </a:solidFill>
                                              <a:latin typeface="Cambria Math" panose="02040503050406030204" pitchFamily="18" charset="0"/>
                                            </a:rPr>
                                          </m:ctrlPr>
                                        </m:dPr>
                                        <m:e>
                                          <m:sSub>
                                            <m:sSubPr>
                                              <m:ctrlPr>
                                                <a:rPr lang="es-MX" sz="2000" b="1" i="1">
                                                  <a:solidFill>
                                                    <a:schemeClr val="accent1">
                                                      <a:lumMod val="50000"/>
                                                    </a:schemeClr>
                                                  </a:solidFill>
                                                  <a:latin typeface="Cambria Math" panose="02040503050406030204" pitchFamily="18" charset="0"/>
                                                </a:rPr>
                                              </m:ctrlPr>
                                            </m:sSubPr>
                                            <m:e>
                                              <m:r>
                                                <a:rPr lang="es-MX" sz="2000" b="1" i="1">
                                                  <a:solidFill>
                                                    <a:schemeClr val="accent1">
                                                      <a:lumMod val="50000"/>
                                                    </a:schemeClr>
                                                  </a:solidFill>
                                                  <a:latin typeface="Cambria Math"/>
                                                </a:rPr>
                                                <m:t>𝑿</m:t>
                                              </m:r>
                                            </m:e>
                                            <m:sub>
                                              <m:r>
                                                <a:rPr lang="es-MX" sz="2000" b="1" i="1">
                                                  <a:solidFill>
                                                    <a:schemeClr val="accent1">
                                                      <a:lumMod val="50000"/>
                                                    </a:schemeClr>
                                                  </a:solidFill>
                                                  <a:latin typeface="Cambria Math"/>
                                                </a:rPr>
                                                <m:t>𝒊</m:t>
                                              </m:r>
                                            </m:sub>
                                          </m:sSub>
                                          <m:r>
                                            <a:rPr lang="es-MX" sz="2000" b="1" i="1">
                                              <a:solidFill>
                                                <a:schemeClr val="accent1">
                                                  <a:lumMod val="50000"/>
                                                </a:schemeClr>
                                              </a:solidFill>
                                              <a:latin typeface="Cambria Math"/>
                                            </a:rPr>
                                            <m:t>−</m:t>
                                          </m:r>
                                          <m:acc>
                                            <m:accPr>
                                              <m:chr m:val="̅"/>
                                              <m:ctrlPr>
                                                <a:rPr lang="es-MX" sz="2000" b="1" i="1">
                                                  <a:solidFill>
                                                    <a:schemeClr val="accent1">
                                                      <a:lumMod val="50000"/>
                                                    </a:schemeClr>
                                                  </a:solidFill>
                                                  <a:latin typeface="Cambria Math" panose="02040503050406030204" pitchFamily="18" charset="0"/>
                                                </a:rPr>
                                              </m:ctrlPr>
                                            </m:accPr>
                                            <m:e>
                                              <m:r>
                                                <a:rPr lang="es-MX" sz="2000" b="1" i="1">
                                                  <a:solidFill>
                                                    <a:schemeClr val="accent1">
                                                      <a:lumMod val="50000"/>
                                                    </a:schemeClr>
                                                  </a:solidFill>
                                                  <a:latin typeface="Cambria Math"/>
                                                </a:rPr>
                                                <m:t>𝑿</m:t>
                                              </m:r>
                                            </m:e>
                                          </m:acc>
                                        </m:e>
                                      </m:d>
                                    </m:e>
                                    <m:sup>
                                      <m:r>
                                        <a:rPr lang="es-MX" sz="2000" b="1" i="1">
                                          <a:solidFill>
                                            <a:schemeClr val="accent1">
                                              <a:lumMod val="50000"/>
                                            </a:schemeClr>
                                          </a:solidFill>
                                          <a:latin typeface="Cambria Math"/>
                                        </a:rPr>
                                        <m:t>𝟐</m:t>
                                      </m:r>
                                    </m:sup>
                                  </m:sSup>
                                </m:e>
                              </m:nary>
                            </m:num>
                            <m:den>
                              <m:r>
                                <a:rPr lang="es-MX" sz="2000" b="1" i="1" smtClean="0">
                                  <a:solidFill>
                                    <a:schemeClr val="accent1">
                                      <a:lumMod val="50000"/>
                                    </a:schemeClr>
                                  </a:solidFill>
                                  <a:latin typeface="Cambria Math"/>
                                </a:rPr>
                                <m:t>𝒏</m:t>
                              </m:r>
                              <m:r>
                                <a:rPr lang="es-MX" sz="2000" b="1" i="1" smtClean="0">
                                  <a:solidFill>
                                    <a:schemeClr val="accent1">
                                      <a:lumMod val="50000"/>
                                    </a:schemeClr>
                                  </a:solidFill>
                                  <a:latin typeface="Cambria Math"/>
                                </a:rPr>
                                <m:t>−</m:t>
                              </m:r>
                              <m:r>
                                <a:rPr lang="es-MX" sz="2000" b="1" i="1" smtClean="0">
                                  <a:solidFill>
                                    <a:schemeClr val="accent1">
                                      <a:lumMod val="50000"/>
                                    </a:schemeClr>
                                  </a:solidFill>
                                  <a:latin typeface="Cambria Math"/>
                                </a:rPr>
                                <m:t>𝟏</m:t>
                              </m:r>
                            </m:den>
                          </m:f>
                        </m:e>
                      </m:rad>
                    </m:oMath>
                  </m:oMathPara>
                </a14:m>
                <a:endParaRPr lang="es-MX" sz="1400" b="1" dirty="0">
                  <a:solidFill>
                    <a:prstClr val="black"/>
                  </a:solidFill>
                </a:endParaRPr>
              </a:p>
            </p:txBody>
          </p:sp>
        </mc:Choice>
        <mc:Fallback xmlns="">
          <p:sp>
            <p:nvSpPr>
              <p:cNvPr id="4" name="3 CuadroTexto">
                <a:extLst>
                  <a:ext uri="{FF2B5EF4-FFF2-40B4-BE49-F238E27FC236}">
                    <a16:creationId xmlns:a16="http://schemas.microsoft.com/office/drawing/2014/main" id="{5F8D9A49-91B2-470E-809A-19A94988EFBF}"/>
                  </a:ext>
                </a:extLst>
              </p:cNvPr>
              <p:cNvSpPr txBox="1">
                <a:spLocks noRot="1" noChangeAspect="1" noMove="1" noResize="1" noEditPoints="1" noAdjustHandles="1" noChangeArrowheads="1" noChangeShapeType="1" noTextEdit="1"/>
              </p:cNvSpPr>
              <p:nvPr/>
            </p:nvSpPr>
            <p:spPr>
              <a:xfrm>
                <a:off x="7445426" y="1356123"/>
                <a:ext cx="3433884" cy="1001684"/>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37637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C2379B-C7D0-4458-9EAF-228C39A50CBB}"/>
              </a:ext>
            </a:extLst>
          </p:cNvPr>
          <p:cNvSpPr>
            <a:spLocks noGrp="1"/>
          </p:cNvSpPr>
          <p:nvPr>
            <p:ph type="title"/>
          </p:nvPr>
        </p:nvSpPr>
        <p:spPr>
          <a:xfrm>
            <a:off x="874426" y="513690"/>
            <a:ext cx="3119064" cy="1410185"/>
          </a:xfrm>
          <a:noFill/>
          <a:ln w="19050">
            <a:solidFill>
              <a:schemeClr val="bg1"/>
            </a:solidFill>
          </a:ln>
        </p:spPr>
        <p:txBody>
          <a:bodyPr wrap="square">
            <a:normAutofit/>
          </a:bodyPr>
          <a:lstStyle/>
          <a:p>
            <a:pPr algn="ctr"/>
            <a:r>
              <a:rPr lang="es-ES" sz="4800" b="1" dirty="0">
                <a:solidFill>
                  <a:schemeClr val="bg1"/>
                </a:solidFill>
                <a:latin typeface="Gabriola" panose="04040605051002020D02" pitchFamily="82" charset="0"/>
              </a:rPr>
              <a:t>EJEMPLO 1</a:t>
            </a:r>
          </a:p>
        </p:txBody>
      </p:sp>
      <p:sp>
        <p:nvSpPr>
          <p:cNvPr id="3" name="Marcador de contenido 2">
            <a:extLst>
              <a:ext uri="{FF2B5EF4-FFF2-40B4-BE49-F238E27FC236}">
                <a16:creationId xmlns:a16="http://schemas.microsoft.com/office/drawing/2014/main" id="{9DB62B86-CC75-416E-9A18-BE0A421EE0BA}"/>
              </a:ext>
            </a:extLst>
          </p:cNvPr>
          <p:cNvSpPr>
            <a:spLocks noGrp="1"/>
          </p:cNvSpPr>
          <p:nvPr>
            <p:ph idx="1"/>
          </p:nvPr>
        </p:nvSpPr>
        <p:spPr>
          <a:xfrm>
            <a:off x="643468" y="2248526"/>
            <a:ext cx="4010828" cy="3805140"/>
          </a:xfrm>
        </p:spPr>
        <p:txBody>
          <a:bodyPr>
            <a:normAutofit fontScale="92500"/>
          </a:bodyPr>
          <a:lstStyle/>
          <a:p>
            <a:pPr marL="0" indent="0">
              <a:buNone/>
            </a:pPr>
            <a:r>
              <a:rPr lang="es-ES_tradnl" sz="4000" dirty="0">
                <a:solidFill>
                  <a:schemeClr val="bg1"/>
                </a:solidFill>
                <a:latin typeface="Gabriola" panose="04040605051002020D02" pitchFamily="82" charset="0"/>
              </a:rPr>
              <a:t>Un producto debe tener un % vol. de alcohol de 40%, con una tolerancia de ±5%. De los muestreos para evaluar la calidad se obtienen los siguientes datos:</a:t>
            </a:r>
          </a:p>
          <a:p>
            <a:endParaRPr lang="es-ES" sz="2000" dirty="0">
              <a:solidFill>
                <a:schemeClr val="bg1"/>
              </a:solidFill>
            </a:endParaRPr>
          </a:p>
        </p:txBody>
      </p:sp>
      <p:graphicFrame>
        <p:nvGraphicFramePr>
          <p:cNvPr id="6" name="Tabla 5">
            <a:extLst>
              <a:ext uri="{FF2B5EF4-FFF2-40B4-BE49-F238E27FC236}">
                <a16:creationId xmlns:a16="http://schemas.microsoft.com/office/drawing/2014/main" id="{F2EF643A-F42C-49F5-B342-42927714EAA0}"/>
              </a:ext>
            </a:extLst>
          </p:cNvPr>
          <p:cNvGraphicFramePr>
            <a:graphicFrameLocks noGrp="1"/>
          </p:cNvGraphicFramePr>
          <p:nvPr>
            <p:extLst>
              <p:ext uri="{D42A27DB-BD31-4B8C-83A1-F6EECF244321}">
                <p14:modId xmlns:p14="http://schemas.microsoft.com/office/powerpoint/2010/main" val="2777489833"/>
              </p:ext>
            </p:extLst>
          </p:nvPr>
        </p:nvGraphicFramePr>
        <p:xfrm>
          <a:off x="5528722" y="808382"/>
          <a:ext cx="4830303" cy="5379480"/>
        </p:xfrm>
        <a:graphic>
          <a:graphicData uri="http://schemas.openxmlformats.org/drawingml/2006/table">
            <a:tbl>
              <a:tblPr/>
              <a:tblGrid>
                <a:gridCol w="1610101">
                  <a:extLst>
                    <a:ext uri="{9D8B030D-6E8A-4147-A177-3AD203B41FA5}">
                      <a16:colId xmlns:a16="http://schemas.microsoft.com/office/drawing/2014/main" val="2215546380"/>
                    </a:ext>
                  </a:extLst>
                </a:gridCol>
                <a:gridCol w="1610101">
                  <a:extLst>
                    <a:ext uri="{9D8B030D-6E8A-4147-A177-3AD203B41FA5}">
                      <a16:colId xmlns:a16="http://schemas.microsoft.com/office/drawing/2014/main" val="156869557"/>
                    </a:ext>
                  </a:extLst>
                </a:gridCol>
                <a:gridCol w="1610101">
                  <a:extLst>
                    <a:ext uri="{9D8B030D-6E8A-4147-A177-3AD203B41FA5}">
                      <a16:colId xmlns:a16="http://schemas.microsoft.com/office/drawing/2014/main" val="905728823"/>
                    </a:ext>
                  </a:extLst>
                </a:gridCol>
              </a:tblGrid>
              <a:tr h="537948">
                <a:tc>
                  <a:txBody>
                    <a:bodyPr/>
                    <a:lstStyle/>
                    <a:p>
                      <a:pPr algn="ctr" rtl="0" fontAlgn="b"/>
                      <a:r>
                        <a:rPr lang="es-ES" sz="3200" b="1" i="0" u="none" strike="noStrike" dirty="0">
                          <a:solidFill>
                            <a:srgbClr val="000000"/>
                          </a:solidFill>
                          <a:effectLst/>
                          <a:latin typeface="Gabriola" panose="04040605051002020D02" pitchFamily="82" charset="0"/>
                        </a:rPr>
                        <a:t>41.77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39.28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a:solidFill>
                            <a:srgbClr val="000000"/>
                          </a:solidFill>
                          <a:effectLst/>
                          <a:latin typeface="Gabriola" panose="04040605051002020D02" pitchFamily="82" charset="0"/>
                        </a:rPr>
                        <a:t>40.31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864505"/>
                  </a:ext>
                </a:extLst>
              </a:tr>
              <a:tr h="537948">
                <a:tc>
                  <a:txBody>
                    <a:bodyPr/>
                    <a:lstStyle/>
                    <a:p>
                      <a:pPr algn="ctr" rtl="0" fontAlgn="b"/>
                      <a:r>
                        <a:rPr lang="es-ES" sz="3200" b="1" i="0" u="none" strike="noStrike" dirty="0">
                          <a:solidFill>
                            <a:srgbClr val="000000"/>
                          </a:solidFill>
                          <a:effectLst/>
                          <a:latin typeface="Gabriola" panose="04040605051002020D02" pitchFamily="82" charset="0"/>
                        </a:rPr>
                        <a:t>39.36</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38.83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39.02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23105"/>
                  </a:ext>
                </a:extLst>
              </a:tr>
              <a:tr h="537948">
                <a:tc>
                  <a:txBody>
                    <a:bodyPr/>
                    <a:lstStyle/>
                    <a:p>
                      <a:pPr algn="ctr" rtl="0" fontAlgn="b"/>
                      <a:r>
                        <a:rPr lang="es-ES" sz="3200" b="1" i="0" u="none" strike="noStrike" dirty="0">
                          <a:solidFill>
                            <a:srgbClr val="000000"/>
                          </a:solidFill>
                          <a:effectLst/>
                          <a:latin typeface="Gabriola" panose="04040605051002020D02" pitchFamily="82" charset="0"/>
                        </a:rPr>
                        <a:t>39.67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42.12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45.22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097744"/>
                  </a:ext>
                </a:extLst>
              </a:tr>
              <a:tr h="537948">
                <a:tc>
                  <a:txBody>
                    <a:bodyPr/>
                    <a:lstStyle/>
                    <a:p>
                      <a:pPr algn="ctr" rtl="0" fontAlgn="b"/>
                      <a:r>
                        <a:rPr lang="es-ES" sz="3200" b="1" i="0" u="none" strike="noStrike">
                          <a:solidFill>
                            <a:srgbClr val="000000"/>
                          </a:solidFill>
                          <a:effectLst/>
                          <a:latin typeface="Gabriola" panose="04040605051002020D02" pitchFamily="82" charset="0"/>
                        </a:rPr>
                        <a:t>40.47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39.52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40.39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389741"/>
                  </a:ext>
                </a:extLst>
              </a:tr>
              <a:tr h="537948">
                <a:tc>
                  <a:txBody>
                    <a:bodyPr/>
                    <a:lstStyle/>
                    <a:p>
                      <a:pPr algn="ctr" rtl="0" fontAlgn="b"/>
                      <a:r>
                        <a:rPr lang="es-ES" sz="3200" b="1" i="0" u="none" strike="noStrike">
                          <a:solidFill>
                            <a:srgbClr val="000000"/>
                          </a:solidFill>
                          <a:effectLst/>
                          <a:latin typeface="Gabriola" panose="04040605051002020D02" pitchFamily="82" charset="0"/>
                        </a:rPr>
                        <a:t>42.83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41.66</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42.94</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138494"/>
                  </a:ext>
                </a:extLst>
              </a:tr>
              <a:tr h="537948">
                <a:tc>
                  <a:txBody>
                    <a:bodyPr/>
                    <a:lstStyle/>
                    <a:p>
                      <a:pPr algn="ctr" rtl="0" fontAlgn="b"/>
                      <a:r>
                        <a:rPr lang="es-ES" sz="3200" b="1" i="0" u="none" strike="noStrike">
                          <a:solidFill>
                            <a:srgbClr val="000000"/>
                          </a:solidFill>
                          <a:effectLst/>
                          <a:latin typeface="Gabriola" panose="04040605051002020D02" pitchFamily="82" charset="0"/>
                        </a:rPr>
                        <a:t>37.49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43.59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38.08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54827"/>
                  </a:ext>
                </a:extLst>
              </a:tr>
              <a:tr h="537948">
                <a:tc>
                  <a:txBody>
                    <a:bodyPr/>
                    <a:lstStyle/>
                    <a:p>
                      <a:pPr algn="ctr" rtl="0" fontAlgn="b"/>
                      <a:r>
                        <a:rPr lang="es-ES" sz="3200" b="1" i="0" u="none" strike="noStrike">
                          <a:solidFill>
                            <a:srgbClr val="000000"/>
                          </a:solidFill>
                          <a:effectLst/>
                          <a:latin typeface="Gabriola" panose="04040605051002020D02" pitchFamily="82" charset="0"/>
                        </a:rPr>
                        <a:t>39.70</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40.38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41.47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34721"/>
                  </a:ext>
                </a:extLst>
              </a:tr>
              <a:tr h="537948">
                <a:tc>
                  <a:txBody>
                    <a:bodyPr/>
                    <a:lstStyle/>
                    <a:p>
                      <a:pPr algn="ctr" rtl="0" fontAlgn="b"/>
                      <a:r>
                        <a:rPr lang="es-ES" sz="3200" b="1" i="0" u="none" strike="noStrike">
                          <a:solidFill>
                            <a:srgbClr val="000000"/>
                          </a:solidFill>
                          <a:effectLst/>
                          <a:latin typeface="Gabriola" panose="04040605051002020D02" pitchFamily="82" charset="0"/>
                        </a:rPr>
                        <a:t>39.14</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41.03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37.68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594717"/>
                  </a:ext>
                </a:extLst>
              </a:tr>
              <a:tr h="537948">
                <a:tc>
                  <a:txBody>
                    <a:bodyPr/>
                    <a:lstStyle/>
                    <a:p>
                      <a:pPr algn="ctr" rtl="0" fontAlgn="b"/>
                      <a:r>
                        <a:rPr lang="es-ES" sz="3200" b="1" i="0" u="none" strike="noStrike">
                          <a:solidFill>
                            <a:srgbClr val="000000"/>
                          </a:solidFill>
                          <a:effectLst/>
                          <a:latin typeface="Gabriola" panose="04040605051002020D02" pitchFamily="82" charset="0"/>
                        </a:rPr>
                        <a:t>41.75</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a:solidFill>
                            <a:srgbClr val="000000"/>
                          </a:solidFill>
                          <a:effectLst/>
                          <a:latin typeface="Gabriola" panose="04040605051002020D02" pitchFamily="82" charset="0"/>
                        </a:rPr>
                        <a:t>39.81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42.71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75029"/>
                  </a:ext>
                </a:extLst>
              </a:tr>
              <a:tr h="537948">
                <a:tc>
                  <a:txBody>
                    <a:bodyPr/>
                    <a:lstStyle/>
                    <a:p>
                      <a:pPr algn="ctr" rtl="0" fontAlgn="b"/>
                      <a:r>
                        <a:rPr lang="es-ES" sz="3200" b="1" i="0" u="none" strike="noStrike" dirty="0">
                          <a:solidFill>
                            <a:srgbClr val="000000"/>
                          </a:solidFill>
                          <a:effectLst/>
                          <a:latin typeface="Gabriola" panose="04040605051002020D02" pitchFamily="82" charset="0"/>
                        </a:rPr>
                        <a:t>33.12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46.5</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38.82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027804"/>
                  </a:ext>
                </a:extLst>
              </a:tr>
            </a:tbl>
          </a:graphicData>
        </a:graphic>
      </p:graphicFrame>
    </p:spTree>
    <p:extLst>
      <p:ext uri="{BB962C8B-B14F-4D97-AF65-F5344CB8AC3E}">
        <p14:creationId xmlns:p14="http://schemas.microsoft.com/office/powerpoint/2010/main" val="28304417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2574</TotalTime>
  <Words>1488</Words>
  <Application>Microsoft Office PowerPoint</Application>
  <PresentationFormat>Panorámica</PresentationFormat>
  <Paragraphs>342</Paragraphs>
  <Slides>24</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2" baseType="lpstr">
      <vt:lpstr>Arial</vt:lpstr>
      <vt:lpstr>Calibri</vt:lpstr>
      <vt:lpstr>Calibri Light</vt:lpstr>
      <vt:lpstr>Cambria Math</vt:lpstr>
      <vt:lpstr>Gabriola</vt:lpstr>
      <vt:lpstr>Verdana</vt:lpstr>
      <vt:lpstr>Tema de Office</vt:lpstr>
      <vt:lpstr>Hoja de cálculo</vt:lpstr>
      <vt:lpstr>ESTADISTICA DESCRIPTIVA</vt:lpstr>
      <vt:lpstr>POBLACIÓN, MUESTRA, PÁRAMETROS Y ESTADISTICOS. </vt:lpstr>
      <vt:lpstr>MEDIDAS DE TENDENCIA CENTRAL Media aritmética o promedio </vt:lpstr>
      <vt:lpstr>Presentación de PowerPoint</vt:lpstr>
      <vt:lpstr>Moda</vt:lpstr>
      <vt:lpstr>MEDIDAS DE DISPERSIÓN O VARIABILIDAD</vt:lpstr>
      <vt:lpstr>Presentación de PowerPoint</vt:lpstr>
      <vt:lpstr>Presentación de PowerPoint</vt:lpstr>
      <vt:lpstr>EJEMPLO 1</vt:lpstr>
      <vt:lpstr>Estadística descriptiva de los productos  </vt:lpstr>
      <vt:lpstr>Presentación de PowerPoint</vt:lpstr>
      <vt:lpstr>REGLA EMPIRICA</vt:lpstr>
      <vt:lpstr>Regla empírica para los % vol. de alcohol del producto anterior</vt:lpstr>
      <vt:lpstr>HISTOGRAMA</vt:lpstr>
      <vt:lpstr>PROCEDIMIENTO PARA EL HISTOGRAMA</vt:lpstr>
      <vt:lpstr>PROCEDIMIENTO PARA EL HISTOGRAMA</vt:lpstr>
      <vt:lpstr>PROCEDIMIENTO PARA EL HISTOGRAMA</vt:lpstr>
      <vt:lpstr>PROCEDIMIENTO PARA EL HISTOGRAMA</vt:lpstr>
      <vt:lpstr>PROCEDIMIENTO PARA EL HISTOGRAMA</vt:lpstr>
      <vt:lpstr>PROCEDIMIENTO PARA EL HISTOGRAMA</vt:lpstr>
      <vt:lpstr>PROCEDIMIENTO PARA EL HISTOGRAMA</vt:lpstr>
      <vt:lpstr>DIAGRAMA DE CAJA PARA EL %Vol. DE ALCOHOL</vt:lpstr>
      <vt:lpstr>DIAGRAMA DE CAJA PARA EL %Vol. DE ALCOHOL</vt:lpstr>
      <vt:lpstr>DIAGRAMA DE CAJA PARA EL %Vol. DE ALCOHOL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ESTADISTICA DESCRIPTIVA</dc:title>
  <dc:creator>Jessica MV</dc:creator>
  <cp:lastModifiedBy>PORFIRIO GUTIERREZ</cp:lastModifiedBy>
  <cp:revision>77</cp:revision>
  <dcterms:created xsi:type="dcterms:W3CDTF">2018-12-06T00:00:11Z</dcterms:created>
  <dcterms:modified xsi:type="dcterms:W3CDTF">2019-01-16T00:33:38Z</dcterms:modified>
</cp:coreProperties>
</file>