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2" r:id="rId2"/>
  </p:sldMasterIdLst>
  <p:notesMasterIdLst>
    <p:notesMasterId r:id="rId37"/>
  </p:notesMasterIdLst>
  <p:sldIdLst>
    <p:sldId id="307" r:id="rId3"/>
    <p:sldId id="265" r:id="rId4"/>
    <p:sldId id="289" r:id="rId5"/>
    <p:sldId id="326" r:id="rId6"/>
    <p:sldId id="327" r:id="rId7"/>
    <p:sldId id="328" r:id="rId8"/>
    <p:sldId id="329" r:id="rId9"/>
    <p:sldId id="330" r:id="rId10"/>
    <p:sldId id="331" r:id="rId11"/>
    <p:sldId id="291" r:id="rId12"/>
    <p:sldId id="319" r:id="rId13"/>
    <p:sldId id="332" r:id="rId14"/>
    <p:sldId id="333" r:id="rId15"/>
    <p:sldId id="271" r:id="rId16"/>
    <p:sldId id="273" r:id="rId17"/>
    <p:sldId id="320" r:id="rId18"/>
    <p:sldId id="334" r:id="rId19"/>
    <p:sldId id="275" r:id="rId20"/>
    <p:sldId id="335" r:id="rId21"/>
    <p:sldId id="267" r:id="rId22"/>
    <p:sldId id="292" r:id="rId23"/>
    <p:sldId id="336" r:id="rId24"/>
    <p:sldId id="293" r:id="rId25"/>
    <p:sldId id="294" r:id="rId26"/>
    <p:sldId id="295" r:id="rId27"/>
    <p:sldId id="299" r:id="rId28"/>
    <p:sldId id="296" r:id="rId29"/>
    <p:sldId id="302" r:id="rId30"/>
    <p:sldId id="300" r:id="rId31"/>
    <p:sldId id="321" r:id="rId32"/>
    <p:sldId id="322" r:id="rId33"/>
    <p:sldId id="323" r:id="rId34"/>
    <p:sldId id="324" r:id="rId35"/>
    <p:sldId id="325" r:id="rId36"/>
  </p:sldIdLst>
  <p:sldSz cx="9144000" cy="6858000" type="screen4x3"/>
  <p:notesSz cx="9144000" cy="6858000"/>
  <p:custDataLst>
    <p:tags r:id="rId38"/>
  </p:custDataLst>
  <p:defaultTextStyle>
    <a:defPPr>
      <a:defRPr lang="es-E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3399"/>
    <a:srgbClr val="000099"/>
    <a:srgbClr val="3399FF"/>
    <a:srgbClr val="008000"/>
    <a:srgbClr val="CC9900"/>
    <a:srgbClr val="9900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766"/>
  </p:normalViewPr>
  <p:slideViewPr>
    <p:cSldViewPr>
      <p:cViewPr varScale="1">
        <p:scale>
          <a:sx n="73" d="100"/>
          <a:sy n="73" d="100"/>
        </p:scale>
        <p:origin x="129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2051"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378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2054"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2055"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4EE6308-A372-409E-8D8F-71CC6F48DAF5}" type="slidenum">
              <a:rPr lang="es-ES"/>
              <a:pPr>
                <a:defRPr/>
              </a:pPr>
              <a:t>‹Nº›</a:t>
            </a:fld>
            <a:endParaRPr lang="es-ES"/>
          </a:p>
        </p:txBody>
      </p:sp>
    </p:spTree>
    <p:extLst>
      <p:ext uri="{BB962C8B-B14F-4D97-AF65-F5344CB8AC3E}">
        <p14:creationId xmlns:p14="http://schemas.microsoft.com/office/powerpoint/2010/main" val="15876627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pPr>
              <a:defRPr/>
            </a:pPr>
            <a:fld id="{1E715E04-C690-4F59-AD97-4055AE5BC3E6}" type="slidenum">
              <a:rPr lang="es-MX" smtClean="0"/>
              <a:pPr>
                <a:defRPr/>
              </a:pPr>
              <a:t>‹Nº›</a:t>
            </a:fld>
            <a:endParaRPr lang="es-MX"/>
          </a:p>
        </p:txBody>
      </p:sp>
    </p:spTree>
    <p:extLst>
      <p:ext uri="{BB962C8B-B14F-4D97-AF65-F5344CB8AC3E}">
        <p14:creationId xmlns:p14="http://schemas.microsoft.com/office/powerpoint/2010/main" val="163526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pPr>
              <a:defRPr/>
            </a:pPr>
            <a:fld id="{1DAB1990-B6CF-480F-8899-B94CD51F6084}" type="slidenum">
              <a:rPr lang="es-MX" smtClean="0"/>
              <a:pPr>
                <a:defRPr/>
              </a:pPr>
              <a:t>‹Nº›</a:t>
            </a:fld>
            <a:endParaRPr lang="es-MX"/>
          </a:p>
        </p:txBody>
      </p:sp>
    </p:spTree>
    <p:extLst>
      <p:ext uri="{BB962C8B-B14F-4D97-AF65-F5344CB8AC3E}">
        <p14:creationId xmlns:p14="http://schemas.microsoft.com/office/powerpoint/2010/main" val="8645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pPr>
              <a:defRPr/>
            </a:pPr>
            <a:fld id="{0529DD39-00C2-4677-AD1A-C4A2CABB35B9}" type="slidenum">
              <a:rPr lang="es-MX" smtClean="0"/>
              <a:pPr>
                <a:defRPr/>
              </a:pPr>
              <a:t>‹Nº›</a:t>
            </a:fld>
            <a:endParaRPr lang="es-MX"/>
          </a:p>
        </p:txBody>
      </p:sp>
    </p:spTree>
    <p:extLst>
      <p:ext uri="{BB962C8B-B14F-4D97-AF65-F5344CB8AC3E}">
        <p14:creationId xmlns:p14="http://schemas.microsoft.com/office/powerpoint/2010/main" val="4154955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r>
              <a:rPr lang="es-MX"/>
              <a:t>JJMV/PGG</a:t>
            </a:r>
          </a:p>
        </p:txBody>
      </p:sp>
      <p:sp>
        <p:nvSpPr>
          <p:cNvPr id="6" name="Marcador de número de diapositiva 5"/>
          <p:cNvSpPr>
            <a:spLocks noGrp="1"/>
          </p:cNvSpPr>
          <p:nvPr>
            <p:ph type="sldNum" sz="quarter" idx="12"/>
          </p:nvPr>
        </p:nvSpPr>
        <p:spPr/>
        <p:txBody>
          <a:bodyPr/>
          <a:lstStyle/>
          <a:p>
            <a:pPr>
              <a:defRPr/>
            </a:pPr>
            <a:fld id="{1E715E04-C690-4F59-AD97-4055AE5BC3E6}" type="slidenum">
              <a:rPr lang="es-MX" smtClean="0"/>
              <a:pPr>
                <a:defRPr/>
              </a:pPr>
              <a:t>‹Nº›</a:t>
            </a:fld>
            <a:endParaRPr lang="es-MX"/>
          </a:p>
        </p:txBody>
      </p:sp>
    </p:spTree>
    <p:extLst>
      <p:ext uri="{BB962C8B-B14F-4D97-AF65-F5344CB8AC3E}">
        <p14:creationId xmlns:p14="http://schemas.microsoft.com/office/powerpoint/2010/main" val="1300562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r>
              <a:rPr lang="es-MX"/>
              <a:t>JJMV/PGG</a:t>
            </a:r>
          </a:p>
        </p:txBody>
      </p:sp>
      <p:sp>
        <p:nvSpPr>
          <p:cNvPr id="6" name="Marcador de número de diapositiva 5"/>
          <p:cNvSpPr>
            <a:spLocks noGrp="1"/>
          </p:cNvSpPr>
          <p:nvPr>
            <p:ph type="sldNum" sz="quarter" idx="12"/>
          </p:nvPr>
        </p:nvSpPr>
        <p:spPr/>
        <p:txBody>
          <a:bodyPr/>
          <a:lstStyle/>
          <a:p>
            <a:pPr>
              <a:defRPr/>
            </a:pPr>
            <a:fld id="{873AB50B-AF45-4E27-AE40-8D5AD1C06981}" type="slidenum">
              <a:rPr lang="es-MX" smtClean="0"/>
              <a:pPr>
                <a:defRPr/>
              </a:pPr>
              <a:t>‹Nº›</a:t>
            </a:fld>
            <a:endParaRPr lang="es-MX"/>
          </a:p>
        </p:txBody>
      </p:sp>
    </p:spTree>
    <p:extLst>
      <p:ext uri="{BB962C8B-B14F-4D97-AF65-F5344CB8AC3E}">
        <p14:creationId xmlns:p14="http://schemas.microsoft.com/office/powerpoint/2010/main" val="421811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r>
              <a:rPr lang="es-MX"/>
              <a:t>JJMV/PGG</a:t>
            </a:r>
          </a:p>
        </p:txBody>
      </p:sp>
      <p:sp>
        <p:nvSpPr>
          <p:cNvPr id="6" name="Marcador de número de diapositiva 5"/>
          <p:cNvSpPr>
            <a:spLocks noGrp="1"/>
          </p:cNvSpPr>
          <p:nvPr>
            <p:ph type="sldNum" sz="quarter" idx="12"/>
          </p:nvPr>
        </p:nvSpPr>
        <p:spPr/>
        <p:txBody>
          <a:bodyPr/>
          <a:lstStyle/>
          <a:p>
            <a:pPr>
              <a:defRPr/>
            </a:pPr>
            <a:fld id="{CEA75C3B-F54B-438B-955C-8301201E6CCF}" type="slidenum">
              <a:rPr lang="es-MX" smtClean="0"/>
              <a:pPr>
                <a:defRPr/>
              </a:pPr>
              <a:t>‹Nº›</a:t>
            </a:fld>
            <a:endParaRPr lang="es-MX"/>
          </a:p>
        </p:txBody>
      </p:sp>
    </p:spTree>
    <p:extLst>
      <p:ext uri="{BB962C8B-B14F-4D97-AF65-F5344CB8AC3E}">
        <p14:creationId xmlns:p14="http://schemas.microsoft.com/office/powerpoint/2010/main" val="4201125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pPr>
              <a:defRPr/>
            </a:pPr>
            <a:endParaRPr lang="es-MX"/>
          </a:p>
        </p:txBody>
      </p:sp>
      <p:sp>
        <p:nvSpPr>
          <p:cNvPr id="6" name="Marcador de pie de página 5"/>
          <p:cNvSpPr>
            <a:spLocks noGrp="1"/>
          </p:cNvSpPr>
          <p:nvPr>
            <p:ph type="ftr" sz="quarter" idx="11"/>
          </p:nvPr>
        </p:nvSpPr>
        <p:spPr/>
        <p:txBody>
          <a:bodyPr/>
          <a:lstStyle/>
          <a:p>
            <a:pPr>
              <a:defRPr/>
            </a:pPr>
            <a:r>
              <a:rPr lang="es-MX"/>
              <a:t>JJMV/PGG</a:t>
            </a:r>
          </a:p>
        </p:txBody>
      </p:sp>
      <p:sp>
        <p:nvSpPr>
          <p:cNvPr id="7" name="Marcador de número de diapositiva 6"/>
          <p:cNvSpPr>
            <a:spLocks noGrp="1"/>
          </p:cNvSpPr>
          <p:nvPr>
            <p:ph type="sldNum" sz="quarter" idx="12"/>
          </p:nvPr>
        </p:nvSpPr>
        <p:spPr/>
        <p:txBody>
          <a:bodyPr/>
          <a:lstStyle/>
          <a:p>
            <a:pPr>
              <a:defRPr/>
            </a:pPr>
            <a:fld id="{6A3CB3FC-3BE4-4131-BFA3-5ED8EBC75756}" type="slidenum">
              <a:rPr lang="es-MX" smtClean="0"/>
              <a:pPr>
                <a:defRPr/>
              </a:pPr>
              <a:t>‹Nº›</a:t>
            </a:fld>
            <a:endParaRPr lang="es-MX"/>
          </a:p>
        </p:txBody>
      </p:sp>
    </p:spTree>
    <p:extLst>
      <p:ext uri="{BB962C8B-B14F-4D97-AF65-F5344CB8AC3E}">
        <p14:creationId xmlns:p14="http://schemas.microsoft.com/office/powerpoint/2010/main" val="1779875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pPr>
              <a:defRPr/>
            </a:pPr>
            <a:endParaRPr lang="es-MX"/>
          </a:p>
        </p:txBody>
      </p:sp>
      <p:sp>
        <p:nvSpPr>
          <p:cNvPr id="8" name="Marcador de pie de página 7"/>
          <p:cNvSpPr>
            <a:spLocks noGrp="1"/>
          </p:cNvSpPr>
          <p:nvPr>
            <p:ph type="ftr" sz="quarter" idx="11"/>
          </p:nvPr>
        </p:nvSpPr>
        <p:spPr/>
        <p:txBody>
          <a:bodyPr/>
          <a:lstStyle/>
          <a:p>
            <a:pPr>
              <a:defRPr/>
            </a:pPr>
            <a:r>
              <a:rPr lang="es-MX"/>
              <a:t>JJMV/PGG</a:t>
            </a:r>
          </a:p>
        </p:txBody>
      </p:sp>
      <p:sp>
        <p:nvSpPr>
          <p:cNvPr id="9" name="Marcador de número de diapositiva 8"/>
          <p:cNvSpPr>
            <a:spLocks noGrp="1"/>
          </p:cNvSpPr>
          <p:nvPr>
            <p:ph type="sldNum" sz="quarter" idx="12"/>
          </p:nvPr>
        </p:nvSpPr>
        <p:spPr/>
        <p:txBody>
          <a:bodyPr/>
          <a:lstStyle/>
          <a:p>
            <a:pPr>
              <a:defRPr/>
            </a:pPr>
            <a:fld id="{387A0093-4812-4BEF-B730-BCB19EF8E0B0}" type="slidenum">
              <a:rPr lang="es-MX" smtClean="0"/>
              <a:pPr>
                <a:defRPr/>
              </a:pPr>
              <a:t>‹Nº›</a:t>
            </a:fld>
            <a:endParaRPr lang="es-MX"/>
          </a:p>
        </p:txBody>
      </p:sp>
    </p:spTree>
    <p:extLst>
      <p:ext uri="{BB962C8B-B14F-4D97-AF65-F5344CB8AC3E}">
        <p14:creationId xmlns:p14="http://schemas.microsoft.com/office/powerpoint/2010/main" val="28967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pPr>
              <a:defRPr/>
            </a:pPr>
            <a:endParaRPr lang="es-MX"/>
          </a:p>
        </p:txBody>
      </p:sp>
      <p:sp>
        <p:nvSpPr>
          <p:cNvPr id="4" name="Marcador de pie de página 3"/>
          <p:cNvSpPr>
            <a:spLocks noGrp="1"/>
          </p:cNvSpPr>
          <p:nvPr>
            <p:ph type="ftr" sz="quarter" idx="11"/>
          </p:nvPr>
        </p:nvSpPr>
        <p:spPr/>
        <p:txBody>
          <a:bodyPr/>
          <a:lstStyle/>
          <a:p>
            <a:pPr>
              <a:defRPr/>
            </a:pPr>
            <a:r>
              <a:rPr lang="es-MX"/>
              <a:t>JJMV/PGG</a:t>
            </a:r>
          </a:p>
        </p:txBody>
      </p:sp>
      <p:sp>
        <p:nvSpPr>
          <p:cNvPr id="5" name="Marcador de número de diapositiva 4"/>
          <p:cNvSpPr>
            <a:spLocks noGrp="1"/>
          </p:cNvSpPr>
          <p:nvPr>
            <p:ph type="sldNum" sz="quarter" idx="12"/>
          </p:nvPr>
        </p:nvSpPr>
        <p:spPr/>
        <p:txBody>
          <a:bodyPr/>
          <a:lstStyle/>
          <a:p>
            <a:pPr>
              <a:defRPr/>
            </a:pPr>
            <a:fld id="{F57C54B9-CEB5-4ACE-8723-E4EFE181E1AC}" type="slidenum">
              <a:rPr lang="es-MX" smtClean="0"/>
              <a:pPr>
                <a:defRPr/>
              </a:pPr>
              <a:t>‹Nº›</a:t>
            </a:fld>
            <a:endParaRPr lang="es-MX"/>
          </a:p>
        </p:txBody>
      </p:sp>
    </p:spTree>
    <p:extLst>
      <p:ext uri="{BB962C8B-B14F-4D97-AF65-F5344CB8AC3E}">
        <p14:creationId xmlns:p14="http://schemas.microsoft.com/office/powerpoint/2010/main" val="2724774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endParaRPr lang="es-MX"/>
          </a:p>
        </p:txBody>
      </p:sp>
      <p:sp>
        <p:nvSpPr>
          <p:cNvPr id="3" name="Marcador de pie de página 2"/>
          <p:cNvSpPr>
            <a:spLocks noGrp="1"/>
          </p:cNvSpPr>
          <p:nvPr>
            <p:ph type="ftr" sz="quarter" idx="11"/>
          </p:nvPr>
        </p:nvSpPr>
        <p:spPr/>
        <p:txBody>
          <a:bodyPr/>
          <a:lstStyle/>
          <a:p>
            <a:pPr>
              <a:defRPr/>
            </a:pPr>
            <a:r>
              <a:rPr lang="es-MX"/>
              <a:t>JJMV/PGG</a:t>
            </a:r>
          </a:p>
        </p:txBody>
      </p:sp>
      <p:sp>
        <p:nvSpPr>
          <p:cNvPr id="4" name="Marcador de número de diapositiva 3"/>
          <p:cNvSpPr>
            <a:spLocks noGrp="1"/>
          </p:cNvSpPr>
          <p:nvPr>
            <p:ph type="sldNum" sz="quarter" idx="12"/>
          </p:nvPr>
        </p:nvSpPr>
        <p:spPr/>
        <p:txBody>
          <a:bodyPr/>
          <a:lstStyle/>
          <a:p>
            <a:pPr>
              <a:defRPr/>
            </a:pPr>
            <a:fld id="{DC0F3C76-909A-4E23-B8CB-F3FC5B79983F}" type="slidenum">
              <a:rPr lang="es-MX" smtClean="0"/>
              <a:pPr>
                <a:defRPr/>
              </a:pPr>
              <a:t>‹Nº›</a:t>
            </a:fld>
            <a:endParaRPr lang="es-MX"/>
          </a:p>
        </p:txBody>
      </p:sp>
    </p:spTree>
    <p:extLst>
      <p:ext uri="{BB962C8B-B14F-4D97-AF65-F5344CB8AC3E}">
        <p14:creationId xmlns:p14="http://schemas.microsoft.com/office/powerpoint/2010/main" val="1910149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endParaRPr lang="es-MX"/>
          </a:p>
        </p:txBody>
      </p:sp>
      <p:sp>
        <p:nvSpPr>
          <p:cNvPr id="6" name="Marcador de pie de página 5"/>
          <p:cNvSpPr>
            <a:spLocks noGrp="1"/>
          </p:cNvSpPr>
          <p:nvPr>
            <p:ph type="ftr" sz="quarter" idx="11"/>
          </p:nvPr>
        </p:nvSpPr>
        <p:spPr/>
        <p:txBody>
          <a:bodyPr/>
          <a:lstStyle/>
          <a:p>
            <a:pPr>
              <a:defRPr/>
            </a:pPr>
            <a:r>
              <a:rPr lang="es-MX"/>
              <a:t>JJMV/PGG</a:t>
            </a:r>
          </a:p>
        </p:txBody>
      </p:sp>
      <p:sp>
        <p:nvSpPr>
          <p:cNvPr id="7" name="Marcador de número de diapositiva 6"/>
          <p:cNvSpPr>
            <a:spLocks noGrp="1"/>
          </p:cNvSpPr>
          <p:nvPr>
            <p:ph type="sldNum" sz="quarter" idx="12"/>
          </p:nvPr>
        </p:nvSpPr>
        <p:spPr/>
        <p:txBody>
          <a:bodyPr/>
          <a:lstStyle/>
          <a:p>
            <a:pPr>
              <a:defRPr/>
            </a:pPr>
            <a:fld id="{8CF4FD47-9AF3-4395-A5C8-9D38CB715A17}" type="slidenum">
              <a:rPr lang="es-MX" smtClean="0"/>
              <a:pPr>
                <a:defRPr/>
              </a:pPr>
              <a:t>‹Nº›</a:t>
            </a:fld>
            <a:endParaRPr lang="es-MX"/>
          </a:p>
        </p:txBody>
      </p:sp>
    </p:spTree>
    <p:extLst>
      <p:ext uri="{BB962C8B-B14F-4D97-AF65-F5344CB8AC3E}">
        <p14:creationId xmlns:p14="http://schemas.microsoft.com/office/powerpoint/2010/main" val="161928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pPr>
              <a:defRPr/>
            </a:pPr>
            <a:fld id="{873AB50B-AF45-4E27-AE40-8D5AD1C06981}" type="slidenum">
              <a:rPr lang="es-MX" smtClean="0"/>
              <a:pPr>
                <a:defRPr/>
              </a:pPr>
              <a:t>‹Nº›</a:t>
            </a:fld>
            <a:endParaRPr lang="es-MX"/>
          </a:p>
        </p:txBody>
      </p:sp>
    </p:spTree>
    <p:extLst>
      <p:ext uri="{BB962C8B-B14F-4D97-AF65-F5344CB8AC3E}">
        <p14:creationId xmlns:p14="http://schemas.microsoft.com/office/powerpoint/2010/main" val="3276814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endParaRPr lang="es-MX"/>
          </a:p>
        </p:txBody>
      </p:sp>
      <p:sp>
        <p:nvSpPr>
          <p:cNvPr id="6" name="Marcador de pie de página 5"/>
          <p:cNvSpPr>
            <a:spLocks noGrp="1"/>
          </p:cNvSpPr>
          <p:nvPr>
            <p:ph type="ftr" sz="quarter" idx="11"/>
          </p:nvPr>
        </p:nvSpPr>
        <p:spPr/>
        <p:txBody>
          <a:bodyPr/>
          <a:lstStyle/>
          <a:p>
            <a:pPr>
              <a:defRPr/>
            </a:pPr>
            <a:r>
              <a:rPr lang="es-MX"/>
              <a:t>JJMV/PGG</a:t>
            </a:r>
          </a:p>
        </p:txBody>
      </p:sp>
      <p:sp>
        <p:nvSpPr>
          <p:cNvPr id="7" name="Marcador de número de diapositiva 6"/>
          <p:cNvSpPr>
            <a:spLocks noGrp="1"/>
          </p:cNvSpPr>
          <p:nvPr>
            <p:ph type="sldNum" sz="quarter" idx="12"/>
          </p:nvPr>
        </p:nvSpPr>
        <p:spPr/>
        <p:txBody>
          <a:bodyPr/>
          <a:lstStyle/>
          <a:p>
            <a:pPr>
              <a:defRPr/>
            </a:pPr>
            <a:fld id="{8D93BAEB-F5BE-4286-B294-34D564905BB2}" type="slidenum">
              <a:rPr lang="es-MX" smtClean="0"/>
              <a:pPr>
                <a:defRPr/>
              </a:pPr>
              <a:t>‹Nº›</a:t>
            </a:fld>
            <a:endParaRPr lang="es-MX"/>
          </a:p>
        </p:txBody>
      </p:sp>
    </p:spTree>
    <p:extLst>
      <p:ext uri="{BB962C8B-B14F-4D97-AF65-F5344CB8AC3E}">
        <p14:creationId xmlns:p14="http://schemas.microsoft.com/office/powerpoint/2010/main" val="2507847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r>
              <a:rPr lang="es-MX"/>
              <a:t>JJMV/PGG</a:t>
            </a:r>
          </a:p>
        </p:txBody>
      </p:sp>
      <p:sp>
        <p:nvSpPr>
          <p:cNvPr id="6" name="Marcador de número de diapositiva 5"/>
          <p:cNvSpPr>
            <a:spLocks noGrp="1"/>
          </p:cNvSpPr>
          <p:nvPr>
            <p:ph type="sldNum" sz="quarter" idx="12"/>
          </p:nvPr>
        </p:nvSpPr>
        <p:spPr/>
        <p:txBody>
          <a:bodyPr/>
          <a:lstStyle/>
          <a:p>
            <a:pPr>
              <a:defRPr/>
            </a:pPr>
            <a:fld id="{1DAB1990-B6CF-480F-8899-B94CD51F6084}" type="slidenum">
              <a:rPr lang="es-MX" smtClean="0"/>
              <a:pPr>
                <a:defRPr/>
              </a:pPr>
              <a:t>‹Nº›</a:t>
            </a:fld>
            <a:endParaRPr lang="es-MX"/>
          </a:p>
        </p:txBody>
      </p:sp>
    </p:spTree>
    <p:extLst>
      <p:ext uri="{BB962C8B-B14F-4D97-AF65-F5344CB8AC3E}">
        <p14:creationId xmlns:p14="http://schemas.microsoft.com/office/powerpoint/2010/main" val="1568425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r>
              <a:rPr lang="es-MX"/>
              <a:t>JJMV/PGG</a:t>
            </a:r>
          </a:p>
        </p:txBody>
      </p:sp>
      <p:sp>
        <p:nvSpPr>
          <p:cNvPr id="6" name="Marcador de número de diapositiva 5"/>
          <p:cNvSpPr>
            <a:spLocks noGrp="1"/>
          </p:cNvSpPr>
          <p:nvPr>
            <p:ph type="sldNum" sz="quarter" idx="12"/>
          </p:nvPr>
        </p:nvSpPr>
        <p:spPr/>
        <p:txBody>
          <a:bodyPr/>
          <a:lstStyle/>
          <a:p>
            <a:pPr>
              <a:defRPr/>
            </a:pPr>
            <a:fld id="{0529DD39-00C2-4677-AD1A-C4A2CABB35B9}" type="slidenum">
              <a:rPr lang="es-MX" smtClean="0"/>
              <a:pPr>
                <a:defRPr/>
              </a:pPr>
              <a:t>‹Nº›</a:t>
            </a:fld>
            <a:endParaRPr lang="es-MX"/>
          </a:p>
        </p:txBody>
      </p:sp>
    </p:spTree>
    <p:extLst>
      <p:ext uri="{BB962C8B-B14F-4D97-AF65-F5344CB8AC3E}">
        <p14:creationId xmlns:p14="http://schemas.microsoft.com/office/powerpoint/2010/main" val="193339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a:defRPr/>
            </a:pPr>
            <a:endParaRPr lang="es-MX"/>
          </a:p>
        </p:txBody>
      </p:sp>
      <p:sp>
        <p:nvSpPr>
          <p:cNvPr id="5" name="Marcador de pie de página 4"/>
          <p:cNvSpPr>
            <a:spLocks noGrp="1"/>
          </p:cNvSpPr>
          <p:nvPr>
            <p:ph type="ftr" sz="quarter" idx="11"/>
          </p:nvPr>
        </p:nvSpPr>
        <p:spPr/>
        <p:txBody>
          <a:bodyPr/>
          <a:lstStyle/>
          <a:p>
            <a:pPr>
              <a:defRPr/>
            </a:pPr>
            <a:endParaRPr lang="es-MX"/>
          </a:p>
        </p:txBody>
      </p:sp>
      <p:sp>
        <p:nvSpPr>
          <p:cNvPr id="6" name="Marcador de número de diapositiva 5"/>
          <p:cNvSpPr>
            <a:spLocks noGrp="1"/>
          </p:cNvSpPr>
          <p:nvPr>
            <p:ph type="sldNum" sz="quarter" idx="12"/>
          </p:nvPr>
        </p:nvSpPr>
        <p:spPr/>
        <p:txBody>
          <a:bodyPr/>
          <a:lstStyle/>
          <a:p>
            <a:pPr>
              <a:defRPr/>
            </a:pPr>
            <a:fld id="{CEA75C3B-F54B-438B-955C-8301201E6CCF}" type="slidenum">
              <a:rPr lang="es-MX" smtClean="0"/>
              <a:pPr>
                <a:defRPr/>
              </a:pPr>
              <a:t>‹Nº›</a:t>
            </a:fld>
            <a:endParaRPr lang="es-MX"/>
          </a:p>
        </p:txBody>
      </p:sp>
    </p:spTree>
    <p:extLst>
      <p:ext uri="{BB962C8B-B14F-4D97-AF65-F5344CB8AC3E}">
        <p14:creationId xmlns:p14="http://schemas.microsoft.com/office/powerpoint/2010/main" val="1467235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pPr>
              <a:defRPr/>
            </a:pPr>
            <a:endParaRPr lang="es-MX"/>
          </a:p>
        </p:txBody>
      </p:sp>
      <p:sp>
        <p:nvSpPr>
          <p:cNvPr id="6" name="Marcador de pie de página 5"/>
          <p:cNvSpPr>
            <a:spLocks noGrp="1"/>
          </p:cNvSpPr>
          <p:nvPr>
            <p:ph type="ftr" sz="quarter" idx="11"/>
          </p:nvPr>
        </p:nvSpPr>
        <p:spPr/>
        <p:txBody>
          <a:bodyPr/>
          <a:lstStyle/>
          <a:p>
            <a:pPr>
              <a:defRPr/>
            </a:pPr>
            <a:endParaRPr lang="es-MX"/>
          </a:p>
        </p:txBody>
      </p:sp>
      <p:sp>
        <p:nvSpPr>
          <p:cNvPr id="7" name="Marcador de número de diapositiva 6"/>
          <p:cNvSpPr>
            <a:spLocks noGrp="1"/>
          </p:cNvSpPr>
          <p:nvPr>
            <p:ph type="sldNum" sz="quarter" idx="12"/>
          </p:nvPr>
        </p:nvSpPr>
        <p:spPr/>
        <p:txBody>
          <a:bodyPr/>
          <a:lstStyle/>
          <a:p>
            <a:pPr>
              <a:defRPr/>
            </a:pPr>
            <a:fld id="{6A3CB3FC-3BE4-4131-BFA3-5ED8EBC75756}" type="slidenum">
              <a:rPr lang="es-MX" smtClean="0"/>
              <a:pPr>
                <a:defRPr/>
              </a:pPr>
              <a:t>‹Nº›</a:t>
            </a:fld>
            <a:endParaRPr lang="es-MX"/>
          </a:p>
        </p:txBody>
      </p:sp>
    </p:spTree>
    <p:extLst>
      <p:ext uri="{BB962C8B-B14F-4D97-AF65-F5344CB8AC3E}">
        <p14:creationId xmlns:p14="http://schemas.microsoft.com/office/powerpoint/2010/main" val="135516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pPr>
              <a:defRPr/>
            </a:pPr>
            <a:endParaRPr lang="es-MX"/>
          </a:p>
        </p:txBody>
      </p:sp>
      <p:sp>
        <p:nvSpPr>
          <p:cNvPr id="8" name="Marcador de pie de página 7"/>
          <p:cNvSpPr>
            <a:spLocks noGrp="1"/>
          </p:cNvSpPr>
          <p:nvPr>
            <p:ph type="ftr" sz="quarter" idx="11"/>
          </p:nvPr>
        </p:nvSpPr>
        <p:spPr/>
        <p:txBody>
          <a:bodyPr/>
          <a:lstStyle/>
          <a:p>
            <a:pPr>
              <a:defRPr/>
            </a:pPr>
            <a:endParaRPr lang="es-MX"/>
          </a:p>
        </p:txBody>
      </p:sp>
      <p:sp>
        <p:nvSpPr>
          <p:cNvPr id="9" name="Marcador de número de diapositiva 8"/>
          <p:cNvSpPr>
            <a:spLocks noGrp="1"/>
          </p:cNvSpPr>
          <p:nvPr>
            <p:ph type="sldNum" sz="quarter" idx="12"/>
          </p:nvPr>
        </p:nvSpPr>
        <p:spPr/>
        <p:txBody>
          <a:bodyPr/>
          <a:lstStyle/>
          <a:p>
            <a:pPr>
              <a:defRPr/>
            </a:pPr>
            <a:fld id="{387A0093-4812-4BEF-B730-BCB19EF8E0B0}" type="slidenum">
              <a:rPr lang="es-MX" smtClean="0"/>
              <a:pPr>
                <a:defRPr/>
              </a:pPr>
              <a:t>‹Nº›</a:t>
            </a:fld>
            <a:endParaRPr lang="es-MX"/>
          </a:p>
        </p:txBody>
      </p:sp>
    </p:spTree>
    <p:extLst>
      <p:ext uri="{BB962C8B-B14F-4D97-AF65-F5344CB8AC3E}">
        <p14:creationId xmlns:p14="http://schemas.microsoft.com/office/powerpoint/2010/main" val="3233337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pPr>
              <a:defRPr/>
            </a:pPr>
            <a:endParaRPr lang="es-MX"/>
          </a:p>
        </p:txBody>
      </p:sp>
      <p:sp>
        <p:nvSpPr>
          <p:cNvPr id="4" name="Marcador de pie de página 3"/>
          <p:cNvSpPr>
            <a:spLocks noGrp="1"/>
          </p:cNvSpPr>
          <p:nvPr>
            <p:ph type="ftr" sz="quarter" idx="11"/>
          </p:nvPr>
        </p:nvSpPr>
        <p:spPr/>
        <p:txBody>
          <a:bodyPr/>
          <a:lstStyle/>
          <a:p>
            <a:pPr>
              <a:defRPr/>
            </a:pPr>
            <a:endParaRPr lang="es-MX"/>
          </a:p>
        </p:txBody>
      </p:sp>
      <p:sp>
        <p:nvSpPr>
          <p:cNvPr id="5" name="Marcador de número de diapositiva 4"/>
          <p:cNvSpPr>
            <a:spLocks noGrp="1"/>
          </p:cNvSpPr>
          <p:nvPr>
            <p:ph type="sldNum" sz="quarter" idx="12"/>
          </p:nvPr>
        </p:nvSpPr>
        <p:spPr/>
        <p:txBody>
          <a:bodyPr/>
          <a:lstStyle/>
          <a:p>
            <a:pPr>
              <a:defRPr/>
            </a:pPr>
            <a:fld id="{F57C54B9-CEB5-4ACE-8723-E4EFE181E1AC}" type="slidenum">
              <a:rPr lang="es-MX" smtClean="0"/>
              <a:pPr>
                <a:defRPr/>
              </a:pPr>
              <a:t>‹Nº›</a:t>
            </a:fld>
            <a:endParaRPr lang="es-MX"/>
          </a:p>
        </p:txBody>
      </p:sp>
    </p:spTree>
    <p:extLst>
      <p:ext uri="{BB962C8B-B14F-4D97-AF65-F5344CB8AC3E}">
        <p14:creationId xmlns:p14="http://schemas.microsoft.com/office/powerpoint/2010/main" val="173286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endParaRPr lang="es-MX"/>
          </a:p>
        </p:txBody>
      </p:sp>
      <p:sp>
        <p:nvSpPr>
          <p:cNvPr id="3" name="Marcador de pie de página 2"/>
          <p:cNvSpPr>
            <a:spLocks noGrp="1"/>
          </p:cNvSpPr>
          <p:nvPr>
            <p:ph type="ftr" sz="quarter" idx="11"/>
          </p:nvPr>
        </p:nvSpPr>
        <p:spPr/>
        <p:txBody>
          <a:bodyPr/>
          <a:lstStyle/>
          <a:p>
            <a:pPr>
              <a:defRPr/>
            </a:pPr>
            <a:endParaRPr lang="es-MX"/>
          </a:p>
        </p:txBody>
      </p:sp>
      <p:sp>
        <p:nvSpPr>
          <p:cNvPr id="4" name="Marcador de número de diapositiva 3"/>
          <p:cNvSpPr>
            <a:spLocks noGrp="1"/>
          </p:cNvSpPr>
          <p:nvPr>
            <p:ph type="sldNum" sz="quarter" idx="12"/>
          </p:nvPr>
        </p:nvSpPr>
        <p:spPr/>
        <p:txBody>
          <a:bodyPr/>
          <a:lstStyle/>
          <a:p>
            <a:pPr>
              <a:defRPr/>
            </a:pPr>
            <a:fld id="{DC0F3C76-909A-4E23-B8CB-F3FC5B79983F}" type="slidenum">
              <a:rPr lang="es-MX" smtClean="0"/>
              <a:pPr>
                <a:defRPr/>
              </a:pPr>
              <a:t>‹Nº›</a:t>
            </a:fld>
            <a:endParaRPr lang="es-MX"/>
          </a:p>
        </p:txBody>
      </p:sp>
    </p:spTree>
    <p:extLst>
      <p:ext uri="{BB962C8B-B14F-4D97-AF65-F5344CB8AC3E}">
        <p14:creationId xmlns:p14="http://schemas.microsoft.com/office/powerpoint/2010/main" val="2493189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endParaRPr lang="es-MX"/>
          </a:p>
        </p:txBody>
      </p:sp>
      <p:sp>
        <p:nvSpPr>
          <p:cNvPr id="6" name="Marcador de pie de página 5"/>
          <p:cNvSpPr>
            <a:spLocks noGrp="1"/>
          </p:cNvSpPr>
          <p:nvPr>
            <p:ph type="ftr" sz="quarter" idx="11"/>
          </p:nvPr>
        </p:nvSpPr>
        <p:spPr/>
        <p:txBody>
          <a:bodyPr/>
          <a:lstStyle/>
          <a:p>
            <a:pPr>
              <a:defRPr/>
            </a:pPr>
            <a:endParaRPr lang="es-MX"/>
          </a:p>
        </p:txBody>
      </p:sp>
      <p:sp>
        <p:nvSpPr>
          <p:cNvPr id="7" name="Marcador de número de diapositiva 6"/>
          <p:cNvSpPr>
            <a:spLocks noGrp="1"/>
          </p:cNvSpPr>
          <p:nvPr>
            <p:ph type="sldNum" sz="quarter" idx="12"/>
          </p:nvPr>
        </p:nvSpPr>
        <p:spPr/>
        <p:txBody>
          <a:bodyPr/>
          <a:lstStyle/>
          <a:p>
            <a:pPr>
              <a:defRPr/>
            </a:pPr>
            <a:fld id="{8CF4FD47-9AF3-4395-A5C8-9D38CB715A17}" type="slidenum">
              <a:rPr lang="es-MX" smtClean="0"/>
              <a:pPr>
                <a:defRPr/>
              </a:pPr>
              <a:t>‹Nº›</a:t>
            </a:fld>
            <a:endParaRPr lang="es-MX"/>
          </a:p>
        </p:txBody>
      </p:sp>
    </p:spTree>
    <p:extLst>
      <p:ext uri="{BB962C8B-B14F-4D97-AF65-F5344CB8AC3E}">
        <p14:creationId xmlns:p14="http://schemas.microsoft.com/office/powerpoint/2010/main" val="14884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endParaRPr lang="es-MX"/>
          </a:p>
        </p:txBody>
      </p:sp>
      <p:sp>
        <p:nvSpPr>
          <p:cNvPr id="6" name="Marcador de pie de página 5"/>
          <p:cNvSpPr>
            <a:spLocks noGrp="1"/>
          </p:cNvSpPr>
          <p:nvPr>
            <p:ph type="ftr" sz="quarter" idx="11"/>
          </p:nvPr>
        </p:nvSpPr>
        <p:spPr/>
        <p:txBody>
          <a:bodyPr/>
          <a:lstStyle/>
          <a:p>
            <a:pPr>
              <a:defRPr/>
            </a:pPr>
            <a:endParaRPr lang="es-MX"/>
          </a:p>
        </p:txBody>
      </p:sp>
      <p:sp>
        <p:nvSpPr>
          <p:cNvPr id="7" name="Marcador de número de diapositiva 6"/>
          <p:cNvSpPr>
            <a:spLocks noGrp="1"/>
          </p:cNvSpPr>
          <p:nvPr>
            <p:ph type="sldNum" sz="quarter" idx="12"/>
          </p:nvPr>
        </p:nvSpPr>
        <p:spPr/>
        <p:txBody>
          <a:bodyPr/>
          <a:lstStyle/>
          <a:p>
            <a:pPr>
              <a:defRPr/>
            </a:pPr>
            <a:fld id="{8D93BAEB-F5BE-4286-B294-34D564905BB2}" type="slidenum">
              <a:rPr lang="es-MX" smtClean="0"/>
              <a:pPr>
                <a:defRPr/>
              </a:pPr>
              <a:t>‹Nº›</a:t>
            </a:fld>
            <a:endParaRPr lang="es-MX"/>
          </a:p>
        </p:txBody>
      </p:sp>
    </p:spTree>
    <p:extLst>
      <p:ext uri="{BB962C8B-B14F-4D97-AF65-F5344CB8AC3E}">
        <p14:creationId xmlns:p14="http://schemas.microsoft.com/office/powerpoint/2010/main" val="313440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MX"/>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MX"/>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57C54B9-CEB5-4ACE-8723-E4EFE181E1AC}" type="slidenum">
              <a:rPr lang="es-MX" smtClean="0"/>
              <a:pPr>
                <a:defRPr/>
              </a:pPr>
              <a:t>‹Nº›</a:t>
            </a:fld>
            <a:endParaRPr lang="es-MX"/>
          </a:p>
        </p:txBody>
      </p:sp>
    </p:spTree>
    <p:extLst>
      <p:ext uri="{BB962C8B-B14F-4D97-AF65-F5344CB8AC3E}">
        <p14:creationId xmlns:p14="http://schemas.microsoft.com/office/powerpoint/2010/main" val="160077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MX"/>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s-MX"/>
              <a:t>JJMV/PGG</a:t>
            </a: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57C54B9-CEB5-4ACE-8723-E4EFE181E1AC}" type="slidenum">
              <a:rPr lang="es-MX" smtClean="0"/>
              <a:pPr>
                <a:defRPr/>
              </a:pPr>
              <a:t>‹Nº›</a:t>
            </a:fld>
            <a:endParaRPr lang="es-MX"/>
          </a:p>
        </p:txBody>
      </p:sp>
    </p:spTree>
    <p:extLst>
      <p:ext uri="{BB962C8B-B14F-4D97-AF65-F5344CB8AC3E}">
        <p14:creationId xmlns:p14="http://schemas.microsoft.com/office/powerpoint/2010/main" val="8403536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2.bin"/><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oleObject" Target="../embeddings/oleObject4.bin"/><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29.emf"/><Relationship Id="rId5" Type="http://schemas.openxmlformats.org/officeDocument/2006/relationships/oleObject" Target="../embeddings/oleObject7.bin"/><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2.emf"/><Relationship Id="rId7"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4.emf"/><Relationship Id="rId7"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467544" y="2636912"/>
            <a:ext cx="7776864" cy="584775"/>
          </a:xfrm>
          <a:prstGeom prst="rect">
            <a:avLst/>
          </a:prstGeom>
          <a:noFill/>
          <a:ln>
            <a:noFill/>
          </a:ln>
          <a:effectLst/>
          <a:extLst/>
        </p:spPr>
        <p:txBody>
          <a:bodyPr wrap="square">
            <a:spAutoFit/>
          </a:bodyPr>
          <a:lstStyle/>
          <a:p>
            <a:pPr algn="ctr">
              <a:defRPr/>
            </a:pPr>
            <a:r>
              <a:rPr lang="es-ES_tradnl" sz="3200" b="1" dirty="0">
                <a:solidFill>
                  <a:srgbClr val="0070C0"/>
                </a:solidFill>
                <a:latin typeface="Gabriola" panose="04040605051002020D02" pitchFamily="82" charset="0"/>
              </a:rPr>
              <a:t>DISEÑO Y ANALISIS DE EXPERIMENTOS</a:t>
            </a:r>
          </a:p>
        </p:txBody>
      </p:sp>
      <p:sp>
        <p:nvSpPr>
          <p:cNvPr id="36870" name="Text Box 6"/>
          <p:cNvSpPr txBox="1">
            <a:spLocks noChangeArrowheads="1"/>
          </p:cNvSpPr>
          <p:nvPr/>
        </p:nvSpPr>
        <p:spPr bwMode="auto">
          <a:xfrm>
            <a:off x="3563888" y="5301208"/>
            <a:ext cx="5293437" cy="584775"/>
          </a:xfrm>
          <a:prstGeom prst="rect">
            <a:avLst/>
          </a:prstGeom>
          <a:noFill/>
          <a:ln>
            <a:noFill/>
          </a:ln>
          <a:effectLst/>
          <a:extLst/>
        </p:spPr>
        <p:txBody>
          <a:bodyPr wrap="none">
            <a:spAutoFit/>
          </a:bodyPr>
          <a:lstStyle/>
          <a:p>
            <a:pPr algn="ctr">
              <a:defRPr/>
            </a:pPr>
            <a:r>
              <a:rPr lang="es-ES_tradnl" sz="3200" dirty="0">
                <a:solidFill>
                  <a:srgbClr val="0070C0"/>
                </a:solidFill>
                <a:latin typeface="Gabriola" panose="04040605051002020D02" pitchFamily="82" charset="0"/>
              </a:rPr>
              <a:t>Mat. Jessica Jacqueline Machuca Vergara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11560" y="674400"/>
            <a:ext cx="8208912" cy="5509200"/>
          </a:xfrm>
          <a:prstGeom prst="rect">
            <a:avLst/>
          </a:prstGeom>
          <a:noFill/>
          <a:ln>
            <a:noFill/>
          </a:ln>
          <a:extLst/>
        </p:spPr>
        <p:txBody>
          <a:bodyPr wrap="square">
            <a:spAutoFit/>
          </a:bodyPr>
          <a:lstStyle/>
          <a:p>
            <a:pPr marL="342900" indent="-342900">
              <a:buFont typeface="Wingdings" panose="05000000000000000000" pitchFamily="2" charset="2"/>
              <a:buChar char="q"/>
            </a:pPr>
            <a:r>
              <a:rPr lang="es-MX" sz="3200" b="1" dirty="0">
                <a:solidFill>
                  <a:srgbClr val="0070C0"/>
                </a:solidFill>
                <a:latin typeface="Gabriola" panose="04040605051002020D02" pitchFamily="82" charset="0"/>
              </a:rPr>
              <a:t>Cuadrados Medios de los tratamientos</a:t>
            </a:r>
          </a:p>
          <a:p>
            <a:r>
              <a:rPr lang="es-MX" sz="3200" b="1" dirty="0" err="1">
                <a:solidFill>
                  <a:srgbClr val="C00000"/>
                </a:solidFill>
                <a:latin typeface="Gabriola" panose="04040605051002020D02" pitchFamily="82" charset="0"/>
              </a:rPr>
              <a:t>CMtratamientos</a:t>
            </a:r>
            <a:r>
              <a:rPr lang="es-MX" sz="3200" b="1" dirty="0">
                <a:solidFill>
                  <a:srgbClr val="C00000"/>
                </a:solidFill>
                <a:latin typeface="Gabriola" panose="04040605051002020D02" pitchFamily="82" charset="0"/>
              </a:rPr>
              <a:t> = </a:t>
            </a:r>
            <a:r>
              <a:rPr lang="es-MX" sz="3200" b="1" dirty="0" err="1">
                <a:solidFill>
                  <a:srgbClr val="C00000"/>
                </a:solidFill>
                <a:latin typeface="Gabriola" panose="04040605051002020D02" pitchFamily="82" charset="0"/>
              </a:rPr>
              <a:t>SCtratamientos</a:t>
            </a:r>
            <a:r>
              <a:rPr lang="es-MX" sz="3200" b="1" dirty="0">
                <a:solidFill>
                  <a:srgbClr val="C00000"/>
                </a:solidFill>
                <a:latin typeface="Gabriola" panose="04040605051002020D02" pitchFamily="82" charset="0"/>
              </a:rPr>
              <a:t>/ Grados de Libertad</a:t>
            </a:r>
          </a:p>
          <a:p>
            <a:r>
              <a:rPr lang="es-MX" sz="3200" b="1" dirty="0" err="1">
                <a:solidFill>
                  <a:srgbClr val="C00000"/>
                </a:solidFill>
                <a:latin typeface="Gabriola" panose="04040605051002020D02" pitchFamily="82" charset="0"/>
              </a:rPr>
              <a:t>CMtratamiento</a:t>
            </a:r>
            <a:r>
              <a:rPr lang="es-MX" sz="3200" b="1" dirty="0">
                <a:solidFill>
                  <a:srgbClr val="C00000"/>
                </a:solidFill>
                <a:latin typeface="Gabriola" panose="04040605051002020D02" pitchFamily="82" charset="0"/>
              </a:rPr>
              <a:t> = 871.3 /2= 435.65</a:t>
            </a:r>
          </a:p>
          <a:p>
            <a:pPr marL="342900" indent="-342900">
              <a:buFont typeface="Wingdings" panose="05000000000000000000" pitchFamily="2" charset="2"/>
              <a:buChar char="q"/>
            </a:pPr>
            <a:r>
              <a:rPr lang="es-MX" sz="3200" b="1" dirty="0">
                <a:solidFill>
                  <a:srgbClr val="0070C0"/>
                </a:solidFill>
                <a:latin typeface="Gabriola" panose="04040605051002020D02" pitchFamily="82" charset="0"/>
              </a:rPr>
              <a:t>Cuadrados Medios del Error</a:t>
            </a:r>
          </a:p>
          <a:p>
            <a:r>
              <a:rPr lang="es-MX" sz="3200" b="1" dirty="0" err="1">
                <a:solidFill>
                  <a:srgbClr val="FF0000"/>
                </a:solidFill>
                <a:latin typeface="Gabriola" panose="04040605051002020D02" pitchFamily="82" charset="0"/>
              </a:rPr>
              <a:t>CMerror</a:t>
            </a:r>
            <a:r>
              <a:rPr lang="es-MX" sz="3200" b="1" dirty="0">
                <a:solidFill>
                  <a:srgbClr val="FF0000"/>
                </a:solidFill>
                <a:latin typeface="Gabriola" panose="04040605051002020D02" pitchFamily="82" charset="0"/>
              </a:rPr>
              <a:t>= </a:t>
            </a:r>
            <a:r>
              <a:rPr lang="es-MX" sz="3200" b="1" dirty="0" err="1">
                <a:solidFill>
                  <a:srgbClr val="FF0000"/>
                </a:solidFill>
                <a:latin typeface="Gabriola" panose="04040605051002020D02" pitchFamily="82" charset="0"/>
              </a:rPr>
              <a:t>SCerror</a:t>
            </a:r>
            <a:r>
              <a:rPr lang="es-MX" sz="3200" b="1" dirty="0">
                <a:solidFill>
                  <a:srgbClr val="FF0000"/>
                </a:solidFill>
                <a:latin typeface="Gabriola" panose="04040605051002020D02" pitchFamily="82" charset="0"/>
              </a:rPr>
              <a:t>/ Grados de Libertad</a:t>
            </a:r>
          </a:p>
          <a:p>
            <a:r>
              <a:rPr lang="es-MX" sz="3200" b="1" dirty="0" err="1">
                <a:solidFill>
                  <a:srgbClr val="FF0000"/>
                </a:solidFill>
                <a:latin typeface="Gabriola" panose="04040605051002020D02" pitchFamily="82" charset="0"/>
              </a:rPr>
              <a:t>CMerror</a:t>
            </a:r>
            <a:r>
              <a:rPr lang="es-MX" sz="3200" b="1" dirty="0">
                <a:solidFill>
                  <a:srgbClr val="FF0000"/>
                </a:solidFill>
                <a:latin typeface="Gabriola" panose="04040605051002020D02" pitchFamily="82" charset="0"/>
              </a:rPr>
              <a:t>= 1538.2 /27= 56.97</a:t>
            </a:r>
          </a:p>
          <a:p>
            <a:r>
              <a:rPr lang="es-MX" sz="3200" b="1" dirty="0">
                <a:solidFill>
                  <a:srgbClr val="0070C0"/>
                </a:solidFill>
                <a:latin typeface="Gabriola" pitchFamily="82" charset="0"/>
              </a:rPr>
              <a:t>	Al comparar </a:t>
            </a:r>
            <a:r>
              <a:rPr lang="es-MX" sz="3200" b="1" dirty="0" err="1">
                <a:solidFill>
                  <a:srgbClr val="0070C0"/>
                </a:solidFill>
                <a:latin typeface="Gabriola" panose="04040605051002020D02" pitchFamily="82" charset="0"/>
              </a:rPr>
              <a:t>CMtratamiento</a:t>
            </a:r>
            <a:r>
              <a:rPr lang="es-MX" sz="3200" b="1" dirty="0">
                <a:solidFill>
                  <a:srgbClr val="0070C0"/>
                </a:solidFill>
                <a:latin typeface="Gabriola" panose="04040605051002020D02" pitchFamily="82" charset="0"/>
              </a:rPr>
              <a:t> con el </a:t>
            </a:r>
            <a:r>
              <a:rPr lang="es-MX" sz="3200" b="1" dirty="0" err="1">
                <a:solidFill>
                  <a:srgbClr val="0070C0"/>
                </a:solidFill>
                <a:latin typeface="Gabriola" panose="04040605051002020D02" pitchFamily="82" charset="0"/>
              </a:rPr>
              <a:t>CMerror</a:t>
            </a:r>
            <a:r>
              <a:rPr lang="es-MX" sz="3200" b="1" dirty="0">
                <a:solidFill>
                  <a:srgbClr val="0070C0"/>
                </a:solidFill>
                <a:latin typeface="Gabriola" panose="04040605051002020D02" pitchFamily="82" charset="0"/>
              </a:rPr>
              <a:t> se puede ver si existe un efecto significativo o no.</a:t>
            </a:r>
          </a:p>
          <a:p>
            <a:endParaRPr lang="es-MX" sz="3200" b="1" dirty="0">
              <a:solidFill>
                <a:srgbClr val="0070C0"/>
              </a:solidFill>
              <a:latin typeface="Gabriola" panose="04040605051002020D02" pitchFamily="82" charset="0"/>
            </a:endParaRPr>
          </a:p>
          <a:p>
            <a:pPr marL="342900" indent="-342900">
              <a:buFont typeface="Wingdings" panose="05000000000000000000" pitchFamily="2" charset="2"/>
              <a:buChar char="q"/>
            </a:pPr>
            <a:r>
              <a:rPr lang="es-MX" sz="3200" b="1" dirty="0" err="1">
                <a:solidFill>
                  <a:srgbClr val="FF0000"/>
                </a:solidFill>
                <a:latin typeface="Gabriola" panose="04040605051002020D02" pitchFamily="82" charset="0"/>
              </a:rPr>
              <a:t>Fcalculada</a:t>
            </a:r>
            <a:r>
              <a:rPr lang="es-MX" sz="3200" b="1" dirty="0">
                <a:solidFill>
                  <a:srgbClr val="FF0000"/>
                </a:solidFill>
                <a:latin typeface="Gabriola" panose="04040605051002020D02" pitchFamily="82" charset="0"/>
              </a:rPr>
              <a:t>= </a:t>
            </a:r>
            <a:r>
              <a:rPr lang="es-MX" sz="3200" b="1" dirty="0" err="1">
                <a:solidFill>
                  <a:srgbClr val="FF0000"/>
                </a:solidFill>
                <a:latin typeface="Gabriola" panose="04040605051002020D02" pitchFamily="82" charset="0"/>
              </a:rPr>
              <a:t>CMtratamiento</a:t>
            </a:r>
            <a:r>
              <a:rPr lang="es-MX" sz="3200" b="1" dirty="0">
                <a:solidFill>
                  <a:srgbClr val="FF0000"/>
                </a:solidFill>
                <a:latin typeface="Gabriola" panose="04040605051002020D02" pitchFamily="82" charset="0"/>
              </a:rPr>
              <a:t> /  </a:t>
            </a:r>
            <a:r>
              <a:rPr lang="es-MX" sz="3200" b="1" dirty="0" err="1">
                <a:solidFill>
                  <a:srgbClr val="FF0000"/>
                </a:solidFill>
                <a:latin typeface="Gabriola" panose="04040605051002020D02" pitchFamily="82" charset="0"/>
              </a:rPr>
              <a:t>CMerror</a:t>
            </a:r>
            <a:endParaRPr lang="es-MX" sz="3200" b="1" dirty="0">
              <a:solidFill>
                <a:srgbClr val="FF0000"/>
              </a:solidFill>
              <a:latin typeface="Gabriola" pitchFamily="82" charset="0"/>
            </a:endParaRPr>
          </a:p>
          <a:p>
            <a:r>
              <a:rPr lang="es-MX" sz="3200" b="1" dirty="0" err="1">
                <a:solidFill>
                  <a:srgbClr val="FF0000"/>
                </a:solidFill>
                <a:latin typeface="Gabriola" panose="04040605051002020D02" pitchFamily="82" charset="0"/>
              </a:rPr>
              <a:t>Fcalculada</a:t>
            </a:r>
            <a:r>
              <a:rPr lang="es-MX" sz="3200" b="1" dirty="0">
                <a:solidFill>
                  <a:srgbClr val="FF0000"/>
                </a:solidFill>
                <a:latin typeface="Gabriola" panose="04040605051002020D02" pitchFamily="82" charset="0"/>
              </a:rPr>
              <a:t> = 435.65 / 56.97 = 7.6</a:t>
            </a:r>
          </a:p>
        </p:txBody>
      </p:sp>
      <p:sp>
        <p:nvSpPr>
          <p:cNvPr id="2" name="Rectángulo 1">
            <a:extLst>
              <a:ext uri="{FF2B5EF4-FFF2-40B4-BE49-F238E27FC236}">
                <a16:creationId xmlns:a16="http://schemas.microsoft.com/office/drawing/2014/main" id="{1F87528F-E094-4F24-9AE0-99BE75133792}"/>
              </a:ext>
            </a:extLst>
          </p:cNvPr>
          <p:cNvSpPr/>
          <p:nvPr/>
        </p:nvSpPr>
        <p:spPr>
          <a:xfrm>
            <a:off x="755650" y="39007"/>
            <a:ext cx="7344816" cy="584775"/>
          </a:xfrm>
          <a:prstGeom prst="rect">
            <a:avLst/>
          </a:prstGeom>
        </p:spPr>
        <p:txBody>
          <a:bodyPr wrap="square">
            <a:spAutoFit/>
          </a:bodyPr>
          <a:lstStyle/>
          <a:p>
            <a:pPr lvl="0" algn="ctr"/>
            <a:r>
              <a:rPr lang="es-MX" sz="3200" b="1" dirty="0">
                <a:solidFill>
                  <a:srgbClr val="003399"/>
                </a:solidFill>
                <a:latin typeface="Gabriola" panose="04040605051002020D02" pitchFamily="82" charset="0"/>
              </a:rPr>
              <a:t>Estimación de los cuadrados medios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2" name="2 Rectángulo"/>
          <p:cNvSpPr>
            <a:spLocks noChangeArrowheads="1"/>
          </p:cNvSpPr>
          <p:nvPr/>
        </p:nvSpPr>
        <p:spPr bwMode="auto">
          <a:xfrm>
            <a:off x="684213" y="404813"/>
            <a:ext cx="806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b="1" dirty="0">
                <a:solidFill>
                  <a:srgbClr val="0070C0"/>
                </a:solidFill>
              </a:rPr>
              <a:t>TABLA DE ANOVA PARA TIPO DE ENVASES</a:t>
            </a:r>
          </a:p>
        </p:txBody>
      </p:sp>
      <p:pic>
        <p:nvPicPr>
          <p:cNvPr id="3" name="Imagen 2">
            <a:extLst>
              <a:ext uri="{FF2B5EF4-FFF2-40B4-BE49-F238E27FC236}">
                <a16:creationId xmlns:a16="http://schemas.microsoft.com/office/drawing/2014/main" id="{5AED95CF-2CEF-1046-9C4F-D76B5E9ACB67}"/>
              </a:ext>
            </a:extLst>
          </p:cNvPr>
          <p:cNvPicPr>
            <a:picLocks noChangeAspect="1"/>
          </p:cNvPicPr>
          <p:nvPr/>
        </p:nvPicPr>
        <p:blipFill>
          <a:blip r:embed="rId2"/>
          <a:stretch>
            <a:fillRect/>
          </a:stretch>
        </p:blipFill>
        <p:spPr>
          <a:xfrm>
            <a:off x="-15213" y="957685"/>
            <a:ext cx="9144000" cy="2736303"/>
          </a:xfrm>
          <a:prstGeom prst="rect">
            <a:avLst/>
          </a:prstGeom>
        </p:spPr>
      </p:pic>
      <p:sp>
        <p:nvSpPr>
          <p:cNvPr id="4" name="Rectángulo 3">
            <a:extLst>
              <a:ext uri="{FF2B5EF4-FFF2-40B4-BE49-F238E27FC236}">
                <a16:creationId xmlns:a16="http://schemas.microsoft.com/office/drawing/2014/main" id="{C28474EA-027B-4F4B-8194-D1F20D0209BC}"/>
              </a:ext>
            </a:extLst>
          </p:cNvPr>
          <p:cNvSpPr/>
          <p:nvPr/>
        </p:nvSpPr>
        <p:spPr>
          <a:xfrm>
            <a:off x="395536" y="3794311"/>
            <a:ext cx="8461511" cy="1815882"/>
          </a:xfrm>
          <a:prstGeom prst="rect">
            <a:avLst/>
          </a:prstGeom>
        </p:spPr>
        <p:txBody>
          <a:bodyPr wrap="square">
            <a:spAutoFit/>
          </a:bodyPr>
          <a:lstStyle/>
          <a:p>
            <a:pPr algn="ctr"/>
            <a:r>
              <a:rPr lang="es-MX" sz="2800" b="1" dirty="0">
                <a:solidFill>
                  <a:srgbClr val="002060"/>
                </a:solidFill>
                <a:latin typeface="Gabriola" pitchFamily="82" charset="0"/>
              </a:rPr>
              <a:t>Obtención de la F de tablas F(tablas)</a:t>
            </a:r>
          </a:p>
          <a:p>
            <a:r>
              <a:rPr lang="es-MX" sz="2800" b="1" dirty="0">
                <a:solidFill>
                  <a:srgbClr val="002060"/>
                </a:solidFill>
                <a:latin typeface="Gabriola" pitchFamily="82" charset="0"/>
              </a:rPr>
              <a:t>En las tablas de la distribución F de Fisher  podemos ver que para un α = 0.05, con 2 grados de   libertad en el numerador y 27 grados de libertad en el denominador se tiene que el valor de la F(tablas) es 3.35.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A2198FF-3E5A-874B-B282-F9D45B9D7528}"/>
              </a:ext>
            </a:extLst>
          </p:cNvPr>
          <p:cNvSpPr/>
          <p:nvPr/>
        </p:nvSpPr>
        <p:spPr>
          <a:xfrm>
            <a:off x="345421" y="332656"/>
            <a:ext cx="8453158" cy="3970318"/>
          </a:xfrm>
          <a:prstGeom prst="rect">
            <a:avLst/>
          </a:prstGeom>
        </p:spPr>
        <p:txBody>
          <a:bodyPr wrap="square">
            <a:spAutoFit/>
          </a:bodyPr>
          <a:lstStyle/>
          <a:p>
            <a:pPr algn="ctr"/>
            <a:r>
              <a:rPr lang="es-MX" sz="3200" b="1" dirty="0">
                <a:solidFill>
                  <a:srgbClr val="231F20"/>
                </a:solidFill>
                <a:latin typeface="Gabriola" pitchFamily="82" charset="0"/>
              </a:rPr>
              <a:t>Comparación de la F de tablas con la F-calculada</a:t>
            </a:r>
          </a:p>
          <a:p>
            <a:endParaRPr lang="es-MX" sz="2800" dirty="0">
              <a:solidFill>
                <a:srgbClr val="231F20"/>
              </a:solidFill>
              <a:latin typeface="Gabriola" pitchFamily="82" charset="0"/>
            </a:endParaRPr>
          </a:p>
          <a:p>
            <a:r>
              <a:rPr lang="es-MX" sz="3200" b="1" dirty="0">
                <a:solidFill>
                  <a:srgbClr val="002060"/>
                </a:solidFill>
                <a:latin typeface="Gabriola" pitchFamily="82" charset="0"/>
              </a:rPr>
              <a:t>Si el valor de la Fo es mayor que el valor de la F(tablas) entonces se rechaza la hipótesis nula, en los resultados se puede ver que o=7.647&gt;F(tablas)=3.35, entonces decimos que rechazamos la hipótesis nula, con lo que se concluye que si existen diferencias en los tipos de envase. En otras palabras el tipo de envase si influye en la vida de anaquel de un producto alimenticio.</a:t>
            </a:r>
            <a:endParaRPr lang="es-MX" sz="3200" b="1" dirty="0">
              <a:solidFill>
                <a:srgbClr val="002060"/>
              </a:solidFill>
              <a:effectLst/>
              <a:latin typeface="Gabriola" pitchFamily="82" charset="0"/>
            </a:endParaRPr>
          </a:p>
        </p:txBody>
      </p:sp>
    </p:spTree>
    <p:extLst>
      <p:ext uri="{BB962C8B-B14F-4D97-AF65-F5344CB8AC3E}">
        <p14:creationId xmlns:p14="http://schemas.microsoft.com/office/powerpoint/2010/main" val="206318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3C541AB2-275F-B74E-A0D3-08F6666EF51F}"/>
                  </a:ext>
                </a:extLst>
              </p:cNvPr>
              <p:cNvSpPr/>
              <p:nvPr/>
            </p:nvSpPr>
            <p:spPr>
              <a:xfrm>
                <a:off x="467544" y="332656"/>
                <a:ext cx="8208912" cy="3149324"/>
              </a:xfrm>
              <a:prstGeom prst="rect">
                <a:avLst/>
              </a:prstGeom>
            </p:spPr>
            <p:txBody>
              <a:bodyPr wrap="square">
                <a:spAutoFit/>
              </a:bodyPr>
              <a:lstStyle/>
              <a:p>
                <a:pPr algn="ctr"/>
                <a:r>
                  <a:rPr lang="es-MX" sz="2800" b="1" dirty="0">
                    <a:solidFill>
                      <a:srgbClr val="231F20"/>
                    </a:solidFill>
                    <a:latin typeface="Gabriola" pitchFamily="82" charset="0"/>
                  </a:rPr>
                  <a:t>Prueba de LSD: Prueba de la mínima diferencia significativa</a:t>
                </a:r>
              </a:p>
              <a:p>
                <a:endParaRPr lang="es-MX" sz="2800" b="1" dirty="0">
                  <a:solidFill>
                    <a:srgbClr val="002060"/>
                  </a:solidFill>
                  <a:latin typeface="Gabriola" pitchFamily="82" charset="0"/>
                </a:endParaRPr>
              </a:p>
              <a:p>
                <a:pPr algn="just"/>
                <a:r>
                  <a:rPr lang="es-MX" sz="2800" b="1" dirty="0">
                    <a:solidFill>
                      <a:srgbClr val="002060"/>
                    </a:solidFill>
                    <a:latin typeface="Gabriola" pitchFamily="82" charset="0"/>
                  </a:rPr>
                  <a:t>Supongamos que después de haber rechazado la hipótesis nula, con base en una prueba F de análisis de varianza, se desea probar Ho:</a:t>
                </a:r>
                <a14:m>
                  <m:oMath xmlns:m="http://schemas.openxmlformats.org/officeDocument/2006/math">
                    <m:r>
                      <a:rPr lang="es-MX" sz="2800" b="1" i="1" smtClean="0">
                        <a:solidFill>
                          <a:srgbClr val="002060"/>
                        </a:solidFill>
                        <a:latin typeface="Cambria Math" panose="02040503050406030204" pitchFamily="18" charset="0"/>
                        <a:ea typeface="Cambria Math" panose="02040503050406030204" pitchFamily="18" charset="0"/>
                      </a:rPr>
                      <m:t>𝝁</m:t>
                    </m:r>
                    <m:r>
                      <a:rPr lang="es-MX" sz="2800" b="1" i="1" smtClean="0">
                        <a:solidFill>
                          <a:srgbClr val="002060"/>
                        </a:solidFill>
                        <a:latin typeface="Cambria Math" panose="02040503050406030204" pitchFamily="18" charset="0"/>
                        <a:ea typeface="Cambria Math" panose="02040503050406030204" pitchFamily="18" charset="0"/>
                      </a:rPr>
                      <m:t>=</m:t>
                    </m:r>
                    <m:sSub>
                      <m:sSubPr>
                        <m:ctrlPr>
                          <a:rPr lang="es-MX" sz="2800" b="1" i="1" smtClean="0">
                            <a:solidFill>
                              <a:srgbClr val="002060"/>
                            </a:solidFill>
                            <a:latin typeface="Cambria Math" panose="02040503050406030204" pitchFamily="18" charset="0"/>
                            <a:ea typeface="Cambria Math" panose="02040503050406030204" pitchFamily="18" charset="0"/>
                          </a:rPr>
                        </m:ctrlPr>
                      </m:sSubPr>
                      <m:e>
                        <m:r>
                          <a:rPr lang="es-MX" sz="2800" b="1" i="1" smtClean="0">
                            <a:solidFill>
                              <a:srgbClr val="002060"/>
                            </a:solidFill>
                            <a:latin typeface="Cambria Math" panose="02040503050406030204" pitchFamily="18" charset="0"/>
                            <a:ea typeface="Cambria Math" panose="02040503050406030204" pitchFamily="18" charset="0"/>
                          </a:rPr>
                          <m:t>𝝁</m:t>
                        </m:r>
                      </m:e>
                      <m:sub>
                        <m:r>
                          <a:rPr lang="es-MX" sz="2800" b="1" i="1" smtClean="0">
                            <a:solidFill>
                              <a:srgbClr val="002060"/>
                            </a:solidFill>
                            <a:latin typeface="Cambria Math" panose="02040503050406030204" pitchFamily="18" charset="0"/>
                            <a:ea typeface="Cambria Math" panose="02040503050406030204" pitchFamily="18" charset="0"/>
                          </a:rPr>
                          <m:t>𝒊𝒋</m:t>
                        </m:r>
                      </m:sub>
                    </m:sSub>
                  </m:oMath>
                </a14:m>
                <a:r>
                  <a:rPr lang="es-MX" sz="2800" b="1" dirty="0">
                    <a:solidFill>
                      <a:srgbClr val="002060"/>
                    </a:solidFill>
                    <a:latin typeface="Gabriola" pitchFamily="82" charset="0"/>
                  </a:rPr>
                  <a:t>, para toda i ≠ j, para todas las posibles parejas de medias de los  tratamientos. Suponiendo una hipótesis alterna bilateral, dos medias se consideran diferentes si</a:t>
                </a:r>
                <a:endParaRPr lang="es-MX" sz="2800" b="1" dirty="0">
                  <a:solidFill>
                    <a:srgbClr val="002060"/>
                  </a:solidFill>
                  <a:effectLst/>
                  <a:latin typeface="Gabriola" pitchFamily="82" charset="0"/>
                </a:endParaRPr>
              </a:p>
            </p:txBody>
          </p:sp>
        </mc:Choice>
        <mc:Fallback xmlns="">
          <p:sp>
            <p:nvSpPr>
              <p:cNvPr id="2" name="Rectángulo 1">
                <a:extLst>
                  <a:ext uri="{FF2B5EF4-FFF2-40B4-BE49-F238E27FC236}">
                    <a16:creationId xmlns:a16="http://schemas.microsoft.com/office/drawing/2014/main" id="{3C541AB2-275F-B74E-A0D3-08F6666EF51F}"/>
                  </a:ext>
                </a:extLst>
              </p:cNvPr>
              <p:cNvSpPr>
                <a:spLocks noRot="1" noChangeAspect="1" noMove="1" noResize="1" noEditPoints="1" noAdjustHandles="1" noChangeArrowheads="1" noChangeShapeType="1" noTextEdit="1"/>
              </p:cNvSpPr>
              <p:nvPr/>
            </p:nvSpPr>
            <p:spPr>
              <a:xfrm>
                <a:off x="467544" y="332656"/>
                <a:ext cx="8208912" cy="3149324"/>
              </a:xfrm>
              <a:prstGeom prst="rect">
                <a:avLst/>
              </a:prstGeom>
              <a:blipFill>
                <a:blip r:embed="rId2"/>
                <a:stretch>
                  <a:fillRect l="-1560" t="-2132" r="-1486" b="-4651"/>
                </a:stretch>
              </a:blipFill>
            </p:spPr>
            <p:txBody>
              <a:bodyPr/>
              <a:lstStyle/>
              <a:p>
                <a:r>
                  <a:rPr lang="es-MX">
                    <a:noFill/>
                  </a:rPr>
                  <a:t> </a:t>
                </a:r>
              </a:p>
            </p:txBody>
          </p:sp>
        </mc:Fallback>
      </mc:AlternateContent>
      <p:pic>
        <p:nvPicPr>
          <p:cNvPr id="3" name="Imagen 2">
            <a:extLst>
              <a:ext uri="{FF2B5EF4-FFF2-40B4-BE49-F238E27FC236}">
                <a16:creationId xmlns:a16="http://schemas.microsoft.com/office/drawing/2014/main" id="{F22F4785-0123-9A4E-A09D-AD0D989643FB}"/>
              </a:ext>
            </a:extLst>
          </p:cNvPr>
          <p:cNvPicPr>
            <a:picLocks noChangeAspect="1"/>
          </p:cNvPicPr>
          <p:nvPr/>
        </p:nvPicPr>
        <p:blipFill rotWithShape="1">
          <a:blip r:embed="rId3"/>
          <a:srcRect r="70170"/>
          <a:stretch/>
        </p:blipFill>
        <p:spPr>
          <a:xfrm>
            <a:off x="1358900" y="3615119"/>
            <a:ext cx="1916956" cy="1435100"/>
          </a:xfrm>
          <a:prstGeom prst="rect">
            <a:avLst/>
          </a:prstGeom>
        </p:spPr>
      </p:pic>
      <p:sp>
        <p:nvSpPr>
          <p:cNvPr id="4" name="Rectángulo 3">
            <a:extLst>
              <a:ext uri="{FF2B5EF4-FFF2-40B4-BE49-F238E27FC236}">
                <a16:creationId xmlns:a16="http://schemas.microsoft.com/office/drawing/2014/main" id="{3F14A080-C654-448E-A4DC-9854BE67F6BA}"/>
              </a:ext>
            </a:extLst>
          </p:cNvPr>
          <p:cNvSpPr/>
          <p:nvPr/>
        </p:nvSpPr>
        <p:spPr>
          <a:xfrm>
            <a:off x="467544" y="5224140"/>
            <a:ext cx="8424936" cy="954107"/>
          </a:xfrm>
          <a:prstGeom prst="rect">
            <a:avLst/>
          </a:prstGeom>
        </p:spPr>
        <p:txBody>
          <a:bodyPr wrap="square">
            <a:spAutoFit/>
          </a:bodyPr>
          <a:lstStyle/>
          <a:p>
            <a:pPr>
              <a:spcBef>
                <a:spcPct val="50000"/>
              </a:spcBef>
            </a:pPr>
            <a:r>
              <a:rPr lang="es-MX" sz="2800" b="1" dirty="0">
                <a:solidFill>
                  <a:srgbClr val="0070C0"/>
                </a:solidFill>
                <a:latin typeface="Gabriola" panose="04040605051002020D02" pitchFamily="82" charset="0"/>
              </a:rPr>
              <a:t>Dos medias se consideran diferentes, si su diferencia es mayor que el valor del LSD.</a:t>
            </a:r>
          </a:p>
        </p:txBody>
      </p:sp>
      <p:pic>
        <p:nvPicPr>
          <p:cNvPr id="6" name="Imagen 5">
            <a:extLst>
              <a:ext uri="{FF2B5EF4-FFF2-40B4-BE49-F238E27FC236}">
                <a16:creationId xmlns:a16="http://schemas.microsoft.com/office/drawing/2014/main" id="{D603CD73-CE04-4FAA-9BD4-D90394E948A6}"/>
              </a:ext>
            </a:extLst>
          </p:cNvPr>
          <p:cNvPicPr>
            <a:picLocks noChangeAspect="1"/>
          </p:cNvPicPr>
          <p:nvPr/>
        </p:nvPicPr>
        <p:blipFill rotWithShape="1">
          <a:blip r:embed="rId3"/>
          <a:srcRect l="52665"/>
          <a:stretch/>
        </p:blipFill>
        <p:spPr>
          <a:xfrm>
            <a:off x="5508104" y="3615119"/>
            <a:ext cx="3041824" cy="1435100"/>
          </a:xfrm>
          <a:prstGeom prst="rect">
            <a:avLst/>
          </a:prstGeom>
        </p:spPr>
      </p:pic>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0A74BCAD-17FC-4D77-B246-0FD190F569DE}"/>
                  </a:ext>
                </a:extLst>
              </p:cNvPr>
              <p:cNvSpPr txBox="1"/>
              <p:nvPr/>
            </p:nvSpPr>
            <p:spPr>
              <a:xfrm>
                <a:off x="3419872" y="4109835"/>
                <a:ext cx="2160240" cy="6269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𝐿𝑆𝐷</m:t>
                      </m:r>
                      <m:r>
                        <a:rPr lang="es-MX" b="0" i="1" smtClean="0">
                          <a:latin typeface="Cambria Math" panose="02040503050406030204" pitchFamily="18" charset="0"/>
                        </a:rPr>
                        <m:t>=</m:t>
                      </m:r>
                      <m:sSub>
                        <m:sSubPr>
                          <m:ctrlPr>
                            <a:rPr lang="es-MX" i="1" smtClean="0">
                              <a:latin typeface="Cambria Math" panose="02040503050406030204" pitchFamily="18" charset="0"/>
                            </a:rPr>
                          </m:ctrlPr>
                        </m:sSubPr>
                        <m:e>
                          <m:r>
                            <a:rPr lang="es-MX" b="0" i="1" smtClean="0">
                              <a:latin typeface="Cambria Math" panose="02040503050406030204" pitchFamily="18" charset="0"/>
                            </a:rPr>
                            <m:t>𝑡</m:t>
                          </m:r>
                        </m:e>
                        <m:sub>
                          <m:r>
                            <a:rPr lang="es-MX" b="0" i="1" smtClean="0">
                              <a:latin typeface="Cambria Math" panose="02040503050406030204" pitchFamily="18" charset="0"/>
                            </a:rPr>
                            <m:t>(</m:t>
                          </m:r>
                          <m:f>
                            <m:fPr>
                              <m:ctrlPr>
                                <a:rPr lang="es-MX" b="0" i="1" smtClean="0">
                                  <a:latin typeface="Cambria Math" panose="02040503050406030204" pitchFamily="18" charset="0"/>
                                  <a:ea typeface="Cambria Math" panose="02040503050406030204" pitchFamily="18" charset="0"/>
                                </a:rPr>
                              </m:ctrlPr>
                            </m:fPr>
                            <m:num>
                              <m:r>
                                <a:rPr lang="es-MX" i="1" smtClean="0">
                                  <a:latin typeface="Cambria Math" panose="02040503050406030204" pitchFamily="18" charset="0"/>
                                  <a:ea typeface="Cambria Math" panose="02040503050406030204" pitchFamily="18" charset="0"/>
                                </a:rPr>
                                <m:t>𝛼</m:t>
                              </m:r>
                            </m:num>
                            <m:den>
                              <m:r>
                                <a:rPr lang="es-MX" b="0" i="1" smtClean="0">
                                  <a:latin typeface="Cambria Math" panose="02040503050406030204" pitchFamily="18" charset="0"/>
                                  <a:ea typeface="Cambria Math" panose="02040503050406030204" pitchFamily="18" charset="0"/>
                                </a:rPr>
                                <m:t>2</m:t>
                              </m:r>
                            </m:den>
                          </m:f>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𝑁</m:t>
                          </m:r>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𝑎</m:t>
                          </m:r>
                          <m:r>
                            <a:rPr lang="es-MX" b="0" i="1" smtClean="0">
                              <a:latin typeface="Cambria Math" panose="02040503050406030204" pitchFamily="18" charset="0"/>
                              <a:ea typeface="Cambria Math" panose="02040503050406030204" pitchFamily="18" charset="0"/>
                            </a:rPr>
                            <m:t>)</m:t>
                          </m:r>
                        </m:sub>
                      </m:sSub>
                    </m:oMath>
                  </m:oMathPara>
                </a14:m>
                <a:endParaRPr lang="es-MX" dirty="0"/>
              </a:p>
            </p:txBody>
          </p:sp>
        </mc:Choice>
        <mc:Fallback xmlns="">
          <p:sp>
            <p:nvSpPr>
              <p:cNvPr id="9" name="CuadroTexto 8">
                <a:extLst>
                  <a:ext uri="{FF2B5EF4-FFF2-40B4-BE49-F238E27FC236}">
                    <a16:creationId xmlns:a16="http://schemas.microsoft.com/office/drawing/2014/main" id="{0A74BCAD-17FC-4D77-B246-0FD190F569DE}"/>
                  </a:ext>
                </a:extLst>
              </p:cNvPr>
              <p:cNvSpPr txBox="1">
                <a:spLocks noRot="1" noChangeAspect="1" noMove="1" noResize="1" noEditPoints="1" noAdjustHandles="1" noChangeArrowheads="1" noChangeShapeType="1" noTextEdit="1"/>
              </p:cNvSpPr>
              <p:nvPr/>
            </p:nvSpPr>
            <p:spPr>
              <a:xfrm>
                <a:off x="3419872" y="4109835"/>
                <a:ext cx="2160240" cy="626967"/>
              </a:xfrm>
              <a:prstGeom prst="rect">
                <a:avLst/>
              </a:prstGeom>
              <a:blipFill>
                <a:blip r:embed="rId4"/>
                <a:stretch>
                  <a:fillRect b="-3883"/>
                </a:stretch>
              </a:blipFill>
            </p:spPr>
            <p:txBody>
              <a:bodyPr/>
              <a:lstStyle/>
              <a:p>
                <a:r>
                  <a:rPr lang="es-MX">
                    <a:noFill/>
                  </a:rPr>
                  <a:t> </a:t>
                </a:r>
              </a:p>
            </p:txBody>
          </p:sp>
        </mc:Fallback>
      </mc:AlternateContent>
    </p:spTree>
    <p:extLst>
      <p:ext uri="{BB962C8B-B14F-4D97-AF65-F5344CB8AC3E}">
        <p14:creationId xmlns:p14="http://schemas.microsoft.com/office/powerpoint/2010/main" val="374857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828552" y="215010"/>
            <a:ext cx="5270995" cy="584775"/>
          </a:xfrm>
          <a:prstGeom prst="rect">
            <a:avLst/>
          </a:prstGeom>
          <a:noFill/>
          <a:ln>
            <a:noFill/>
          </a:ln>
          <a:extLst/>
        </p:spPr>
        <p:txBody>
          <a:bodyPr wrap="none" anchor="ctr">
            <a:spAutoFit/>
          </a:bodyPr>
          <a:lstStyle/>
          <a:p>
            <a:pPr algn="just"/>
            <a:r>
              <a:rPr lang="es-ES_tradnl" sz="3200" b="1" dirty="0">
                <a:solidFill>
                  <a:srgbClr val="0070C0"/>
                </a:solidFill>
                <a:latin typeface="Gabriola" panose="04040605051002020D02" pitchFamily="82" charset="0"/>
              </a:rPr>
              <a:t>Comparación de Medias de Tratamientos</a:t>
            </a:r>
          </a:p>
        </p:txBody>
      </p:sp>
      <p:sp>
        <p:nvSpPr>
          <p:cNvPr id="20488" name="Text Box 8"/>
          <p:cNvSpPr txBox="1">
            <a:spLocks noChangeArrowheads="1"/>
          </p:cNvSpPr>
          <p:nvPr/>
        </p:nvSpPr>
        <p:spPr bwMode="auto">
          <a:xfrm>
            <a:off x="395536" y="4538071"/>
            <a:ext cx="8208912" cy="1077218"/>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s-MX" sz="3200" b="1" dirty="0">
                <a:solidFill>
                  <a:srgbClr val="0070C0"/>
                </a:solidFill>
                <a:latin typeface="Gabriola" panose="04040605051002020D02" pitchFamily="82" charset="0"/>
              </a:rPr>
              <a:t>Dos medias se consideran diferentes, si su diferencia es mayor que el valor del LSD.</a:t>
            </a:r>
          </a:p>
        </p:txBody>
      </p:sp>
      <p:sp>
        <p:nvSpPr>
          <p:cNvPr id="2" name="Rectángulo 1"/>
          <p:cNvSpPr/>
          <p:nvPr/>
        </p:nvSpPr>
        <p:spPr>
          <a:xfrm>
            <a:off x="251520" y="1230962"/>
            <a:ext cx="3406702" cy="584775"/>
          </a:xfrm>
          <a:prstGeom prst="rect">
            <a:avLst/>
          </a:prstGeom>
        </p:spPr>
        <p:txBody>
          <a:bodyPr wrap="none">
            <a:spAutoFit/>
          </a:bodyPr>
          <a:lstStyle/>
          <a:p>
            <a:r>
              <a:rPr lang="es-ES_tradnl" sz="3200" b="1" dirty="0">
                <a:solidFill>
                  <a:srgbClr val="0070C0"/>
                </a:solidFill>
                <a:latin typeface="Gabriola" panose="04040605051002020D02" pitchFamily="82" charset="0"/>
              </a:rPr>
              <a:t>Si el diseño es balanceado</a:t>
            </a:r>
            <a:r>
              <a:rPr lang="es-MX" sz="3200" dirty="0">
                <a:solidFill>
                  <a:srgbClr val="0070C0"/>
                </a:solidFill>
                <a:latin typeface="Gabriola" panose="04040605051002020D02" pitchFamily="82" charset="0"/>
              </a:rPr>
              <a:t> </a:t>
            </a:r>
          </a:p>
        </p:txBody>
      </p:sp>
      <p:graphicFrame>
        <p:nvGraphicFramePr>
          <p:cNvPr id="10" name="Object 3"/>
          <p:cNvGraphicFramePr>
            <a:graphicFrameLocks noChangeAspect="1"/>
          </p:cNvGraphicFramePr>
          <p:nvPr>
            <p:extLst>
              <p:ext uri="{D42A27DB-BD31-4B8C-83A1-F6EECF244321}">
                <p14:modId xmlns:p14="http://schemas.microsoft.com/office/powerpoint/2010/main" val="562385175"/>
              </p:ext>
            </p:extLst>
          </p:nvPr>
        </p:nvGraphicFramePr>
        <p:xfrm>
          <a:off x="395536" y="1938615"/>
          <a:ext cx="2953071" cy="497956"/>
        </p:xfrm>
        <a:graphic>
          <a:graphicData uri="http://schemas.openxmlformats.org/presentationml/2006/ole">
            <mc:AlternateContent xmlns:mc="http://schemas.openxmlformats.org/markup-compatibility/2006">
              <mc:Choice xmlns:v="urn:schemas-microsoft-com:vml" Requires="v">
                <p:oleObj spid="_x0000_s20717" name="Ecuación" r:id="rId3" imgW="2114702" imgH="324002" progId="Equation.3">
                  <p:embed/>
                </p:oleObj>
              </mc:Choice>
              <mc:Fallback>
                <p:oleObj name="Ecuación" r:id="rId3" imgW="2114702" imgH="32400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938615"/>
                        <a:ext cx="2953071" cy="497956"/>
                      </a:xfrm>
                      <a:prstGeom prst="rect">
                        <a:avLst/>
                      </a:prstGeom>
                      <a:noFill/>
                      <a:ln>
                        <a:noFill/>
                      </a:ln>
                      <a:effectLs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2551850364"/>
              </p:ext>
            </p:extLst>
          </p:nvPr>
        </p:nvGraphicFramePr>
        <p:xfrm>
          <a:off x="3798912" y="2935562"/>
          <a:ext cx="2303785" cy="858565"/>
        </p:xfrm>
        <a:graphic>
          <a:graphicData uri="http://schemas.openxmlformats.org/presentationml/2006/ole">
            <mc:AlternateContent xmlns:mc="http://schemas.openxmlformats.org/markup-compatibility/2006">
              <mc:Choice xmlns:v="urn:schemas-microsoft-com:vml" Requires="v">
                <p:oleObj spid="_x0000_s20718" name="Ecuación" r:id="rId5" imgW="1705051" imgH="695249" progId="Equation.3">
                  <p:embed/>
                </p:oleObj>
              </mc:Choice>
              <mc:Fallback>
                <p:oleObj name="Ecuación" r:id="rId5" imgW="1705051" imgH="69524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8912" y="2935562"/>
                        <a:ext cx="2303785" cy="858565"/>
                      </a:xfrm>
                      <a:prstGeom prst="rect">
                        <a:avLst/>
                      </a:prstGeom>
                      <a:noFill/>
                      <a:ln>
                        <a:noFill/>
                      </a:ln>
                      <a:effectLst/>
                      <a:extLst/>
                    </p:spPr>
                  </p:pic>
                </p:oleObj>
              </mc:Fallback>
            </mc:AlternateContent>
          </a:graphicData>
        </a:graphic>
      </p:graphicFrame>
      <p:sp>
        <p:nvSpPr>
          <p:cNvPr id="12" name="Rectangle 4"/>
          <p:cNvSpPr>
            <a:spLocks noChangeArrowheads="1"/>
          </p:cNvSpPr>
          <p:nvPr/>
        </p:nvSpPr>
        <p:spPr bwMode="auto">
          <a:xfrm>
            <a:off x="2771800" y="3200400"/>
            <a:ext cx="1027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s-ES_tradnl" b="1" dirty="0">
                <a:solidFill>
                  <a:srgbClr val="003399"/>
                </a:solidFill>
              </a:rPr>
              <a:t>LSD=</a:t>
            </a:r>
            <a:r>
              <a:rPr lang="es-MX" b="1" dirty="0">
                <a:solidFill>
                  <a:srgbClr val="003399"/>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88298" y="252843"/>
            <a:ext cx="4140221" cy="1938992"/>
          </a:xfrm>
          <a:prstGeom prst="rect">
            <a:avLst/>
          </a:prstGeom>
          <a:solidFill>
            <a:schemeClr val="bg1"/>
          </a:solidFill>
          <a:ln w="9525">
            <a:noFill/>
            <a:miter lim="800000"/>
            <a:headEnd/>
            <a:tailEnd/>
          </a:ln>
          <a:effectLst/>
        </p:spPr>
        <p:txBody>
          <a:bodyPr wrap="square" anchor="ctr">
            <a:spAutoFit/>
          </a:bodyPr>
          <a:lstStyle/>
          <a:p>
            <a:pPr>
              <a:defRPr/>
            </a:pPr>
            <a:r>
              <a:rPr lang="es-ES_tradnl" b="1" dirty="0">
                <a:solidFill>
                  <a:srgbClr val="0070C0"/>
                </a:solidFill>
                <a:latin typeface="Gabriola" panose="04040605051002020D02" pitchFamily="82" charset="0"/>
              </a:rPr>
              <a:t>EJEMPLO</a:t>
            </a:r>
            <a:endParaRPr lang="es-MX" b="1" dirty="0">
              <a:solidFill>
                <a:srgbClr val="0070C0"/>
              </a:solidFill>
              <a:latin typeface="Gabriola" panose="04040605051002020D02" pitchFamily="82" charset="0"/>
            </a:endParaRPr>
          </a:p>
          <a:p>
            <a:pPr>
              <a:defRPr/>
            </a:pPr>
            <a:r>
              <a:rPr lang="es-ES_tradnl" b="1" dirty="0">
                <a:solidFill>
                  <a:srgbClr val="0070C0"/>
                </a:solidFill>
                <a:latin typeface="Gabriola" panose="04040605051002020D02" pitchFamily="82" charset="0"/>
              </a:rPr>
              <a:t>Tipo de Envase                         Media</a:t>
            </a:r>
            <a:endParaRPr lang="es-MX" b="1" dirty="0">
              <a:solidFill>
                <a:srgbClr val="0070C0"/>
              </a:solidFill>
              <a:latin typeface="Gabriola" panose="04040605051002020D02" pitchFamily="82" charset="0"/>
            </a:endParaRPr>
          </a:p>
          <a:p>
            <a:pPr>
              <a:defRPr/>
            </a:pPr>
            <a:r>
              <a:rPr lang="es-ES_tradnl" b="1" dirty="0">
                <a:solidFill>
                  <a:srgbClr val="0070C0"/>
                </a:solidFill>
                <a:latin typeface="Gabriola" panose="04040605051002020D02" pitchFamily="82" charset="0"/>
              </a:rPr>
              <a:t>                        A                          31</a:t>
            </a:r>
            <a:endParaRPr lang="es-MX" b="1" dirty="0">
              <a:solidFill>
                <a:srgbClr val="0070C0"/>
              </a:solidFill>
              <a:latin typeface="Gabriola" panose="04040605051002020D02" pitchFamily="82" charset="0"/>
            </a:endParaRPr>
          </a:p>
          <a:p>
            <a:pPr>
              <a:defRPr/>
            </a:pPr>
            <a:r>
              <a:rPr lang="es-ES_tradnl" b="1" dirty="0">
                <a:solidFill>
                  <a:srgbClr val="0070C0"/>
                </a:solidFill>
                <a:latin typeface="Gabriola" panose="04040605051002020D02" pitchFamily="82" charset="0"/>
              </a:rPr>
              <a:t>                        B                          41.3</a:t>
            </a:r>
            <a:endParaRPr lang="es-MX" b="1" dirty="0">
              <a:solidFill>
                <a:srgbClr val="0070C0"/>
              </a:solidFill>
              <a:latin typeface="Gabriola" panose="04040605051002020D02" pitchFamily="82" charset="0"/>
            </a:endParaRPr>
          </a:p>
          <a:p>
            <a:pPr>
              <a:defRPr/>
            </a:pPr>
            <a:r>
              <a:rPr lang="es-ES_tradnl" b="1" dirty="0">
                <a:solidFill>
                  <a:srgbClr val="0070C0"/>
                </a:solidFill>
                <a:latin typeface="Gabriola" panose="04040605051002020D02" pitchFamily="82" charset="0"/>
              </a:rPr>
              <a:t>                        C                          43.3</a:t>
            </a:r>
          </a:p>
        </p:txBody>
      </p:sp>
      <p:graphicFrame>
        <p:nvGraphicFramePr>
          <p:cNvPr id="22531" name="Object 3"/>
          <p:cNvGraphicFramePr>
            <a:graphicFrameLocks noChangeAspect="1"/>
          </p:cNvGraphicFramePr>
          <p:nvPr>
            <p:extLst>
              <p:ext uri="{D42A27DB-BD31-4B8C-83A1-F6EECF244321}">
                <p14:modId xmlns:p14="http://schemas.microsoft.com/office/powerpoint/2010/main" val="2435048146"/>
              </p:ext>
            </p:extLst>
          </p:nvPr>
        </p:nvGraphicFramePr>
        <p:xfrm>
          <a:off x="303549" y="3071803"/>
          <a:ext cx="2398737" cy="495497"/>
        </p:xfrm>
        <a:graphic>
          <a:graphicData uri="http://schemas.openxmlformats.org/presentationml/2006/ole">
            <mc:AlternateContent xmlns:mc="http://schemas.openxmlformats.org/markup-compatibility/2006">
              <mc:Choice xmlns:v="urn:schemas-microsoft-com:vml" Requires="v">
                <p:oleObj spid="_x0000_s22751" name="Ecuación" r:id="rId3" imgW="1695602" imgH="324002" progId="Equation.3">
                  <p:embed/>
                </p:oleObj>
              </mc:Choice>
              <mc:Fallback>
                <p:oleObj name="Ecuación" r:id="rId3" imgW="1695602" imgH="324002"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49" y="3071803"/>
                        <a:ext cx="2398737" cy="495497"/>
                      </a:xfrm>
                      <a:prstGeom prst="rect">
                        <a:avLst/>
                      </a:prstGeom>
                      <a:noFill/>
                      <a:ln>
                        <a:noFill/>
                      </a:ln>
                      <a:effectLst/>
                      <a:extLst/>
                    </p:spPr>
                  </p:pic>
                </p:oleObj>
              </mc:Fallback>
            </mc:AlternateContent>
          </a:graphicData>
        </a:graphic>
      </p:graphicFrame>
      <p:graphicFrame>
        <p:nvGraphicFramePr>
          <p:cNvPr id="22532" name="Object 4"/>
          <p:cNvGraphicFramePr>
            <a:graphicFrameLocks noChangeAspect="1"/>
          </p:cNvGraphicFramePr>
          <p:nvPr>
            <p:extLst>
              <p:ext uri="{D42A27DB-BD31-4B8C-83A1-F6EECF244321}">
                <p14:modId xmlns:p14="http://schemas.microsoft.com/office/powerpoint/2010/main" val="2985746605"/>
              </p:ext>
            </p:extLst>
          </p:nvPr>
        </p:nvGraphicFramePr>
        <p:xfrm>
          <a:off x="303549" y="3964369"/>
          <a:ext cx="3996977" cy="504111"/>
        </p:xfrm>
        <a:graphic>
          <a:graphicData uri="http://schemas.openxmlformats.org/presentationml/2006/ole">
            <mc:AlternateContent xmlns:mc="http://schemas.openxmlformats.org/markup-compatibility/2006">
              <mc:Choice xmlns:v="urn:schemas-microsoft-com:vml" Requires="v">
                <p:oleObj spid="_x0000_s22752" name="Ecuación" r:id="rId5" imgW="3800551" imgH="352349" progId="Equation.3">
                  <p:embed/>
                </p:oleObj>
              </mc:Choice>
              <mc:Fallback>
                <p:oleObj name="Ecuación" r:id="rId5" imgW="3800551" imgH="352349"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549" y="3964369"/>
                        <a:ext cx="3996977" cy="504111"/>
                      </a:xfrm>
                      <a:prstGeom prst="rect">
                        <a:avLst/>
                      </a:prstGeom>
                      <a:noFill/>
                      <a:ln>
                        <a:noFill/>
                      </a:ln>
                      <a:effectLst/>
                      <a:extLst/>
                    </p:spPr>
                  </p:pic>
                </p:oleObj>
              </mc:Fallback>
            </mc:AlternateContent>
          </a:graphicData>
        </a:graphic>
      </p:graphicFrame>
      <p:sp>
        <p:nvSpPr>
          <p:cNvPr id="22533" name="Rectangle 5"/>
          <p:cNvSpPr>
            <a:spLocks noChangeArrowheads="1"/>
          </p:cNvSpPr>
          <p:nvPr/>
        </p:nvSpPr>
        <p:spPr bwMode="auto">
          <a:xfrm>
            <a:off x="2901751" y="2886359"/>
            <a:ext cx="1150937" cy="646331"/>
          </a:xfrm>
          <a:prstGeom prst="rect">
            <a:avLst/>
          </a:prstGeom>
          <a:noFill/>
          <a:ln>
            <a:noFill/>
          </a:ln>
          <a:extLst/>
        </p:spPr>
        <p:txBody>
          <a:bodyPr anchor="ctr">
            <a:spAutoFit/>
          </a:bodyPr>
          <a:lstStyle/>
          <a:p>
            <a:r>
              <a:rPr lang="es-ES_tradnl" sz="3600" b="1" dirty="0">
                <a:solidFill>
                  <a:srgbClr val="0070C0"/>
                </a:solidFill>
                <a:latin typeface="Gabriola" panose="04040605051002020D02" pitchFamily="82" charset="0"/>
              </a:rPr>
              <a:t>n=10</a:t>
            </a:r>
          </a:p>
        </p:txBody>
      </p:sp>
      <p:graphicFrame>
        <p:nvGraphicFramePr>
          <p:cNvPr id="22534" name="Object 6"/>
          <p:cNvGraphicFramePr>
            <a:graphicFrameLocks noChangeAspect="1"/>
          </p:cNvGraphicFramePr>
          <p:nvPr>
            <p:extLst>
              <p:ext uri="{D42A27DB-BD31-4B8C-83A1-F6EECF244321}">
                <p14:modId xmlns:p14="http://schemas.microsoft.com/office/powerpoint/2010/main" val="2963551599"/>
              </p:ext>
            </p:extLst>
          </p:nvPr>
        </p:nvGraphicFramePr>
        <p:xfrm>
          <a:off x="375557" y="5157192"/>
          <a:ext cx="3852962" cy="650909"/>
        </p:xfrm>
        <a:graphic>
          <a:graphicData uri="http://schemas.openxmlformats.org/presentationml/2006/ole">
            <mc:AlternateContent xmlns:mc="http://schemas.openxmlformats.org/markup-compatibility/2006">
              <mc:Choice xmlns:v="urn:schemas-microsoft-com:vml" Requires="v">
                <p:oleObj spid="_x0000_s22753" name="Ecuación" r:id="rId7" imgW="3667049" imgH="695249" progId="Equation.3">
                  <p:embed/>
                </p:oleObj>
              </mc:Choice>
              <mc:Fallback>
                <p:oleObj name="Ecuación" r:id="rId7" imgW="3667049" imgH="695249"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557" y="5157192"/>
                        <a:ext cx="3852962" cy="650909"/>
                      </a:xfrm>
                      <a:prstGeom prst="rect">
                        <a:avLst/>
                      </a:prstGeom>
                      <a:noFill/>
                      <a:ln>
                        <a:noFill/>
                      </a:ln>
                      <a:effectLst/>
                      <a:extLst/>
                    </p:spPr>
                  </p:pic>
                </p:oleObj>
              </mc:Fallback>
            </mc:AlternateContent>
          </a:graphicData>
        </a:graphic>
      </p:graphicFrame>
      <p:sp>
        <p:nvSpPr>
          <p:cNvPr id="2" name="Rectángulo 1"/>
          <p:cNvSpPr/>
          <p:nvPr/>
        </p:nvSpPr>
        <p:spPr>
          <a:xfrm>
            <a:off x="4427984" y="531161"/>
            <a:ext cx="4572000" cy="5693866"/>
          </a:xfrm>
          <a:prstGeom prst="rect">
            <a:avLst/>
          </a:prstGeom>
          <a:solidFill>
            <a:srgbClr val="002060"/>
          </a:solidFill>
        </p:spPr>
        <p:txBody>
          <a:bodyPr>
            <a:spAutoFit/>
          </a:bodyPr>
          <a:lstStyle/>
          <a:p>
            <a:pPr algn="just"/>
            <a:r>
              <a:rPr lang="es-ES_tradnl" sz="2800" b="1" dirty="0">
                <a:solidFill>
                  <a:srgbClr val="0070C0"/>
                </a:solidFill>
                <a:latin typeface="Gabriola" panose="04040605051002020D02" pitchFamily="82" charset="0"/>
              </a:rPr>
              <a:t>|</a:t>
            </a:r>
            <a:r>
              <a:rPr lang="es-ES_tradnl" sz="2800" b="1" dirty="0">
                <a:solidFill>
                  <a:schemeClr val="bg1"/>
                </a:solidFill>
                <a:latin typeface="Gabriola" panose="04040605051002020D02" pitchFamily="82" charset="0"/>
              </a:rPr>
              <a:t>31-41.3|=10.3</a:t>
            </a:r>
          </a:p>
          <a:p>
            <a:pPr algn="just"/>
            <a:r>
              <a:rPr lang="es-ES_tradnl" sz="2800" b="1" dirty="0">
                <a:solidFill>
                  <a:schemeClr val="bg1"/>
                </a:solidFill>
                <a:latin typeface="Gabriola" panose="04040605051002020D02" pitchFamily="82" charset="0"/>
              </a:rPr>
              <a:t>Como 10.3&gt;6.9265 por lo tanto el tipo de envase A  es diferente al tipo de envase B.</a:t>
            </a:r>
          </a:p>
          <a:p>
            <a:pPr algn="just"/>
            <a:endParaRPr lang="es-ES_tradnl" sz="2800" b="1" dirty="0">
              <a:solidFill>
                <a:schemeClr val="bg1"/>
              </a:solidFill>
              <a:latin typeface="Gabriola" panose="04040605051002020D02" pitchFamily="82" charset="0"/>
            </a:endParaRPr>
          </a:p>
          <a:p>
            <a:pPr algn="just"/>
            <a:r>
              <a:rPr lang="es-ES_tradnl" sz="2800" b="1" dirty="0">
                <a:solidFill>
                  <a:schemeClr val="bg1"/>
                </a:solidFill>
                <a:latin typeface="Gabriola" panose="04040605051002020D02" pitchFamily="82" charset="0"/>
              </a:rPr>
              <a:t>|31-43.3|=12.3</a:t>
            </a:r>
          </a:p>
          <a:p>
            <a:pPr algn="just"/>
            <a:r>
              <a:rPr lang="es-ES_tradnl" sz="2800" b="1" dirty="0">
                <a:solidFill>
                  <a:schemeClr val="bg1"/>
                </a:solidFill>
                <a:latin typeface="Gabriola" panose="04040605051002020D02" pitchFamily="82" charset="0"/>
              </a:rPr>
              <a:t>Como 12.3&gt;6.9265 por lo tanto el tipo de envase A es  diferente al tipo de envase C.</a:t>
            </a:r>
          </a:p>
          <a:p>
            <a:pPr algn="just"/>
            <a:endParaRPr lang="es-ES_tradnl" sz="2800" b="1" dirty="0">
              <a:solidFill>
                <a:schemeClr val="bg1"/>
              </a:solidFill>
              <a:latin typeface="Gabriola" panose="04040605051002020D02" pitchFamily="82" charset="0"/>
            </a:endParaRPr>
          </a:p>
          <a:p>
            <a:pPr algn="just"/>
            <a:r>
              <a:rPr lang="es-ES_tradnl" sz="2800" b="1" dirty="0">
                <a:solidFill>
                  <a:schemeClr val="bg1"/>
                </a:solidFill>
                <a:latin typeface="Gabriola" panose="04040605051002020D02" pitchFamily="82" charset="0"/>
              </a:rPr>
              <a:t>|41.3-43.3|=2</a:t>
            </a:r>
          </a:p>
          <a:p>
            <a:pPr algn="just"/>
            <a:endParaRPr lang="es-ES_tradnl" sz="2800" b="1" dirty="0">
              <a:solidFill>
                <a:schemeClr val="bg1"/>
              </a:solidFill>
              <a:latin typeface="Gabriola" panose="04040605051002020D02" pitchFamily="82" charset="0"/>
            </a:endParaRPr>
          </a:p>
          <a:p>
            <a:pPr algn="just"/>
            <a:r>
              <a:rPr lang="es-ES_tradnl" sz="2800" b="1" dirty="0">
                <a:solidFill>
                  <a:schemeClr val="bg1"/>
                </a:solidFill>
                <a:latin typeface="Gabriola" panose="04040605051002020D02" pitchFamily="82" charset="0"/>
              </a:rPr>
              <a:t>Como 2&lt;6.9265 por lo tanto el tipo de envase B no  es diferente al tipo de envase 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33" name="5 CuadroTexto"/>
          <p:cNvSpPr txBox="1">
            <a:spLocks noChangeArrowheads="1"/>
          </p:cNvSpPr>
          <p:nvPr/>
        </p:nvSpPr>
        <p:spPr bwMode="auto">
          <a:xfrm>
            <a:off x="2483768" y="84682"/>
            <a:ext cx="3679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MX" b="1" dirty="0">
                <a:latin typeface="Gabriola" panose="04040605051002020D02" pitchFamily="82" charset="0"/>
              </a:rPr>
              <a:t>PRUEBA DE LSD 95% CONFIANZA</a:t>
            </a:r>
          </a:p>
        </p:txBody>
      </p:sp>
      <p:pic>
        <p:nvPicPr>
          <p:cNvPr id="4" name="Imagen 3">
            <a:extLst>
              <a:ext uri="{FF2B5EF4-FFF2-40B4-BE49-F238E27FC236}">
                <a16:creationId xmlns:a16="http://schemas.microsoft.com/office/drawing/2014/main" id="{E88F5230-D4C9-4CBF-9C77-2AF7D856508B}"/>
              </a:ext>
            </a:extLst>
          </p:cNvPr>
          <p:cNvPicPr>
            <a:picLocks noChangeAspect="1"/>
          </p:cNvPicPr>
          <p:nvPr/>
        </p:nvPicPr>
        <p:blipFill>
          <a:blip r:embed="rId2"/>
          <a:stretch>
            <a:fillRect/>
          </a:stretch>
        </p:blipFill>
        <p:spPr>
          <a:xfrm>
            <a:off x="278606" y="692696"/>
            <a:ext cx="8292150" cy="3048684"/>
          </a:xfrm>
          <a:prstGeom prst="rect">
            <a:avLst/>
          </a:prstGeom>
        </p:spPr>
      </p:pic>
      <p:graphicFrame>
        <p:nvGraphicFramePr>
          <p:cNvPr id="7" name="1 Tabla">
            <a:extLst>
              <a:ext uri="{FF2B5EF4-FFF2-40B4-BE49-F238E27FC236}">
                <a16:creationId xmlns:a16="http://schemas.microsoft.com/office/drawing/2014/main" id="{96074CF9-BA63-4C98-9726-869490BDF681}"/>
              </a:ext>
            </a:extLst>
          </p:cNvPr>
          <p:cNvGraphicFramePr>
            <a:graphicFrameLocks noGrp="1"/>
          </p:cNvGraphicFramePr>
          <p:nvPr>
            <p:extLst>
              <p:ext uri="{D42A27DB-BD31-4B8C-83A1-F6EECF244321}">
                <p14:modId xmlns:p14="http://schemas.microsoft.com/office/powerpoint/2010/main" val="1338482074"/>
              </p:ext>
            </p:extLst>
          </p:nvPr>
        </p:nvGraphicFramePr>
        <p:xfrm>
          <a:off x="899592" y="4005064"/>
          <a:ext cx="6408739" cy="1706880"/>
        </p:xfrm>
        <a:graphic>
          <a:graphicData uri="http://schemas.openxmlformats.org/drawingml/2006/table">
            <a:tbl>
              <a:tblPr/>
              <a:tblGrid>
                <a:gridCol w="1389908">
                  <a:extLst>
                    <a:ext uri="{9D8B030D-6E8A-4147-A177-3AD203B41FA5}">
                      <a16:colId xmlns:a16="http://schemas.microsoft.com/office/drawing/2014/main" val="20000"/>
                    </a:ext>
                  </a:extLst>
                </a:gridCol>
                <a:gridCol w="1159327">
                  <a:extLst>
                    <a:ext uri="{9D8B030D-6E8A-4147-A177-3AD203B41FA5}">
                      <a16:colId xmlns:a16="http://schemas.microsoft.com/office/drawing/2014/main" val="20001"/>
                    </a:ext>
                  </a:extLst>
                </a:gridCol>
                <a:gridCol w="938171">
                  <a:extLst>
                    <a:ext uri="{9D8B030D-6E8A-4147-A177-3AD203B41FA5}">
                      <a16:colId xmlns:a16="http://schemas.microsoft.com/office/drawing/2014/main" val="20002"/>
                    </a:ext>
                  </a:extLst>
                </a:gridCol>
                <a:gridCol w="2921333">
                  <a:extLst>
                    <a:ext uri="{9D8B030D-6E8A-4147-A177-3AD203B41FA5}">
                      <a16:colId xmlns:a16="http://schemas.microsoft.com/office/drawing/2014/main" val="20003"/>
                    </a:ext>
                  </a:extLst>
                </a:gridCol>
              </a:tblGrid>
              <a:tr h="388938">
                <a:tc>
                  <a:txBody>
                    <a:bodyPr/>
                    <a:lstStyle/>
                    <a:p>
                      <a:pPr>
                        <a:spcAft>
                          <a:spcPts val="0"/>
                        </a:spcAft>
                      </a:pPr>
                      <a:r>
                        <a:rPr lang="es-MX" sz="2800" b="1" i="1" dirty="0">
                          <a:effectLst/>
                          <a:latin typeface="Gabriola" panose="04040605051002020D02" pitchFamily="82" charset="0"/>
                          <a:ea typeface="Times New Roman"/>
                          <a:cs typeface="Arial Narrow"/>
                        </a:rPr>
                        <a:t>ENVASE</a:t>
                      </a:r>
                      <a:endParaRPr lang="es-MX" sz="2800" b="1" dirty="0">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i="1">
                          <a:effectLst/>
                          <a:latin typeface="Gabriola" panose="04040605051002020D02" pitchFamily="82" charset="0"/>
                          <a:ea typeface="Times New Roman"/>
                          <a:cs typeface="Arial Narrow"/>
                        </a:rPr>
                        <a:t>Casos</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i="1">
                          <a:effectLst/>
                          <a:latin typeface="Gabriola" panose="04040605051002020D02" pitchFamily="82" charset="0"/>
                          <a:ea typeface="Times New Roman"/>
                          <a:cs typeface="Arial Narrow"/>
                        </a:rPr>
                        <a:t>Media</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i="1">
                          <a:effectLst/>
                          <a:latin typeface="Gabriola" panose="04040605051002020D02" pitchFamily="82" charset="0"/>
                          <a:ea typeface="Times New Roman"/>
                          <a:cs typeface="Arial Narrow"/>
                        </a:rPr>
                        <a:t>Grupos Homogéneos</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8938">
                <a:tc>
                  <a:txBody>
                    <a:bodyPr/>
                    <a:lstStyle/>
                    <a:p>
                      <a:pPr>
                        <a:spcAft>
                          <a:spcPts val="0"/>
                        </a:spcAft>
                      </a:pPr>
                      <a:r>
                        <a:rPr lang="es-MX" sz="2800" b="1">
                          <a:effectLst/>
                          <a:latin typeface="Gabriola" panose="04040605051002020D02" pitchFamily="82" charset="0"/>
                          <a:ea typeface="Times New Roman"/>
                          <a:cs typeface="Arial Narrow"/>
                        </a:rPr>
                        <a:t>A</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dirty="0">
                          <a:effectLst/>
                          <a:latin typeface="Gabriola" panose="04040605051002020D02" pitchFamily="82" charset="0"/>
                          <a:ea typeface="Times New Roman"/>
                          <a:cs typeface="Arial Narrow"/>
                        </a:rPr>
                        <a:t>10</a:t>
                      </a:r>
                      <a:endParaRPr lang="es-MX" sz="2800" b="1" dirty="0">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dirty="0">
                          <a:effectLst/>
                          <a:latin typeface="Gabriola" panose="04040605051002020D02" pitchFamily="82" charset="0"/>
                          <a:ea typeface="Times New Roman"/>
                          <a:cs typeface="Arial Narrow"/>
                        </a:rPr>
                        <a:t>31.0</a:t>
                      </a:r>
                      <a:endParaRPr lang="es-MX" sz="2800" b="1" dirty="0">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dirty="0">
                          <a:effectLst/>
                          <a:latin typeface="Gabriola" panose="04040605051002020D02" pitchFamily="82" charset="0"/>
                          <a:ea typeface="Times New Roman"/>
                        </a:rPr>
                        <a:t>X</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8938">
                <a:tc>
                  <a:txBody>
                    <a:bodyPr/>
                    <a:lstStyle/>
                    <a:p>
                      <a:pPr>
                        <a:spcAft>
                          <a:spcPts val="0"/>
                        </a:spcAft>
                      </a:pPr>
                      <a:r>
                        <a:rPr lang="es-MX" sz="2800" b="1">
                          <a:effectLst/>
                          <a:latin typeface="Gabriola" panose="04040605051002020D02" pitchFamily="82" charset="0"/>
                          <a:ea typeface="Times New Roman"/>
                          <a:cs typeface="Arial Narrow"/>
                        </a:rPr>
                        <a:t>B</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a:effectLst/>
                          <a:latin typeface="Gabriola" panose="04040605051002020D02" pitchFamily="82" charset="0"/>
                          <a:ea typeface="Times New Roman"/>
                          <a:cs typeface="Arial Narrow"/>
                        </a:rPr>
                        <a:t>10</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a:effectLst/>
                          <a:latin typeface="Gabriola" panose="04040605051002020D02" pitchFamily="82" charset="0"/>
                          <a:ea typeface="Times New Roman"/>
                          <a:cs typeface="Arial Narrow"/>
                        </a:rPr>
                        <a:t>41.3</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dirty="0">
                          <a:effectLst/>
                          <a:latin typeface="Gabriola" panose="04040605051002020D02" pitchFamily="82" charset="0"/>
                          <a:ea typeface="Times New Roman"/>
                        </a:rPr>
                        <a:t>      X</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8938">
                <a:tc>
                  <a:txBody>
                    <a:bodyPr/>
                    <a:lstStyle/>
                    <a:p>
                      <a:pPr>
                        <a:spcAft>
                          <a:spcPts val="0"/>
                        </a:spcAft>
                      </a:pPr>
                      <a:r>
                        <a:rPr lang="es-MX" sz="2800" b="1" dirty="0">
                          <a:effectLst/>
                          <a:latin typeface="Gabriola" panose="04040605051002020D02" pitchFamily="82" charset="0"/>
                          <a:ea typeface="Times New Roman"/>
                          <a:cs typeface="Arial Narrow"/>
                        </a:rPr>
                        <a:t>C</a:t>
                      </a:r>
                      <a:endParaRPr lang="es-MX" sz="2800" b="1" dirty="0">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a:effectLst/>
                          <a:latin typeface="Gabriola" panose="04040605051002020D02" pitchFamily="82" charset="0"/>
                          <a:ea typeface="Times New Roman"/>
                          <a:cs typeface="Arial Narrow"/>
                        </a:rPr>
                        <a:t>10</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a:effectLst/>
                          <a:latin typeface="Gabriola" panose="04040605051002020D02" pitchFamily="82" charset="0"/>
                          <a:ea typeface="Times New Roman"/>
                          <a:cs typeface="Arial Narrow"/>
                        </a:rPr>
                        <a:t>43.3</a:t>
                      </a:r>
                      <a:endParaRPr lang="es-MX" sz="28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800" b="1" dirty="0">
                          <a:effectLst/>
                          <a:latin typeface="Gabriola" panose="04040605051002020D02" pitchFamily="82" charset="0"/>
                          <a:ea typeface="Times New Roman"/>
                        </a:rPr>
                        <a:t>      X</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18453" y="601636"/>
          <a:ext cx="6408739" cy="1555752"/>
        </p:xfrm>
        <a:graphic>
          <a:graphicData uri="http://schemas.openxmlformats.org/drawingml/2006/table">
            <a:tbl>
              <a:tblPr/>
              <a:tblGrid>
                <a:gridCol w="1389908">
                  <a:extLst>
                    <a:ext uri="{9D8B030D-6E8A-4147-A177-3AD203B41FA5}">
                      <a16:colId xmlns:a16="http://schemas.microsoft.com/office/drawing/2014/main" val="20000"/>
                    </a:ext>
                  </a:extLst>
                </a:gridCol>
                <a:gridCol w="1159327">
                  <a:extLst>
                    <a:ext uri="{9D8B030D-6E8A-4147-A177-3AD203B41FA5}">
                      <a16:colId xmlns:a16="http://schemas.microsoft.com/office/drawing/2014/main" val="20001"/>
                    </a:ext>
                  </a:extLst>
                </a:gridCol>
                <a:gridCol w="938171">
                  <a:extLst>
                    <a:ext uri="{9D8B030D-6E8A-4147-A177-3AD203B41FA5}">
                      <a16:colId xmlns:a16="http://schemas.microsoft.com/office/drawing/2014/main" val="20002"/>
                    </a:ext>
                  </a:extLst>
                </a:gridCol>
                <a:gridCol w="2921333">
                  <a:extLst>
                    <a:ext uri="{9D8B030D-6E8A-4147-A177-3AD203B41FA5}">
                      <a16:colId xmlns:a16="http://schemas.microsoft.com/office/drawing/2014/main" val="20003"/>
                    </a:ext>
                  </a:extLst>
                </a:gridCol>
              </a:tblGrid>
              <a:tr h="388938">
                <a:tc>
                  <a:txBody>
                    <a:bodyPr/>
                    <a:lstStyle/>
                    <a:p>
                      <a:pPr>
                        <a:spcAft>
                          <a:spcPts val="0"/>
                        </a:spcAft>
                      </a:pPr>
                      <a:r>
                        <a:rPr lang="es-MX" sz="2400" b="1" i="1" dirty="0">
                          <a:effectLst/>
                          <a:latin typeface="Gabriola" panose="04040605051002020D02" pitchFamily="82" charset="0"/>
                          <a:ea typeface="Times New Roman"/>
                          <a:cs typeface="Arial Narrow"/>
                        </a:rPr>
                        <a:t>ENVASE</a:t>
                      </a:r>
                      <a:endParaRPr lang="es-MX" sz="2400" b="1" dirty="0">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i="1">
                          <a:effectLst/>
                          <a:latin typeface="Gabriola" panose="04040605051002020D02" pitchFamily="82" charset="0"/>
                          <a:ea typeface="Times New Roman"/>
                          <a:cs typeface="Arial Narrow"/>
                        </a:rPr>
                        <a:t>Casos</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i="1">
                          <a:effectLst/>
                          <a:latin typeface="Gabriola" panose="04040605051002020D02" pitchFamily="82" charset="0"/>
                          <a:ea typeface="Times New Roman"/>
                          <a:cs typeface="Arial Narrow"/>
                        </a:rPr>
                        <a:t>Media</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i="1">
                          <a:effectLst/>
                          <a:latin typeface="Gabriola" panose="04040605051002020D02" pitchFamily="82" charset="0"/>
                          <a:ea typeface="Times New Roman"/>
                          <a:cs typeface="Arial Narrow"/>
                        </a:rPr>
                        <a:t>Grupos Homogéneos</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8938">
                <a:tc>
                  <a:txBody>
                    <a:bodyPr/>
                    <a:lstStyle/>
                    <a:p>
                      <a:pPr>
                        <a:spcAft>
                          <a:spcPts val="0"/>
                        </a:spcAft>
                      </a:pPr>
                      <a:r>
                        <a:rPr lang="es-MX" sz="2400" b="1">
                          <a:effectLst/>
                          <a:latin typeface="Gabriola" panose="04040605051002020D02" pitchFamily="82" charset="0"/>
                          <a:ea typeface="Times New Roman"/>
                          <a:cs typeface="Arial Narrow"/>
                        </a:rPr>
                        <a:t>A</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dirty="0">
                          <a:effectLst/>
                          <a:latin typeface="Gabriola" panose="04040605051002020D02" pitchFamily="82" charset="0"/>
                          <a:ea typeface="Times New Roman"/>
                          <a:cs typeface="Arial Narrow"/>
                        </a:rPr>
                        <a:t>10</a:t>
                      </a:r>
                      <a:endParaRPr lang="es-MX" sz="2400" b="1" dirty="0">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dirty="0">
                          <a:effectLst/>
                          <a:latin typeface="Gabriola" panose="04040605051002020D02" pitchFamily="82" charset="0"/>
                          <a:ea typeface="Times New Roman"/>
                          <a:cs typeface="Arial Narrow"/>
                        </a:rPr>
                        <a:t>31.0</a:t>
                      </a:r>
                      <a:endParaRPr lang="es-MX" sz="2400" b="1" dirty="0">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dirty="0">
                          <a:effectLst/>
                          <a:latin typeface="Gabriola" panose="04040605051002020D02" pitchFamily="82" charset="0"/>
                          <a:ea typeface="Times New Roman"/>
                        </a:rPr>
                        <a:t>X</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8938">
                <a:tc>
                  <a:txBody>
                    <a:bodyPr/>
                    <a:lstStyle/>
                    <a:p>
                      <a:pPr>
                        <a:spcAft>
                          <a:spcPts val="0"/>
                        </a:spcAft>
                      </a:pPr>
                      <a:r>
                        <a:rPr lang="es-MX" sz="2400" b="1">
                          <a:effectLst/>
                          <a:latin typeface="Gabriola" panose="04040605051002020D02" pitchFamily="82" charset="0"/>
                          <a:ea typeface="Times New Roman"/>
                          <a:cs typeface="Arial Narrow"/>
                        </a:rPr>
                        <a:t>B</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a:effectLst/>
                          <a:latin typeface="Gabriola" panose="04040605051002020D02" pitchFamily="82" charset="0"/>
                          <a:ea typeface="Times New Roman"/>
                          <a:cs typeface="Arial Narrow"/>
                        </a:rPr>
                        <a:t>10</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a:effectLst/>
                          <a:latin typeface="Gabriola" panose="04040605051002020D02" pitchFamily="82" charset="0"/>
                          <a:ea typeface="Times New Roman"/>
                          <a:cs typeface="Arial Narrow"/>
                        </a:rPr>
                        <a:t>41.3</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dirty="0">
                          <a:effectLst/>
                          <a:latin typeface="Gabriola" panose="04040605051002020D02" pitchFamily="82" charset="0"/>
                          <a:ea typeface="Times New Roman"/>
                        </a:rPr>
                        <a:t>      X</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8938">
                <a:tc>
                  <a:txBody>
                    <a:bodyPr/>
                    <a:lstStyle/>
                    <a:p>
                      <a:pPr>
                        <a:spcAft>
                          <a:spcPts val="0"/>
                        </a:spcAft>
                      </a:pPr>
                      <a:r>
                        <a:rPr lang="es-MX" sz="2400" b="1" dirty="0">
                          <a:effectLst/>
                          <a:latin typeface="Gabriola" panose="04040605051002020D02" pitchFamily="82" charset="0"/>
                          <a:ea typeface="Times New Roman"/>
                          <a:cs typeface="Arial Narrow"/>
                        </a:rPr>
                        <a:t>C</a:t>
                      </a:r>
                      <a:endParaRPr lang="es-MX" sz="2400" b="1" dirty="0">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a:effectLst/>
                          <a:latin typeface="Gabriola" panose="04040605051002020D02" pitchFamily="82" charset="0"/>
                          <a:ea typeface="Times New Roman"/>
                          <a:cs typeface="Arial Narrow"/>
                        </a:rPr>
                        <a:t>10</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a:effectLst/>
                          <a:latin typeface="Gabriola" panose="04040605051002020D02" pitchFamily="82" charset="0"/>
                          <a:ea typeface="Times New Roman"/>
                          <a:cs typeface="Arial Narrow"/>
                        </a:rPr>
                        <a:t>43.3</a:t>
                      </a:r>
                      <a:endParaRPr lang="es-MX" sz="2400" b="1">
                        <a:effectLst/>
                        <a:latin typeface="Gabriola" panose="04040605051002020D02" pitchFamily="82" charset="0"/>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2400" b="1" dirty="0">
                          <a:effectLst/>
                          <a:latin typeface="Gabriola" panose="04040605051002020D02" pitchFamily="82" charset="0"/>
                          <a:ea typeface="Times New Roman"/>
                        </a:rPr>
                        <a:t>      X</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4632" name="4 Rectángulo"/>
          <p:cNvSpPr>
            <a:spLocks noChangeArrowheads="1"/>
          </p:cNvSpPr>
          <p:nvPr/>
        </p:nvSpPr>
        <p:spPr bwMode="auto">
          <a:xfrm>
            <a:off x="318453" y="2564904"/>
            <a:ext cx="858678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MX" sz="2800" b="1" dirty="0">
                <a:latin typeface="Gabriola" panose="04040605051002020D02" pitchFamily="82" charset="0"/>
              </a:rPr>
              <a:t>Conclusión: Hay dos grupos homogéneos, un grupo esta formado por el envase A, y otro grupo esta formado por los envases B y C. Se busca maximizar la duración del producto, entonces en este caso el tipo de envase A es el menos recomendable, ya que presenta menor promedio (31) que los otros dos, por consiguiente se puede decidir por cualquiera de los dos tipos de envase restantes, es decir el tipo B o el tipo C, ya que en ellos no se encontraron diferencias y presentan mayor promedios que el envase A.</a:t>
            </a:r>
          </a:p>
        </p:txBody>
      </p:sp>
      <p:sp>
        <p:nvSpPr>
          <p:cNvPr id="24633" name="5 CuadroTexto"/>
          <p:cNvSpPr txBox="1">
            <a:spLocks noChangeArrowheads="1"/>
          </p:cNvSpPr>
          <p:nvPr/>
        </p:nvSpPr>
        <p:spPr bwMode="auto">
          <a:xfrm>
            <a:off x="2483768" y="84682"/>
            <a:ext cx="3679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MX" b="1" dirty="0">
                <a:latin typeface="Gabriola" panose="04040605051002020D02" pitchFamily="82" charset="0"/>
              </a:rPr>
              <a:t>PRUEBA DE LSD 95% CONFIANZA</a:t>
            </a:r>
          </a:p>
        </p:txBody>
      </p:sp>
    </p:spTree>
    <p:extLst>
      <p:ext uri="{BB962C8B-B14F-4D97-AF65-F5344CB8AC3E}">
        <p14:creationId xmlns:p14="http://schemas.microsoft.com/office/powerpoint/2010/main" val="37038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683568" y="81786"/>
            <a:ext cx="8208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s-MX" sz="2800" b="1" dirty="0">
                <a:latin typeface="Gabriola" panose="04040605051002020D02" pitchFamily="82" charset="0"/>
              </a:rPr>
              <a:t>TABLA DE MEDIAS</a:t>
            </a:r>
            <a:endParaRPr lang="es-ES" sz="2800" b="1" dirty="0">
              <a:latin typeface="Gabriola" panose="04040605051002020D02" pitchFamily="82" charset="0"/>
            </a:endParaRPr>
          </a:p>
        </p:txBody>
      </p:sp>
      <p:sp>
        <p:nvSpPr>
          <p:cNvPr id="25604" name="1 Rectángulo"/>
          <p:cNvSpPr>
            <a:spLocks noChangeArrowheads="1"/>
          </p:cNvSpPr>
          <p:nvPr/>
        </p:nvSpPr>
        <p:spPr bwMode="auto">
          <a:xfrm>
            <a:off x="503548" y="4514250"/>
            <a:ext cx="764331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_tradnl" sz="2800" b="1" dirty="0">
                <a:latin typeface="Gabriola" panose="04040605051002020D02" pitchFamily="82" charset="0"/>
              </a:rPr>
              <a:t> Se puede establecer que no hay diferencias entre el tipo de envase B y el envase C. De hecho, si se opta por usar el envase C se esperarían promedios entre 39.83 y 46.76, mientras que si se decide por el envase B se esperarían promedios entre 37.83 y 44.76. </a:t>
            </a:r>
            <a:endParaRPr lang="es-MX" sz="2800" b="1" dirty="0">
              <a:latin typeface="Gabriola" panose="04040605051002020D02" pitchFamily="82"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545447223"/>
              </p:ext>
            </p:extLst>
          </p:nvPr>
        </p:nvGraphicFramePr>
        <p:xfrm>
          <a:off x="503548" y="2137260"/>
          <a:ext cx="8136904" cy="2133600"/>
        </p:xfrm>
        <a:graphic>
          <a:graphicData uri="http://schemas.openxmlformats.org/drawingml/2006/table">
            <a:tbl>
              <a:tblPr>
                <a:tableStyleId>{5C22544A-7EE6-4342-B048-85BDC9FD1C3A}</a:tableStyleId>
              </a:tblPr>
              <a:tblGrid>
                <a:gridCol w="1473107">
                  <a:extLst>
                    <a:ext uri="{9D8B030D-6E8A-4147-A177-3AD203B41FA5}">
                      <a16:colId xmlns:a16="http://schemas.microsoft.com/office/drawing/2014/main" val="20000"/>
                    </a:ext>
                  </a:extLst>
                </a:gridCol>
                <a:gridCol w="1119561">
                  <a:extLst>
                    <a:ext uri="{9D8B030D-6E8A-4147-A177-3AD203B41FA5}">
                      <a16:colId xmlns:a16="http://schemas.microsoft.com/office/drawing/2014/main" val="20001"/>
                    </a:ext>
                  </a:extLst>
                </a:gridCol>
                <a:gridCol w="1296332">
                  <a:extLst>
                    <a:ext uri="{9D8B030D-6E8A-4147-A177-3AD203B41FA5}">
                      <a16:colId xmlns:a16="http://schemas.microsoft.com/office/drawing/2014/main" val="20002"/>
                    </a:ext>
                  </a:extLst>
                </a:gridCol>
                <a:gridCol w="2003425">
                  <a:extLst>
                    <a:ext uri="{9D8B030D-6E8A-4147-A177-3AD203B41FA5}">
                      <a16:colId xmlns:a16="http://schemas.microsoft.com/office/drawing/2014/main" val="20004"/>
                    </a:ext>
                  </a:extLst>
                </a:gridCol>
                <a:gridCol w="2244479">
                  <a:extLst>
                    <a:ext uri="{9D8B030D-6E8A-4147-A177-3AD203B41FA5}">
                      <a16:colId xmlns:a16="http://schemas.microsoft.com/office/drawing/2014/main" val="20005"/>
                    </a:ext>
                  </a:extLst>
                </a:gridCol>
              </a:tblGrid>
              <a:tr h="274373">
                <a:tc>
                  <a:txBody>
                    <a:bodyPr/>
                    <a:lstStyle/>
                    <a:p>
                      <a:pPr>
                        <a:spcAft>
                          <a:spcPts val="0"/>
                        </a:spcAft>
                      </a:pPr>
                      <a:r>
                        <a:rPr lang="es-MX" sz="2800" b="1">
                          <a:effectLst/>
                          <a:latin typeface="Gabriola" panose="04040605051002020D02" pitchFamily="82" charset="0"/>
                        </a:rPr>
                        <a:t>ENVASE</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Casos</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Media</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Límite Inferior</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dirty="0">
                          <a:effectLst/>
                          <a:latin typeface="Gabriola" panose="04040605051002020D02" pitchFamily="82" charset="0"/>
                        </a:rPr>
                        <a:t>Límite Superior</a:t>
                      </a:r>
                      <a:endParaRPr lang="es-MX" sz="2800" b="1" dirty="0">
                        <a:effectLst/>
                        <a:latin typeface="Gabriola" panose="04040605051002020D02" pitchFamily="82" charset="0"/>
                        <a:ea typeface="Times New Roman"/>
                      </a:endParaRPr>
                    </a:p>
                  </a:txBody>
                  <a:tcPr marL="25404" marR="25404" marT="0" marB="0"/>
                </a:tc>
                <a:extLst>
                  <a:ext uri="{0D108BD9-81ED-4DB2-BD59-A6C34878D82A}">
                    <a16:rowId xmlns:a16="http://schemas.microsoft.com/office/drawing/2014/main" val="10001"/>
                  </a:ext>
                </a:extLst>
              </a:tr>
              <a:tr h="274373">
                <a:tc>
                  <a:txBody>
                    <a:bodyPr/>
                    <a:lstStyle/>
                    <a:p>
                      <a:pPr>
                        <a:spcAft>
                          <a:spcPts val="0"/>
                        </a:spcAft>
                      </a:pPr>
                      <a:r>
                        <a:rPr lang="es-MX" sz="2800" b="1">
                          <a:effectLst/>
                          <a:latin typeface="Gabriola" panose="04040605051002020D02" pitchFamily="82" charset="0"/>
                        </a:rPr>
                        <a:t>A</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dirty="0">
                          <a:effectLst/>
                          <a:latin typeface="Gabriola" panose="04040605051002020D02" pitchFamily="82" charset="0"/>
                        </a:rPr>
                        <a:t>10</a:t>
                      </a:r>
                      <a:endParaRPr lang="es-MX" sz="2800" b="1" dirty="0">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31.0</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27.537</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34.463</a:t>
                      </a:r>
                      <a:endParaRPr lang="es-MX" sz="2800" b="1">
                        <a:effectLst/>
                        <a:latin typeface="Gabriola" panose="04040605051002020D02" pitchFamily="82" charset="0"/>
                        <a:ea typeface="Times New Roman"/>
                      </a:endParaRPr>
                    </a:p>
                  </a:txBody>
                  <a:tcPr marL="25404" marR="25404" marT="0" marB="0"/>
                </a:tc>
                <a:extLst>
                  <a:ext uri="{0D108BD9-81ED-4DB2-BD59-A6C34878D82A}">
                    <a16:rowId xmlns:a16="http://schemas.microsoft.com/office/drawing/2014/main" val="10002"/>
                  </a:ext>
                </a:extLst>
              </a:tr>
              <a:tr h="274373">
                <a:tc>
                  <a:txBody>
                    <a:bodyPr/>
                    <a:lstStyle/>
                    <a:p>
                      <a:pPr>
                        <a:spcAft>
                          <a:spcPts val="0"/>
                        </a:spcAft>
                      </a:pPr>
                      <a:r>
                        <a:rPr lang="es-MX" sz="2800" b="1">
                          <a:effectLst/>
                          <a:latin typeface="Gabriola" panose="04040605051002020D02" pitchFamily="82" charset="0"/>
                        </a:rPr>
                        <a:t>B</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10</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41.3</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dirty="0">
                          <a:effectLst/>
                          <a:latin typeface="Gabriola" panose="04040605051002020D02" pitchFamily="82" charset="0"/>
                        </a:rPr>
                        <a:t>37.837</a:t>
                      </a:r>
                      <a:endParaRPr lang="es-MX" sz="2800" b="1" dirty="0">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44.763</a:t>
                      </a:r>
                      <a:endParaRPr lang="es-MX" sz="2800" b="1">
                        <a:effectLst/>
                        <a:latin typeface="Gabriola" panose="04040605051002020D02" pitchFamily="82" charset="0"/>
                        <a:ea typeface="Times New Roman"/>
                      </a:endParaRPr>
                    </a:p>
                  </a:txBody>
                  <a:tcPr marL="25404" marR="25404" marT="0" marB="0"/>
                </a:tc>
                <a:extLst>
                  <a:ext uri="{0D108BD9-81ED-4DB2-BD59-A6C34878D82A}">
                    <a16:rowId xmlns:a16="http://schemas.microsoft.com/office/drawing/2014/main" val="10003"/>
                  </a:ext>
                </a:extLst>
              </a:tr>
              <a:tr h="274373">
                <a:tc>
                  <a:txBody>
                    <a:bodyPr/>
                    <a:lstStyle/>
                    <a:p>
                      <a:pPr>
                        <a:spcAft>
                          <a:spcPts val="0"/>
                        </a:spcAft>
                      </a:pPr>
                      <a:r>
                        <a:rPr lang="es-MX" sz="2800" b="1">
                          <a:effectLst/>
                          <a:latin typeface="Gabriola" panose="04040605051002020D02" pitchFamily="82" charset="0"/>
                        </a:rPr>
                        <a:t>C</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10</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dirty="0">
                          <a:effectLst/>
                          <a:latin typeface="Gabriola" panose="04040605051002020D02" pitchFamily="82" charset="0"/>
                        </a:rPr>
                        <a:t>43.3</a:t>
                      </a:r>
                      <a:endParaRPr lang="es-MX" sz="2800" b="1" dirty="0">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39.837</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a:effectLst/>
                          <a:latin typeface="Gabriola" panose="04040605051002020D02" pitchFamily="82" charset="0"/>
                        </a:rPr>
                        <a:t>46.763</a:t>
                      </a:r>
                      <a:endParaRPr lang="es-MX" sz="2800" b="1">
                        <a:effectLst/>
                        <a:latin typeface="Gabriola" panose="04040605051002020D02" pitchFamily="82" charset="0"/>
                        <a:ea typeface="Times New Roman"/>
                      </a:endParaRPr>
                    </a:p>
                  </a:txBody>
                  <a:tcPr marL="25404" marR="25404" marT="0" marB="0"/>
                </a:tc>
                <a:extLst>
                  <a:ext uri="{0D108BD9-81ED-4DB2-BD59-A6C34878D82A}">
                    <a16:rowId xmlns:a16="http://schemas.microsoft.com/office/drawing/2014/main" val="10004"/>
                  </a:ext>
                </a:extLst>
              </a:tr>
              <a:tr h="137114">
                <a:tc>
                  <a:txBody>
                    <a:bodyPr/>
                    <a:lstStyle/>
                    <a:p>
                      <a:pPr>
                        <a:spcAft>
                          <a:spcPts val="0"/>
                        </a:spcAft>
                      </a:pPr>
                      <a:r>
                        <a:rPr lang="es-MX" sz="2800" b="1">
                          <a:effectLst/>
                          <a:latin typeface="Gabriola" panose="04040605051002020D02" pitchFamily="82" charset="0"/>
                        </a:rPr>
                        <a:t>Total</a:t>
                      </a:r>
                      <a:endParaRPr lang="es-MX" sz="2800" b="1">
                        <a:effectLst/>
                        <a:latin typeface="Gabriola" panose="04040605051002020D02" pitchFamily="82" charset="0"/>
                        <a:ea typeface="Times New Roman"/>
                      </a:endParaRPr>
                    </a:p>
                  </a:txBody>
                  <a:tcPr marL="25404" marR="25404" marT="0" marB="0"/>
                </a:tc>
                <a:tc>
                  <a:txBody>
                    <a:bodyPr/>
                    <a:lstStyle/>
                    <a:p>
                      <a:pPr>
                        <a:spcAft>
                          <a:spcPts val="0"/>
                        </a:spcAft>
                      </a:pPr>
                      <a:r>
                        <a:rPr lang="es-MX" sz="2800" b="1" dirty="0">
                          <a:effectLst/>
                          <a:latin typeface="Gabriola" panose="04040605051002020D02" pitchFamily="82" charset="0"/>
                        </a:rPr>
                        <a:t>30</a:t>
                      </a:r>
                      <a:endParaRPr lang="es-MX" sz="2800" b="1" dirty="0">
                        <a:effectLst/>
                        <a:latin typeface="Gabriola" panose="04040605051002020D02" pitchFamily="82" charset="0"/>
                        <a:ea typeface="Times New Roman"/>
                      </a:endParaRPr>
                    </a:p>
                  </a:txBody>
                  <a:tcPr marL="25404" marR="25404" marT="0" marB="0"/>
                </a:tc>
                <a:tc>
                  <a:txBody>
                    <a:bodyPr/>
                    <a:lstStyle/>
                    <a:p>
                      <a:pPr>
                        <a:spcAft>
                          <a:spcPts val="0"/>
                        </a:spcAft>
                      </a:pPr>
                      <a:r>
                        <a:rPr lang="es-MX" sz="2800" b="1" dirty="0">
                          <a:effectLst/>
                          <a:latin typeface="Gabriola" panose="04040605051002020D02" pitchFamily="82" charset="0"/>
                        </a:rPr>
                        <a:t>38.5333</a:t>
                      </a:r>
                      <a:endParaRPr lang="es-MX" sz="2800" b="1" dirty="0">
                        <a:effectLst/>
                        <a:latin typeface="Gabriola" panose="04040605051002020D02" pitchFamily="82" charset="0"/>
                        <a:ea typeface="Times New Roman"/>
                      </a:endParaRPr>
                    </a:p>
                  </a:txBody>
                  <a:tcPr marL="25404" marR="25404" marT="0" marB="0"/>
                </a:tc>
                <a:tc>
                  <a:txBody>
                    <a:bodyPr/>
                    <a:lstStyle/>
                    <a:p>
                      <a:pPr>
                        <a:spcAft>
                          <a:spcPts val="0"/>
                        </a:spcAft>
                      </a:pPr>
                      <a:r>
                        <a:rPr lang="es-MX" sz="2800" b="1" dirty="0">
                          <a:effectLst/>
                          <a:latin typeface="Gabriola" panose="04040605051002020D02" pitchFamily="82" charset="0"/>
                        </a:rPr>
                        <a:t> </a:t>
                      </a:r>
                      <a:endParaRPr lang="es-MX" sz="2800" b="1" dirty="0">
                        <a:effectLst/>
                        <a:latin typeface="Gabriola" panose="04040605051002020D02" pitchFamily="82" charset="0"/>
                        <a:ea typeface="Times New Roman"/>
                      </a:endParaRPr>
                    </a:p>
                  </a:txBody>
                  <a:tcPr marL="25404" marR="25404" marT="0" marB="0"/>
                </a:tc>
                <a:tc>
                  <a:txBody>
                    <a:bodyPr/>
                    <a:lstStyle/>
                    <a:p>
                      <a:pPr>
                        <a:spcAft>
                          <a:spcPts val="0"/>
                        </a:spcAft>
                      </a:pPr>
                      <a:r>
                        <a:rPr lang="es-MX" sz="2800" b="1" dirty="0">
                          <a:effectLst/>
                          <a:latin typeface="Gabriola" panose="04040605051002020D02" pitchFamily="82" charset="0"/>
                        </a:rPr>
                        <a:t> </a:t>
                      </a:r>
                      <a:endParaRPr lang="es-MX" sz="2800" b="1" dirty="0">
                        <a:effectLst/>
                        <a:latin typeface="Gabriola" panose="04040605051002020D02" pitchFamily="82" charset="0"/>
                        <a:ea typeface="Times New Roman"/>
                      </a:endParaRPr>
                    </a:p>
                  </a:txBody>
                  <a:tcPr marL="25404" marR="25404" marT="0" marB="0"/>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D79B323D-67DC-4175-B930-6388D268E621}"/>
                  </a:ext>
                </a:extLst>
              </p:cNvPr>
              <p:cNvSpPr txBox="1"/>
              <p:nvPr/>
            </p:nvSpPr>
            <p:spPr>
              <a:xfrm>
                <a:off x="127463" y="623542"/>
                <a:ext cx="252028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sz="2800" i="1" smtClean="0">
                          <a:latin typeface="Cambria Math" panose="02040503050406030204" pitchFamily="18" charset="0"/>
                          <a:ea typeface="Cambria Math" panose="02040503050406030204" pitchFamily="18" charset="0"/>
                        </a:rPr>
                        <m:t>𝜇</m:t>
                      </m:r>
                      <m:r>
                        <a:rPr lang="es-MX" sz="2800" i="1" smtClean="0">
                          <a:latin typeface="Cambria Math" panose="02040503050406030204" pitchFamily="18" charset="0"/>
                          <a:ea typeface="Cambria Math" panose="02040503050406030204" pitchFamily="18" charset="0"/>
                        </a:rPr>
                        <m:t>±</m:t>
                      </m:r>
                      <m:r>
                        <a:rPr lang="es-MX" sz="2800" b="0" i="1" smtClean="0">
                          <a:latin typeface="Cambria Math" panose="02040503050406030204" pitchFamily="18" charset="0"/>
                          <a:ea typeface="Cambria Math" panose="02040503050406030204" pitchFamily="18" charset="0"/>
                        </a:rPr>
                        <m:t>𝐿𝑆𝐷</m:t>
                      </m:r>
                      <m:r>
                        <a:rPr lang="es-MX" sz="2800" b="0" i="1" smtClean="0">
                          <a:latin typeface="Cambria Math" panose="02040503050406030204" pitchFamily="18" charset="0"/>
                          <a:ea typeface="Cambria Math" panose="02040503050406030204" pitchFamily="18" charset="0"/>
                        </a:rPr>
                        <m:t>/2</m:t>
                      </m:r>
                    </m:oMath>
                  </m:oMathPara>
                </a14:m>
                <a:endParaRPr lang="es-MX" sz="2800" dirty="0">
                  <a:latin typeface="Gabriola" panose="04040605051002020D02" pitchFamily="82" charset="0"/>
                </a:endParaRPr>
              </a:p>
            </p:txBody>
          </p:sp>
        </mc:Choice>
        <mc:Fallback xmlns="">
          <p:sp>
            <p:nvSpPr>
              <p:cNvPr id="2" name="CuadroTexto 1">
                <a:extLst>
                  <a:ext uri="{FF2B5EF4-FFF2-40B4-BE49-F238E27FC236}">
                    <a16:creationId xmlns:a16="http://schemas.microsoft.com/office/drawing/2014/main" id="{D79B323D-67DC-4175-B930-6388D268E621}"/>
                  </a:ext>
                </a:extLst>
              </p:cNvPr>
              <p:cNvSpPr txBox="1">
                <a:spLocks noRot="1" noChangeAspect="1" noMove="1" noResize="1" noEditPoints="1" noAdjustHandles="1" noChangeArrowheads="1" noChangeShapeType="1" noTextEdit="1"/>
              </p:cNvSpPr>
              <p:nvPr/>
            </p:nvSpPr>
            <p:spPr>
              <a:xfrm>
                <a:off x="127463" y="623542"/>
                <a:ext cx="2520280" cy="523220"/>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3420A19E-6E8D-4F36-BFFC-75A0B52011DF}"/>
                  </a:ext>
                </a:extLst>
              </p:cNvPr>
              <p:cNvSpPr/>
              <p:nvPr/>
            </p:nvSpPr>
            <p:spPr>
              <a:xfrm>
                <a:off x="2647743" y="654794"/>
                <a:ext cx="1953612" cy="5232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s-MX" sz="2800" i="1" smtClean="0">
                          <a:solidFill>
                            <a:prstClr val="black"/>
                          </a:solidFill>
                          <a:latin typeface="Cambria Math" panose="02040503050406030204" pitchFamily="18" charset="0"/>
                          <a:ea typeface="Cambria Math" panose="02040503050406030204" pitchFamily="18" charset="0"/>
                        </a:rPr>
                        <m:t>𝜇</m:t>
                      </m:r>
                      <m:r>
                        <a:rPr lang="es-MX" sz="2800" i="1" smtClean="0">
                          <a:solidFill>
                            <a:prstClr val="black"/>
                          </a:solidFill>
                          <a:latin typeface="Cambria Math" panose="02040503050406030204" pitchFamily="18" charset="0"/>
                          <a:ea typeface="Cambria Math" panose="02040503050406030204" pitchFamily="18" charset="0"/>
                        </a:rPr>
                        <m:t>±6.92/2</m:t>
                      </m:r>
                    </m:oMath>
                  </m:oMathPara>
                </a14:m>
                <a:endParaRPr lang="es-MX" sz="2800" dirty="0">
                  <a:solidFill>
                    <a:prstClr val="black"/>
                  </a:solidFill>
                  <a:latin typeface="Gabriola" panose="04040605051002020D02" pitchFamily="82" charset="0"/>
                </a:endParaRPr>
              </a:p>
            </p:txBody>
          </p:sp>
        </mc:Choice>
        <mc:Fallback xmlns="">
          <p:sp>
            <p:nvSpPr>
              <p:cNvPr id="4" name="Rectángulo 3">
                <a:extLst>
                  <a:ext uri="{FF2B5EF4-FFF2-40B4-BE49-F238E27FC236}">
                    <a16:creationId xmlns:a16="http://schemas.microsoft.com/office/drawing/2014/main" id="{3420A19E-6E8D-4F36-BFFC-75A0B52011DF}"/>
                  </a:ext>
                </a:extLst>
              </p:cNvPr>
              <p:cNvSpPr>
                <a:spLocks noRot="1" noChangeAspect="1" noMove="1" noResize="1" noEditPoints="1" noAdjustHandles="1" noChangeArrowheads="1" noChangeShapeType="1" noTextEdit="1"/>
              </p:cNvSpPr>
              <p:nvPr/>
            </p:nvSpPr>
            <p:spPr>
              <a:xfrm>
                <a:off x="2647743" y="654794"/>
                <a:ext cx="1953612" cy="523220"/>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3E9F88A3-C0E2-4A33-8994-67E6F69EB30E}"/>
                  </a:ext>
                </a:extLst>
              </p:cNvPr>
              <p:cNvSpPr/>
              <p:nvPr/>
            </p:nvSpPr>
            <p:spPr>
              <a:xfrm>
                <a:off x="503548" y="1253956"/>
                <a:ext cx="1578509" cy="5232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s-MX" sz="2800" i="1" smtClean="0">
                          <a:solidFill>
                            <a:prstClr val="black"/>
                          </a:solidFill>
                          <a:latin typeface="Cambria Math" panose="02040503050406030204" pitchFamily="18" charset="0"/>
                          <a:ea typeface="Cambria Math" panose="02040503050406030204" pitchFamily="18" charset="0"/>
                        </a:rPr>
                        <m:t>𝜇</m:t>
                      </m:r>
                      <m:r>
                        <a:rPr lang="es-MX" sz="2800" i="1" smtClean="0">
                          <a:solidFill>
                            <a:prstClr val="black"/>
                          </a:solidFill>
                          <a:latin typeface="Cambria Math" panose="02040503050406030204" pitchFamily="18" charset="0"/>
                          <a:ea typeface="Cambria Math" panose="02040503050406030204" pitchFamily="18" charset="0"/>
                        </a:rPr>
                        <m:t>±3.46</m:t>
                      </m:r>
                    </m:oMath>
                  </m:oMathPara>
                </a14:m>
                <a:endParaRPr lang="es-MX" sz="2800" dirty="0">
                  <a:solidFill>
                    <a:prstClr val="black"/>
                  </a:solidFill>
                  <a:latin typeface="Gabriola" panose="04040605051002020D02" pitchFamily="82" charset="0"/>
                </a:endParaRPr>
              </a:p>
            </p:txBody>
          </p:sp>
        </mc:Choice>
        <mc:Fallback xmlns="">
          <p:sp>
            <p:nvSpPr>
              <p:cNvPr id="5" name="Rectángulo 4">
                <a:extLst>
                  <a:ext uri="{FF2B5EF4-FFF2-40B4-BE49-F238E27FC236}">
                    <a16:creationId xmlns:a16="http://schemas.microsoft.com/office/drawing/2014/main" id="{3E9F88A3-C0E2-4A33-8994-67E6F69EB30E}"/>
                  </a:ext>
                </a:extLst>
              </p:cNvPr>
              <p:cNvSpPr>
                <a:spLocks noRot="1" noChangeAspect="1" noMove="1" noResize="1" noEditPoints="1" noAdjustHandles="1" noChangeArrowheads="1" noChangeShapeType="1" noTextEdit="1"/>
              </p:cNvSpPr>
              <p:nvPr/>
            </p:nvSpPr>
            <p:spPr>
              <a:xfrm>
                <a:off x="503548" y="1253956"/>
                <a:ext cx="1578509" cy="523220"/>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E3378C1A-B111-4D81-A965-8A6EE40D37E6}"/>
                  </a:ext>
                </a:extLst>
              </p:cNvPr>
              <p:cNvSpPr/>
              <p:nvPr/>
            </p:nvSpPr>
            <p:spPr>
              <a:xfrm>
                <a:off x="3209540" y="1253956"/>
                <a:ext cx="1769267" cy="5232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s-MX" sz="2800" b="0" i="1" smtClean="0">
                          <a:solidFill>
                            <a:prstClr val="black"/>
                          </a:solidFill>
                          <a:latin typeface="Cambria Math" panose="02040503050406030204" pitchFamily="18" charset="0"/>
                          <a:ea typeface="Cambria Math" panose="02040503050406030204" pitchFamily="18" charset="0"/>
                        </a:rPr>
                        <m:t>31</m:t>
                      </m:r>
                      <m:r>
                        <a:rPr lang="es-MX" sz="2800" i="1">
                          <a:solidFill>
                            <a:prstClr val="black"/>
                          </a:solidFill>
                          <a:latin typeface="Cambria Math" panose="02040503050406030204" pitchFamily="18" charset="0"/>
                          <a:ea typeface="Cambria Math" panose="02040503050406030204" pitchFamily="18" charset="0"/>
                        </a:rPr>
                        <m:t>±3.46</m:t>
                      </m:r>
                    </m:oMath>
                  </m:oMathPara>
                </a14:m>
                <a:endParaRPr lang="es-MX" sz="2800" dirty="0">
                  <a:solidFill>
                    <a:prstClr val="black"/>
                  </a:solidFill>
                  <a:latin typeface="Gabriola" panose="04040605051002020D02" pitchFamily="82" charset="0"/>
                </a:endParaRPr>
              </a:p>
            </p:txBody>
          </p:sp>
        </mc:Choice>
        <mc:Fallback xmlns="">
          <p:sp>
            <p:nvSpPr>
              <p:cNvPr id="6" name="Rectángulo 5">
                <a:extLst>
                  <a:ext uri="{FF2B5EF4-FFF2-40B4-BE49-F238E27FC236}">
                    <a16:creationId xmlns:a16="http://schemas.microsoft.com/office/drawing/2014/main" id="{E3378C1A-B111-4D81-A965-8A6EE40D37E6}"/>
                  </a:ext>
                </a:extLst>
              </p:cNvPr>
              <p:cNvSpPr>
                <a:spLocks noRot="1" noChangeAspect="1" noMove="1" noResize="1" noEditPoints="1" noAdjustHandles="1" noChangeArrowheads="1" noChangeShapeType="1" noTextEdit="1"/>
              </p:cNvSpPr>
              <p:nvPr/>
            </p:nvSpPr>
            <p:spPr>
              <a:xfrm>
                <a:off x="3209540" y="1253956"/>
                <a:ext cx="1769267" cy="523220"/>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64142719-1A06-411C-837B-1432AB162816}"/>
                  </a:ext>
                </a:extLst>
              </p:cNvPr>
              <p:cNvSpPr/>
              <p:nvPr/>
            </p:nvSpPr>
            <p:spPr>
              <a:xfrm>
                <a:off x="5234738" y="1139581"/>
                <a:ext cx="2301143" cy="523220"/>
              </a:xfrm>
              <a:prstGeom prst="rect">
                <a:avLst/>
              </a:prstGeom>
            </p:spPr>
            <p:txBody>
              <a:bodyPr wrap="none">
                <a:spAutoFit/>
              </a:bodyPr>
              <a:lstStyle/>
              <a:p>
                <a:pPr lvl="0"/>
                <a:r>
                  <a:rPr lang="es-MX" sz="2800" b="0" dirty="0">
                    <a:solidFill>
                      <a:prstClr val="black"/>
                    </a:solidFill>
                    <a:latin typeface="Gabriola" panose="04040605051002020D02" pitchFamily="82" charset="0"/>
                    <a:ea typeface="Cambria Math" panose="02040503050406030204" pitchFamily="18" charset="0"/>
                  </a:rPr>
                  <a:t>[</a:t>
                </a:r>
                <a14:m>
                  <m:oMath xmlns:m="http://schemas.openxmlformats.org/officeDocument/2006/math">
                    <m:r>
                      <a:rPr lang="es-MX" sz="2800" b="0" i="1" smtClean="0">
                        <a:solidFill>
                          <a:prstClr val="black"/>
                        </a:solidFill>
                        <a:latin typeface="Cambria Math" panose="02040503050406030204" pitchFamily="18" charset="0"/>
                        <a:ea typeface="Cambria Math" panose="02040503050406030204" pitchFamily="18" charset="0"/>
                      </a:rPr>
                      <m:t>27.54, 34.46]</m:t>
                    </m:r>
                  </m:oMath>
                </a14:m>
                <a:endParaRPr lang="es-MX" sz="2800" dirty="0">
                  <a:solidFill>
                    <a:prstClr val="black"/>
                  </a:solidFill>
                </a:endParaRPr>
              </a:p>
            </p:txBody>
          </p:sp>
        </mc:Choice>
        <mc:Fallback xmlns="">
          <p:sp>
            <p:nvSpPr>
              <p:cNvPr id="7" name="Rectángulo 6">
                <a:extLst>
                  <a:ext uri="{FF2B5EF4-FFF2-40B4-BE49-F238E27FC236}">
                    <a16:creationId xmlns:a16="http://schemas.microsoft.com/office/drawing/2014/main" id="{64142719-1A06-411C-837B-1432AB162816}"/>
                  </a:ext>
                </a:extLst>
              </p:cNvPr>
              <p:cNvSpPr>
                <a:spLocks noRot="1" noChangeAspect="1" noMove="1" noResize="1" noEditPoints="1" noAdjustHandles="1" noChangeArrowheads="1" noChangeShapeType="1" noTextEdit="1"/>
              </p:cNvSpPr>
              <p:nvPr/>
            </p:nvSpPr>
            <p:spPr>
              <a:xfrm>
                <a:off x="5234738" y="1139581"/>
                <a:ext cx="2301143" cy="523220"/>
              </a:xfrm>
              <a:prstGeom prst="rect">
                <a:avLst/>
              </a:prstGeom>
              <a:blipFill>
                <a:blip r:embed="rId6"/>
                <a:stretch>
                  <a:fillRect l="-5570" t="-13953" b="-30233"/>
                </a:stretch>
              </a:blipFill>
            </p:spPr>
            <p:txBody>
              <a:bodyPr/>
              <a:lstStyle/>
              <a:p>
                <a:r>
                  <a:rPr lang="es-MX">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684213" y="333375"/>
            <a:ext cx="8208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s-MX" sz="2800" b="1" dirty="0">
                <a:latin typeface="Gabriola" panose="04040605051002020D02" pitchFamily="82" charset="0"/>
              </a:rPr>
              <a:t>GRAFICA DE MEDIAS</a:t>
            </a:r>
            <a:endParaRPr lang="es-ES" sz="2800" b="1" dirty="0">
              <a:latin typeface="Gabriola" panose="04040605051002020D02" pitchFamily="82" charset="0"/>
            </a:endParaRPr>
          </a:p>
        </p:txBody>
      </p:sp>
      <p:pic>
        <p:nvPicPr>
          <p:cNvPr id="25603" name="4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62" y="922127"/>
            <a:ext cx="752709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1 Rectángulo"/>
          <p:cNvSpPr>
            <a:spLocks noChangeArrowheads="1"/>
          </p:cNvSpPr>
          <p:nvPr/>
        </p:nvSpPr>
        <p:spPr bwMode="auto">
          <a:xfrm>
            <a:off x="693178" y="4436201"/>
            <a:ext cx="791126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ES_tradnl" sz="2800" b="1" dirty="0">
                <a:latin typeface="Gabriola" panose="04040605051002020D02" pitchFamily="82" charset="0"/>
              </a:rPr>
              <a:t> Se puede establecer que no hay diferencias entre el tipo de envase B y el envase C. De hecho, si se opta por usar el envase C se esperarían promedios entre 39.83 y 46.76, mientras que si se decide por el envase B se esperarían promedios entre 37.83 y 44.76. </a:t>
            </a:r>
            <a:endParaRPr lang="es-MX" sz="2800" b="1" dirty="0">
              <a:latin typeface="Gabriola" panose="04040605051002020D02" pitchFamily="82" charset="0"/>
            </a:endParaRPr>
          </a:p>
        </p:txBody>
      </p:sp>
    </p:spTree>
    <p:extLst>
      <p:ext uri="{BB962C8B-B14F-4D97-AF65-F5344CB8AC3E}">
        <p14:creationId xmlns:p14="http://schemas.microsoft.com/office/powerpoint/2010/main" val="428067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3752" y="260648"/>
            <a:ext cx="8696495" cy="523220"/>
          </a:xfrm>
          <a:prstGeom prst="rect">
            <a:avLst/>
          </a:prstGeom>
          <a:noFill/>
          <a:ln>
            <a:noFill/>
          </a:ln>
          <a:extLst/>
        </p:spPr>
        <p:txBody>
          <a:bodyPr wrap="square">
            <a:spAutoFit/>
          </a:bodyPr>
          <a:lstStyle/>
          <a:p>
            <a:r>
              <a:rPr lang="es-MX" sz="2800" b="1" dirty="0">
                <a:solidFill>
                  <a:srgbClr val="0070C0"/>
                </a:solidFill>
                <a:latin typeface="Gabriola" panose="04040605051002020D02" pitchFamily="82" charset="0"/>
              </a:rPr>
              <a:t>EXPERIMENTOS UNIFACTORIALES (COMPARACION DE TRATAMIENTOS)</a:t>
            </a:r>
            <a:r>
              <a:rPr lang="es-MX" sz="2800" b="1" dirty="0">
                <a:solidFill>
                  <a:schemeClr val="bg1"/>
                </a:solidFill>
                <a:latin typeface="Gabriola" panose="04040605051002020D02" pitchFamily="82" charset="0"/>
              </a:rPr>
              <a:t>)</a:t>
            </a:r>
          </a:p>
        </p:txBody>
      </p:sp>
      <p:sp>
        <p:nvSpPr>
          <p:cNvPr id="13315" name="Rectangle 3"/>
          <p:cNvSpPr>
            <a:spLocks noChangeArrowheads="1"/>
          </p:cNvSpPr>
          <p:nvPr/>
        </p:nvSpPr>
        <p:spPr bwMode="auto">
          <a:xfrm>
            <a:off x="409529" y="1052736"/>
            <a:ext cx="7993063" cy="2246769"/>
          </a:xfrm>
          <a:prstGeom prst="rect">
            <a:avLst/>
          </a:prstGeom>
          <a:noFill/>
          <a:ln>
            <a:noFill/>
          </a:ln>
          <a:extLst/>
        </p:spPr>
        <p:txBody>
          <a:bodyPr>
            <a:spAutoFit/>
          </a:bodyPr>
          <a:lstStyle/>
          <a:p>
            <a:pPr algn="just"/>
            <a:r>
              <a:rPr lang="es-MX" sz="2800" b="1" dirty="0">
                <a:solidFill>
                  <a:srgbClr val="0070C0"/>
                </a:solidFill>
                <a:latin typeface="Gabriola" panose="04040605051002020D02" pitchFamily="82" charset="0"/>
              </a:rPr>
              <a:t>Ejemplo.</a:t>
            </a:r>
          </a:p>
          <a:p>
            <a:pPr algn="just"/>
            <a:r>
              <a:rPr lang="es-MX" sz="2800" b="1" dirty="0">
                <a:solidFill>
                  <a:srgbClr val="0070C0"/>
                </a:solidFill>
                <a:latin typeface="Gabriola" panose="04040605051002020D02" pitchFamily="82" charset="0"/>
              </a:rPr>
              <a:t>En el desarrollo de un nuevo producto alimenticio se desea comparar el efecto del tipo de envase  sobre la vida de anaquel del producto. Se prueban tres tipos de envases, y los resultados se muestran a continuación:</a:t>
            </a:r>
          </a:p>
        </p:txBody>
      </p:sp>
      <p:graphicFrame>
        <p:nvGraphicFramePr>
          <p:cNvPr id="2" name="Tabla 1"/>
          <p:cNvGraphicFramePr>
            <a:graphicFrameLocks noGrp="1"/>
          </p:cNvGraphicFramePr>
          <p:nvPr>
            <p:extLst>
              <p:ext uri="{D42A27DB-BD31-4B8C-83A1-F6EECF244321}">
                <p14:modId xmlns:p14="http://schemas.microsoft.com/office/powerpoint/2010/main" val="1802203521"/>
              </p:ext>
            </p:extLst>
          </p:nvPr>
        </p:nvGraphicFramePr>
        <p:xfrm>
          <a:off x="282554" y="3605418"/>
          <a:ext cx="8247012" cy="2181225"/>
        </p:xfrm>
        <a:graphic>
          <a:graphicData uri="http://schemas.openxmlformats.org/drawingml/2006/table">
            <a:tbl>
              <a:tblPr>
                <a:tableStyleId>{5C22544A-7EE6-4342-B048-85BDC9FD1C3A}</a:tableStyleId>
              </a:tblPr>
              <a:tblGrid>
                <a:gridCol w="815190">
                  <a:extLst>
                    <a:ext uri="{9D8B030D-6E8A-4147-A177-3AD203B41FA5}">
                      <a16:colId xmlns:a16="http://schemas.microsoft.com/office/drawing/2014/main" val="20000"/>
                    </a:ext>
                  </a:extLst>
                </a:gridCol>
                <a:gridCol w="1887210">
                  <a:extLst>
                    <a:ext uri="{9D8B030D-6E8A-4147-A177-3AD203B41FA5}">
                      <a16:colId xmlns:a16="http://schemas.microsoft.com/office/drawing/2014/main" val="20001"/>
                    </a:ext>
                  </a:extLst>
                </a:gridCol>
                <a:gridCol w="1061062">
                  <a:extLst>
                    <a:ext uri="{9D8B030D-6E8A-4147-A177-3AD203B41FA5}">
                      <a16:colId xmlns:a16="http://schemas.microsoft.com/office/drawing/2014/main" val="20002"/>
                    </a:ext>
                  </a:extLst>
                </a:gridCol>
                <a:gridCol w="366836">
                  <a:extLst>
                    <a:ext uri="{9D8B030D-6E8A-4147-A177-3AD203B41FA5}">
                      <a16:colId xmlns:a16="http://schemas.microsoft.com/office/drawing/2014/main" val="20003"/>
                    </a:ext>
                  </a:extLst>
                </a:gridCol>
                <a:gridCol w="366836">
                  <a:extLst>
                    <a:ext uri="{9D8B030D-6E8A-4147-A177-3AD203B41FA5}">
                      <a16:colId xmlns:a16="http://schemas.microsoft.com/office/drawing/2014/main" val="20004"/>
                    </a:ext>
                  </a:extLst>
                </a:gridCol>
                <a:gridCol w="366836">
                  <a:extLst>
                    <a:ext uri="{9D8B030D-6E8A-4147-A177-3AD203B41FA5}">
                      <a16:colId xmlns:a16="http://schemas.microsoft.com/office/drawing/2014/main" val="20005"/>
                    </a:ext>
                  </a:extLst>
                </a:gridCol>
                <a:gridCol w="366836">
                  <a:extLst>
                    <a:ext uri="{9D8B030D-6E8A-4147-A177-3AD203B41FA5}">
                      <a16:colId xmlns:a16="http://schemas.microsoft.com/office/drawing/2014/main" val="20006"/>
                    </a:ext>
                  </a:extLst>
                </a:gridCol>
                <a:gridCol w="366836">
                  <a:extLst>
                    <a:ext uri="{9D8B030D-6E8A-4147-A177-3AD203B41FA5}">
                      <a16:colId xmlns:a16="http://schemas.microsoft.com/office/drawing/2014/main" val="20007"/>
                    </a:ext>
                  </a:extLst>
                </a:gridCol>
                <a:gridCol w="366836">
                  <a:extLst>
                    <a:ext uri="{9D8B030D-6E8A-4147-A177-3AD203B41FA5}">
                      <a16:colId xmlns:a16="http://schemas.microsoft.com/office/drawing/2014/main" val="20008"/>
                    </a:ext>
                  </a:extLst>
                </a:gridCol>
                <a:gridCol w="366836">
                  <a:extLst>
                    <a:ext uri="{9D8B030D-6E8A-4147-A177-3AD203B41FA5}">
                      <a16:colId xmlns:a16="http://schemas.microsoft.com/office/drawing/2014/main" val="20009"/>
                    </a:ext>
                  </a:extLst>
                </a:gridCol>
                <a:gridCol w="366836">
                  <a:extLst>
                    <a:ext uri="{9D8B030D-6E8A-4147-A177-3AD203B41FA5}">
                      <a16:colId xmlns:a16="http://schemas.microsoft.com/office/drawing/2014/main" val="20010"/>
                    </a:ext>
                  </a:extLst>
                </a:gridCol>
                <a:gridCol w="366836">
                  <a:extLst>
                    <a:ext uri="{9D8B030D-6E8A-4147-A177-3AD203B41FA5}">
                      <a16:colId xmlns:a16="http://schemas.microsoft.com/office/drawing/2014/main" val="20011"/>
                    </a:ext>
                  </a:extLst>
                </a:gridCol>
                <a:gridCol w="366836">
                  <a:extLst>
                    <a:ext uri="{9D8B030D-6E8A-4147-A177-3AD203B41FA5}">
                      <a16:colId xmlns:a16="http://schemas.microsoft.com/office/drawing/2014/main" val="20012"/>
                    </a:ext>
                  </a:extLst>
                </a:gridCol>
                <a:gridCol w="815190">
                  <a:extLst>
                    <a:ext uri="{9D8B030D-6E8A-4147-A177-3AD203B41FA5}">
                      <a16:colId xmlns:a16="http://schemas.microsoft.com/office/drawing/2014/main" val="20013"/>
                    </a:ext>
                  </a:extLst>
                </a:gridCol>
              </a:tblGrid>
              <a:tr h="411178">
                <a:tc>
                  <a:txBody>
                    <a:bodyPr/>
                    <a:lstStyle/>
                    <a:p>
                      <a:pPr algn="l" fontAlgn="b"/>
                      <a:r>
                        <a:rPr lang="es-MX" sz="2800" b="1" u="none" strike="noStrike" dirty="0">
                          <a:solidFill>
                            <a:srgbClr val="0070C0"/>
                          </a:solidFill>
                          <a:effectLst/>
                          <a:latin typeface="Gabriola" panose="04040605051002020D02" pitchFamily="82" charset="0"/>
                        </a:rPr>
                        <a:t> </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u="none" strike="noStrike" dirty="0">
                          <a:solidFill>
                            <a:srgbClr val="0070C0"/>
                          </a:solidFill>
                          <a:effectLst/>
                          <a:latin typeface="Gabriola" panose="04040605051002020D02" pitchFamily="82" charset="0"/>
                        </a:rPr>
                        <a:t> </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u="none" strike="noStrike" dirty="0">
                          <a:solidFill>
                            <a:srgbClr val="0070C0"/>
                          </a:solidFill>
                          <a:effectLst/>
                          <a:latin typeface="Gabriola" panose="04040605051002020D02" pitchFamily="82" charset="0"/>
                        </a:rPr>
                        <a:t> </a:t>
                      </a:r>
                      <a:endParaRPr lang="es-MX" sz="2800" b="1" i="0" u="none" strike="noStrike" dirty="0">
                        <a:solidFill>
                          <a:srgbClr val="0070C0"/>
                        </a:solidFill>
                        <a:effectLst/>
                        <a:latin typeface="Gabriola" panose="04040605051002020D02" pitchFamily="82" charset="0"/>
                      </a:endParaRPr>
                    </a:p>
                  </a:txBody>
                  <a:tcPr marL="9525" marR="9525" marT="9525" marB="0" anchor="b"/>
                </a:tc>
                <a:tc gridSpan="9">
                  <a:txBody>
                    <a:bodyPr/>
                    <a:lstStyle/>
                    <a:p>
                      <a:pPr algn="l" fontAlgn="b"/>
                      <a:r>
                        <a:rPr lang="es-MX" sz="2800" b="1" u="none" strike="noStrike" dirty="0">
                          <a:solidFill>
                            <a:srgbClr val="0070C0"/>
                          </a:solidFill>
                          <a:effectLst/>
                          <a:latin typeface="Gabriola" panose="04040605051002020D02" pitchFamily="82" charset="0"/>
                        </a:rPr>
                        <a:t>Variable de Respuesta: Días</a:t>
                      </a:r>
                      <a:endParaRPr lang="es-MX" sz="2800" b="1" i="0" u="none" strike="noStrike" dirty="0">
                        <a:solidFill>
                          <a:srgbClr val="0070C0"/>
                        </a:solidFill>
                        <a:effectLst/>
                        <a:latin typeface="Gabriola" panose="04040605051002020D02" pitchFamily="82" charset="0"/>
                      </a:endParaRPr>
                    </a:p>
                  </a:txBody>
                  <a:tcPr marL="9525" marR="9525" marT="9525"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2800" b="1" u="none" strike="noStrike">
                          <a:solidFill>
                            <a:srgbClr val="0070C0"/>
                          </a:solidFill>
                          <a:effectLst/>
                          <a:latin typeface="Gabriola" panose="04040605051002020D02" pitchFamily="82" charset="0"/>
                        </a:rPr>
                        <a:t> </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u="none" strike="noStrike">
                          <a:solidFill>
                            <a:srgbClr val="0070C0"/>
                          </a:solidFill>
                          <a:effectLst/>
                          <a:latin typeface="Gabriola" panose="04040605051002020D02" pitchFamily="82" charset="0"/>
                        </a:rPr>
                        <a:t> </a:t>
                      </a:r>
                      <a:endParaRPr lang="es-MX" sz="2800" b="1" i="0" u="none" strike="noStrike">
                        <a:solidFill>
                          <a:srgbClr val="0070C0"/>
                        </a:solidFill>
                        <a:effectLst/>
                        <a:latin typeface="Gabriola" panose="04040605051002020D02" pitchFamily="82" charset="0"/>
                      </a:endParaRPr>
                    </a:p>
                  </a:txBody>
                  <a:tcPr marL="9525" marR="9525" marT="9525" marB="0" anchor="b"/>
                </a:tc>
                <a:extLst>
                  <a:ext uri="{0D108BD9-81ED-4DB2-BD59-A6C34878D82A}">
                    <a16:rowId xmlns:a16="http://schemas.microsoft.com/office/drawing/2014/main" val="10000"/>
                  </a:ext>
                </a:extLst>
              </a:tr>
              <a:tr h="411178">
                <a:tc>
                  <a:txBody>
                    <a:bodyPr/>
                    <a:lstStyle/>
                    <a:p>
                      <a:pPr algn="l" fontAlgn="b"/>
                      <a:r>
                        <a:rPr lang="es-MX" sz="2800" b="1" u="none" strike="noStrike">
                          <a:solidFill>
                            <a:srgbClr val="0070C0"/>
                          </a:solidFill>
                          <a:effectLst/>
                          <a:latin typeface="Gabriola" panose="04040605051002020D02" pitchFamily="82" charset="0"/>
                        </a:rPr>
                        <a:t> </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u="none" strike="noStrike" dirty="0">
                          <a:solidFill>
                            <a:srgbClr val="0070C0"/>
                          </a:solidFill>
                          <a:effectLst/>
                          <a:latin typeface="Gabriola" panose="04040605051002020D02" pitchFamily="82" charset="0"/>
                        </a:rPr>
                        <a:t> </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i="0" u="none" strike="noStrike" dirty="0">
                          <a:solidFill>
                            <a:srgbClr val="0070C0"/>
                          </a:solidFill>
                          <a:effectLst/>
                          <a:latin typeface="Gabriola" panose="04040605051002020D02" pitchFamily="82" charset="0"/>
                        </a:rPr>
                        <a:t>Niveles</a:t>
                      </a:r>
                    </a:p>
                  </a:txBody>
                  <a:tcPr marL="9525" marR="9525" marT="9525" marB="0" anchor="b"/>
                </a:tc>
                <a:tc>
                  <a:txBody>
                    <a:bodyPr/>
                    <a:lstStyle/>
                    <a:p>
                      <a:pPr algn="l" fontAlgn="b"/>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Media</a:t>
                      </a:r>
                      <a:endParaRPr lang="es-MX" sz="2800" b="1" i="0" u="none" strike="noStrike">
                        <a:solidFill>
                          <a:srgbClr val="0070C0"/>
                        </a:solidFill>
                        <a:effectLst/>
                        <a:latin typeface="Gabriola" panose="04040605051002020D02" pitchFamily="82" charset="0"/>
                      </a:endParaRPr>
                    </a:p>
                  </a:txBody>
                  <a:tcPr marL="9525" marR="9525" marT="9525" marB="0" anchor="b"/>
                </a:tc>
                <a:extLst>
                  <a:ext uri="{0D108BD9-81ED-4DB2-BD59-A6C34878D82A}">
                    <a16:rowId xmlns:a16="http://schemas.microsoft.com/office/drawing/2014/main" val="10001"/>
                  </a:ext>
                </a:extLst>
              </a:tr>
              <a:tr h="411178">
                <a:tc>
                  <a:txBody>
                    <a:bodyPr/>
                    <a:lstStyle/>
                    <a:p>
                      <a:pPr algn="l" fontAlgn="b"/>
                      <a:r>
                        <a:rPr lang="es-MX" sz="2800" b="1" u="none" strike="noStrike">
                          <a:solidFill>
                            <a:srgbClr val="0070C0"/>
                          </a:solidFill>
                          <a:effectLst/>
                          <a:latin typeface="Gabriola" panose="04040605051002020D02" pitchFamily="82" charset="0"/>
                        </a:rPr>
                        <a:t> </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u="none" strike="noStrike">
                          <a:solidFill>
                            <a:srgbClr val="0070C0"/>
                          </a:solidFill>
                          <a:effectLst/>
                          <a:latin typeface="Gabriola" panose="04040605051002020D02" pitchFamily="82" charset="0"/>
                        </a:rPr>
                        <a:t> </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u="none" strike="noStrike">
                          <a:solidFill>
                            <a:srgbClr val="0070C0"/>
                          </a:solidFill>
                          <a:effectLst/>
                          <a:latin typeface="Gabriola" panose="04040605051002020D02" pitchFamily="82" charset="0"/>
                        </a:rPr>
                        <a:t>A</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23</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28</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21</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27</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35</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41</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37</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30</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32</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36</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31</a:t>
                      </a:r>
                      <a:endParaRPr lang="es-MX" sz="2800" b="1" i="0" u="none" strike="noStrike">
                        <a:solidFill>
                          <a:srgbClr val="0070C0"/>
                        </a:solidFill>
                        <a:effectLst/>
                        <a:latin typeface="Gabriola" panose="04040605051002020D02" pitchFamily="82" charset="0"/>
                      </a:endParaRPr>
                    </a:p>
                  </a:txBody>
                  <a:tcPr marL="9525" marR="9525" marT="9525" marB="0" anchor="b"/>
                </a:tc>
                <a:extLst>
                  <a:ext uri="{0D108BD9-81ED-4DB2-BD59-A6C34878D82A}">
                    <a16:rowId xmlns:a16="http://schemas.microsoft.com/office/drawing/2014/main" val="10002"/>
                  </a:ext>
                </a:extLst>
              </a:tr>
              <a:tr h="411178">
                <a:tc gridSpan="2">
                  <a:txBody>
                    <a:bodyPr/>
                    <a:lstStyle/>
                    <a:p>
                      <a:pPr algn="l" fontAlgn="b"/>
                      <a:r>
                        <a:rPr lang="es-MX" sz="2800" b="1" u="none" strike="noStrike">
                          <a:solidFill>
                            <a:srgbClr val="0070C0"/>
                          </a:solidFill>
                          <a:effectLst/>
                          <a:latin typeface="Gabriola" panose="04040605051002020D02" pitchFamily="82" charset="0"/>
                        </a:rPr>
                        <a:t>Factor: Tipo de Envase</a:t>
                      </a:r>
                      <a:endParaRPr lang="es-MX" sz="2800" b="1" i="0" u="none" strike="noStrike">
                        <a:solidFill>
                          <a:srgbClr val="0070C0"/>
                        </a:solidFill>
                        <a:effectLst/>
                        <a:latin typeface="Gabriola" panose="04040605051002020D02" pitchFamily="82" charset="0"/>
                      </a:endParaRPr>
                    </a:p>
                  </a:txBody>
                  <a:tcPr marL="9525" marR="9525" marT="9525" marB="0" anchor="b"/>
                </a:tc>
                <a:tc hMerge="1">
                  <a:txBody>
                    <a:bodyPr/>
                    <a:lstStyle/>
                    <a:p>
                      <a:endParaRPr lang="es-MX"/>
                    </a:p>
                  </a:txBody>
                  <a:tcPr/>
                </a:tc>
                <a:tc>
                  <a:txBody>
                    <a:bodyPr/>
                    <a:lstStyle/>
                    <a:p>
                      <a:pPr algn="l" fontAlgn="b"/>
                      <a:r>
                        <a:rPr lang="es-MX" sz="2800" b="1" u="none" strike="noStrike">
                          <a:solidFill>
                            <a:srgbClr val="0070C0"/>
                          </a:solidFill>
                          <a:effectLst/>
                          <a:latin typeface="Gabriola" panose="04040605051002020D02" pitchFamily="82" charset="0"/>
                        </a:rPr>
                        <a:t>B</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35</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36</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29</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40</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43</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49</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51</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28</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50</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52</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41.3</a:t>
                      </a:r>
                      <a:endParaRPr lang="es-MX" sz="2800" b="1" i="0" u="none" strike="noStrike" dirty="0">
                        <a:solidFill>
                          <a:srgbClr val="0070C0"/>
                        </a:solidFill>
                        <a:effectLst/>
                        <a:latin typeface="Gabriola" panose="04040605051002020D02" pitchFamily="82" charset="0"/>
                      </a:endParaRPr>
                    </a:p>
                  </a:txBody>
                  <a:tcPr marL="9525" marR="9525" marT="9525" marB="0" anchor="b"/>
                </a:tc>
                <a:extLst>
                  <a:ext uri="{0D108BD9-81ED-4DB2-BD59-A6C34878D82A}">
                    <a16:rowId xmlns:a16="http://schemas.microsoft.com/office/drawing/2014/main" val="10003"/>
                  </a:ext>
                </a:extLst>
              </a:tr>
              <a:tr h="424441">
                <a:tc>
                  <a:txBody>
                    <a:bodyPr/>
                    <a:lstStyle/>
                    <a:p>
                      <a:pPr algn="l" fontAlgn="b"/>
                      <a:r>
                        <a:rPr lang="es-MX" sz="2800" b="1" u="none" strike="noStrike">
                          <a:solidFill>
                            <a:srgbClr val="0070C0"/>
                          </a:solidFill>
                          <a:effectLst/>
                          <a:latin typeface="Gabriola" panose="04040605051002020D02" pitchFamily="82" charset="0"/>
                        </a:rPr>
                        <a:t> </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u="none" strike="noStrike" dirty="0">
                          <a:solidFill>
                            <a:srgbClr val="0070C0"/>
                          </a:solidFill>
                          <a:effectLst/>
                          <a:latin typeface="Gabriola" panose="04040605051002020D02" pitchFamily="82" charset="0"/>
                        </a:rPr>
                        <a:t> </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l" fontAlgn="b"/>
                      <a:r>
                        <a:rPr lang="es-MX" sz="2800" b="1" u="none" strike="noStrike">
                          <a:solidFill>
                            <a:srgbClr val="0070C0"/>
                          </a:solidFill>
                          <a:effectLst/>
                          <a:latin typeface="Gabriola" panose="04040605051002020D02" pitchFamily="82" charset="0"/>
                        </a:rPr>
                        <a:t>C</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50</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43</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36</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34</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45</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52</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a:solidFill>
                            <a:srgbClr val="0070C0"/>
                          </a:solidFill>
                          <a:effectLst/>
                          <a:latin typeface="Gabriola" panose="04040605051002020D02" pitchFamily="82" charset="0"/>
                        </a:rPr>
                        <a:t>52</a:t>
                      </a:r>
                      <a:endParaRPr lang="es-MX" sz="2800" b="1" i="0" u="none" strike="noStrike">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43</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44</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34</a:t>
                      </a:r>
                      <a:endParaRPr lang="es-MX" sz="2800" b="1" i="0" u="none" strike="noStrike" dirty="0">
                        <a:solidFill>
                          <a:srgbClr val="0070C0"/>
                        </a:solidFill>
                        <a:effectLst/>
                        <a:latin typeface="Gabriola" panose="04040605051002020D02" pitchFamily="82" charset="0"/>
                      </a:endParaRPr>
                    </a:p>
                  </a:txBody>
                  <a:tcPr marL="9525" marR="9525" marT="9525" marB="0" anchor="b"/>
                </a:tc>
                <a:tc>
                  <a:txBody>
                    <a:bodyPr/>
                    <a:lstStyle/>
                    <a:p>
                      <a:pPr algn="r" fontAlgn="b"/>
                      <a:r>
                        <a:rPr lang="es-MX" sz="2800" b="1" u="none" strike="noStrike" dirty="0">
                          <a:solidFill>
                            <a:srgbClr val="0070C0"/>
                          </a:solidFill>
                          <a:effectLst/>
                          <a:latin typeface="Gabriola" panose="04040605051002020D02" pitchFamily="82" charset="0"/>
                        </a:rPr>
                        <a:t>43.3</a:t>
                      </a:r>
                      <a:endParaRPr lang="es-MX" sz="2800" b="1" i="0" u="none" strike="noStrike" dirty="0">
                        <a:solidFill>
                          <a:srgbClr val="0070C0"/>
                        </a:solidFill>
                        <a:effectLst/>
                        <a:latin typeface="Gabriola" panose="04040605051002020D02" pitchFamily="82" charset="0"/>
                      </a:endParaRPr>
                    </a:p>
                  </a:txBody>
                  <a:tcPr marL="9525" marR="9525" marT="9525" marB="0" anchor="b"/>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1 CuadroTexto"/>
          <p:cNvSpPr txBox="1">
            <a:spLocks noChangeArrowheads="1"/>
          </p:cNvSpPr>
          <p:nvPr/>
        </p:nvSpPr>
        <p:spPr bwMode="auto">
          <a:xfrm>
            <a:off x="2350071" y="280675"/>
            <a:ext cx="43428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sz="2800" b="1" dirty="0">
                <a:solidFill>
                  <a:srgbClr val="C00000"/>
                </a:solidFill>
                <a:latin typeface="Gabriola" panose="04040605051002020D02" pitchFamily="82" charset="0"/>
              </a:rPr>
              <a:t>Principios del Diseño de Experimentos</a:t>
            </a:r>
          </a:p>
        </p:txBody>
      </p:sp>
      <p:sp>
        <p:nvSpPr>
          <p:cNvPr id="2" name="CuadroTexto 1"/>
          <p:cNvSpPr txBox="1"/>
          <p:nvPr/>
        </p:nvSpPr>
        <p:spPr>
          <a:xfrm>
            <a:off x="467544" y="1052736"/>
            <a:ext cx="8107911" cy="4832092"/>
          </a:xfrm>
          <a:prstGeom prst="rect">
            <a:avLst/>
          </a:prstGeom>
          <a:noFill/>
        </p:spPr>
        <p:txBody>
          <a:bodyPr wrap="square" rtlCol="0">
            <a:spAutoFit/>
          </a:bodyPr>
          <a:lstStyle/>
          <a:p>
            <a:r>
              <a:rPr lang="es-MX" sz="2800" b="1" dirty="0">
                <a:solidFill>
                  <a:srgbClr val="003399"/>
                </a:solidFill>
                <a:latin typeface="Gabriola" panose="04040605051002020D02" pitchFamily="82" charset="0"/>
                <a:cs typeface="Arial" panose="020B0604020202020204" pitchFamily="34" charset="0"/>
              </a:rPr>
              <a:t>Para que el experimento se realice de la forma mas eficiente y sea posible obtener conclusiones validas y objetivas es necesario:</a:t>
            </a:r>
          </a:p>
          <a:p>
            <a:pPr algn="just"/>
            <a:endParaRPr lang="es-MX" sz="2800" b="1" dirty="0">
              <a:solidFill>
                <a:srgbClr val="003399"/>
              </a:solidFill>
              <a:latin typeface="Gabriola" panose="04040605051002020D02" pitchFamily="82" charset="0"/>
              <a:cs typeface="Arial" panose="020B0604020202020204" pitchFamily="34" charset="0"/>
            </a:endParaRPr>
          </a:p>
          <a:p>
            <a:pPr algn="just"/>
            <a:r>
              <a:rPr lang="es-MX" sz="2800" b="1" dirty="0">
                <a:solidFill>
                  <a:srgbClr val="C00000"/>
                </a:solidFill>
                <a:latin typeface="Gabriola" panose="04040605051002020D02" pitchFamily="82" charset="0"/>
                <a:cs typeface="Arial" panose="020B0604020202020204" pitchFamily="34" charset="0"/>
              </a:rPr>
              <a:t>Replica</a:t>
            </a:r>
            <a:r>
              <a:rPr lang="es-MX" sz="2800" b="1" dirty="0">
                <a:solidFill>
                  <a:srgbClr val="003399"/>
                </a:solidFill>
                <a:latin typeface="Gabriola" panose="04040605051002020D02" pitchFamily="82" charset="0"/>
                <a:cs typeface="Arial" panose="020B0604020202020204" pitchFamily="34" charset="0"/>
              </a:rPr>
              <a:t>: Correr o probar mas de una vez un tratamiento o combinación. Esto permite estimar el error experimental ; distinguir mejor que parte de la variabilidad total se debe al error y cual a los factores.</a:t>
            </a:r>
          </a:p>
          <a:p>
            <a:pPr algn="just"/>
            <a:endParaRPr lang="es-MX" sz="2800" b="1" dirty="0">
              <a:solidFill>
                <a:srgbClr val="003399"/>
              </a:solidFill>
              <a:latin typeface="Gabriola" panose="04040605051002020D02" pitchFamily="82" charset="0"/>
              <a:cs typeface="Arial" panose="020B0604020202020204" pitchFamily="34" charset="0"/>
            </a:endParaRPr>
          </a:p>
          <a:p>
            <a:pPr algn="just"/>
            <a:r>
              <a:rPr lang="es-MX" sz="2800" b="1" dirty="0">
                <a:solidFill>
                  <a:srgbClr val="C00000"/>
                </a:solidFill>
                <a:latin typeface="Gabriola" panose="04040605051002020D02" pitchFamily="82" charset="0"/>
                <a:cs typeface="Arial" panose="020B0604020202020204" pitchFamily="34" charset="0"/>
              </a:rPr>
              <a:t>Aleatorización</a:t>
            </a:r>
            <a:r>
              <a:rPr lang="es-MX" sz="2800" b="1" dirty="0">
                <a:solidFill>
                  <a:srgbClr val="003399"/>
                </a:solidFill>
                <a:latin typeface="Gabriola" panose="04040605051002020D02" pitchFamily="82" charset="0"/>
                <a:cs typeface="Arial" panose="020B0604020202020204" pitchFamily="34" charset="0"/>
              </a:rPr>
              <a:t>: El orden en que se asigna el material experimental y el orden en que se realizan las pruebas debe ser al azar. Esto asegura que las pequeñas diferencias provocadas por los factores no controlados se repartan homogéneamente.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67705" y="2594559"/>
            <a:ext cx="8208590" cy="3908762"/>
          </a:xfrm>
          <a:prstGeom prst="rect">
            <a:avLst/>
          </a:prstGeom>
          <a:noFill/>
          <a:ln>
            <a:noFill/>
          </a:ln>
          <a:extLst/>
        </p:spPr>
        <p:txBody>
          <a:bodyPr wrap="square" anchor="ctr">
            <a:spAutoFit/>
          </a:bodyPr>
          <a:lstStyle/>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rgbClr val="002060"/>
                </a:solidFill>
                <a:latin typeface="Gabriola" panose="04040605051002020D02" pitchFamily="82" charset="0"/>
              </a:rPr>
              <a:t>SUPUESTOS</a:t>
            </a: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rgbClr val="002060"/>
                </a:solidFill>
                <a:latin typeface="Gabriola" panose="04040605051002020D02" pitchFamily="82" charset="0"/>
              </a:rPr>
              <a:t>Los residuales o el error aleatorio deben cumplir tres supuestos:</a:t>
            </a: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endParaRPr lang="es-MX" sz="2800" b="1" dirty="0">
              <a:solidFill>
                <a:srgbClr val="002060"/>
              </a:solidFill>
              <a:latin typeface="Gabriola" panose="04040605051002020D02" pitchFamily="82" charset="0"/>
            </a:endParaRP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rgbClr val="002060"/>
                </a:solidFill>
                <a:latin typeface="Gabriola" panose="04040605051002020D02" pitchFamily="82" charset="0"/>
              </a:rPr>
              <a:t>1.- Los residuales deben ser independientes</a:t>
            </a: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endParaRPr lang="es-MX" sz="2800" b="1" dirty="0">
              <a:solidFill>
                <a:srgbClr val="002060"/>
              </a:solidFill>
              <a:latin typeface="Gabriola" panose="04040605051002020D02" pitchFamily="82" charset="0"/>
            </a:endParaRP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rgbClr val="002060"/>
                </a:solidFill>
                <a:latin typeface="Gabriola" panose="04040605051002020D02" pitchFamily="82" charset="0"/>
              </a:rPr>
              <a:t>2.- Los residuales deben tener varianza constante</a:t>
            </a: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endParaRPr lang="es-MX" sz="2800" b="1" dirty="0">
              <a:solidFill>
                <a:srgbClr val="002060"/>
              </a:solidFill>
              <a:latin typeface="Gabriola" panose="04040605051002020D02" pitchFamily="82" charset="0"/>
            </a:endParaRP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rgbClr val="002060"/>
                </a:solidFill>
                <a:latin typeface="Gabriola" panose="04040605051002020D02" pitchFamily="82" charset="0"/>
              </a:rPr>
              <a:t>3.- Los  residuales se distribuyen normal.</a:t>
            </a: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endParaRPr lang="es-ES_tradnl" b="1" dirty="0">
              <a:solidFill>
                <a:schemeClr val="bg1"/>
              </a:solidFill>
            </a:endParaRPr>
          </a:p>
        </p:txBody>
      </p:sp>
      <p:sp>
        <p:nvSpPr>
          <p:cNvPr id="27651" name="Text Box 4"/>
          <p:cNvSpPr txBox="1">
            <a:spLocks noChangeArrowheads="1"/>
          </p:cNvSpPr>
          <p:nvPr/>
        </p:nvSpPr>
        <p:spPr bwMode="auto">
          <a:xfrm>
            <a:off x="323850" y="618278"/>
            <a:ext cx="7058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s-MX" sz="2800" b="1" dirty="0">
                <a:solidFill>
                  <a:srgbClr val="C00000"/>
                </a:solidFill>
                <a:latin typeface="Gabriola" panose="04040605051002020D02" pitchFamily="82" charset="0"/>
              </a:rPr>
              <a:t> </a:t>
            </a:r>
            <a:endParaRPr lang="es-ES" sz="2800" b="1" dirty="0">
              <a:solidFill>
                <a:srgbClr val="C00000"/>
              </a:solidFill>
              <a:latin typeface="Gabriola" panose="04040605051002020D02" pitchFamily="82" charset="0"/>
            </a:endParaRPr>
          </a:p>
        </p:txBody>
      </p:sp>
      <p:sp>
        <p:nvSpPr>
          <p:cNvPr id="27653" name="1 CuadroTexto"/>
          <p:cNvSpPr txBox="1">
            <a:spLocks noChangeArrowheads="1"/>
          </p:cNvSpPr>
          <p:nvPr/>
        </p:nvSpPr>
        <p:spPr bwMode="auto">
          <a:xfrm>
            <a:off x="2699792" y="63150"/>
            <a:ext cx="26180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MX" sz="2800" b="1" dirty="0">
                <a:solidFill>
                  <a:srgbClr val="C00000"/>
                </a:solidFill>
                <a:latin typeface="Gabriola" panose="04040605051002020D02" pitchFamily="82" charset="0"/>
              </a:rPr>
              <a:t>Supuestos de Residuos</a:t>
            </a:r>
          </a:p>
        </p:txBody>
      </p:sp>
      <p:pic>
        <p:nvPicPr>
          <p:cNvPr id="2" name="Imagen 1">
            <a:extLst>
              <a:ext uri="{FF2B5EF4-FFF2-40B4-BE49-F238E27FC236}">
                <a16:creationId xmlns:a16="http://schemas.microsoft.com/office/drawing/2014/main" id="{7EEE5DEA-A178-43FB-B3BA-D551FC8D5736}"/>
              </a:ext>
            </a:extLst>
          </p:cNvPr>
          <p:cNvPicPr>
            <a:picLocks noChangeAspect="1"/>
          </p:cNvPicPr>
          <p:nvPr/>
        </p:nvPicPr>
        <p:blipFill>
          <a:blip r:embed="rId2"/>
          <a:stretch>
            <a:fillRect/>
          </a:stretch>
        </p:blipFill>
        <p:spPr>
          <a:xfrm>
            <a:off x="2705512" y="798538"/>
            <a:ext cx="2487807" cy="749735"/>
          </a:xfrm>
          <a:prstGeom prst="rect">
            <a:avLst/>
          </a:prstGeom>
        </p:spPr>
      </p:pic>
      <p:pic>
        <p:nvPicPr>
          <p:cNvPr id="3" name="Imagen 2">
            <a:extLst>
              <a:ext uri="{FF2B5EF4-FFF2-40B4-BE49-F238E27FC236}">
                <a16:creationId xmlns:a16="http://schemas.microsoft.com/office/drawing/2014/main" id="{0D40F3A5-402C-4150-BD24-F0F114A9E81C}"/>
              </a:ext>
            </a:extLst>
          </p:cNvPr>
          <p:cNvPicPr>
            <a:picLocks noChangeAspect="1"/>
          </p:cNvPicPr>
          <p:nvPr/>
        </p:nvPicPr>
        <p:blipFill>
          <a:blip r:embed="rId3"/>
          <a:stretch>
            <a:fillRect/>
          </a:stretch>
        </p:blipFill>
        <p:spPr>
          <a:xfrm>
            <a:off x="440058" y="1632656"/>
            <a:ext cx="7732342" cy="5551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nvPr>
        </p:nvGraphicFramePr>
        <p:xfrm>
          <a:off x="146849" y="3645024"/>
          <a:ext cx="8844297" cy="2808312"/>
        </p:xfrm>
        <a:graphic>
          <a:graphicData uri="http://schemas.openxmlformats.org/presentationml/2006/ole">
            <mc:AlternateContent xmlns:mc="http://schemas.openxmlformats.org/markup-compatibility/2006">
              <mc:Choice xmlns:v="urn:schemas-microsoft-com:vml" Requires="v">
                <p:oleObj spid="_x0000_s23554" name="Worksheet" r:id="rId3" imgW="8391520" imgH="1781170" progId="Excel.Sheet.12">
                  <p:embed/>
                </p:oleObj>
              </mc:Choice>
              <mc:Fallback>
                <p:oleObj name="Worksheet" r:id="rId3" imgW="8391520" imgH="1781170" progId="Excel.Sheet.12">
                  <p:embed/>
                  <p:pic>
                    <p:nvPicPr>
                      <p:cNvPr id="5" name="Objeto 4"/>
                      <p:cNvPicPr/>
                      <p:nvPr/>
                    </p:nvPicPr>
                    <p:blipFill>
                      <a:blip r:embed="rId4"/>
                      <a:stretch>
                        <a:fillRect/>
                      </a:stretch>
                    </p:blipFill>
                    <p:spPr>
                      <a:xfrm>
                        <a:off x="146849" y="3645024"/>
                        <a:ext cx="8844297" cy="2808312"/>
                      </a:xfrm>
                      <a:prstGeom prst="rect">
                        <a:avLst/>
                      </a:prstGeom>
                    </p:spPr>
                  </p:pic>
                </p:oleObj>
              </mc:Fallback>
            </mc:AlternateContent>
          </a:graphicData>
        </a:graphic>
      </p:graphicFrame>
      <p:graphicFrame>
        <p:nvGraphicFramePr>
          <p:cNvPr id="6" name="Objeto 5"/>
          <p:cNvGraphicFramePr>
            <a:graphicFrameLocks noChangeAspect="1"/>
          </p:cNvGraphicFramePr>
          <p:nvPr>
            <p:extLst/>
          </p:nvPr>
        </p:nvGraphicFramePr>
        <p:xfrm>
          <a:off x="142421" y="908720"/>
          <a:ext cx="8848725" cy="2520280"/>
        </p:xfrm>
        <a:graphic>
          <a:graphicData uri="http://schemas.openxmlformats.org/presentationml/2006/ole">
            <mc:AlternateContent xmlns:mc="http://schemas.openxmlformats.org/markup-compatibility/2006">
              <mc:Choice xmlns:v="urn:schemas-microsoft-com:vml" Requires="v">
                <p:oleObj spid="_x0000_s23555" name="Worksheet" r:id="rId5" imgW="8848715" imgH="2057441" progId="Excel.Sheet.12">
                  <p:embed/>
                </p:oleObj>
              </mc:Choice>
              <mc:Fallback>
                <p:oleObj name="Worksheet" r:id="rId5" imgW="8848715" imgH="2057441" progId="Excel.Sheet.12">
                  <p:embed/>
                  <p:pic>
                    <p:nvPicPr>
                      <p:cNvPr id="6" name="Objeto 5"/>
                      <p:cNvPicPr/>
                      <p:nvPr/>
                    </p:nvPicPr>
                    <p:blipFill>
                      <a:blip r:embed="rId6"/>
                      <a:stretch>
                        <a:fillRect/>
                      </a:stretch>
                    </p:blipFill>
                    <p:spPr>
                      <a:xfrm>
                        <a:off x="142421" y="908720"/>
                        <a:ext cx="8848725" cy="2520280"/>
                      </a:xfrm>
                      <a:prstGeom prst="rect">
                        <a:avLst/>
                      </a:prstGeom>
                    </p:spPr>
                  </p:pic>
                </p:oleObj>
              </mc:Fallback>
            </mc:AlternateContent>
          </a:graphicData>
        </a:graphic>
      </p:graphicFrame>
      <p:sp>
        <p:nvSpPr>
          <p:cNvPr id="7" name="CuadroTexto 6"/>
          <p:cNvSpPr txBox="1"/>
          <p:nvPr/>
        </p:nvSpPr>
        <p:spPr>
          <a:xfrm>
            <a:off x="1619672" y="237116"/>
            <a:ext cx="626469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2400" b="1" i="0" u="none" strike="noStrike" kern="1200" cap="none" spc="0" normalizeH="0" baseline="0" noProof="0" dirty="0">
                <a:ln>
                  <a:noFill/>
                </a:ln>
                <a:solidFill>
                  <a:srgbClr val="C00000"/>
                </a:solidFill>
                <a:effectLst/>
                <a:uLnTx/>
                <a:uFillTx/>
                <a:latin typeface="Times New Roman" pitchFamily="18" charset="0"/>
                <a:ea typeface="+mn-ea"/>
                <a:cs typeface="+mn-cs"/>
              </a:rPr>
              <a:t>ALEATORIZACIÓN DEL EXPERIMENTO</a:t>
            </a:r>
          </a:p>
        </p:txBody>
      </p:sp>
      <p:sp>
        <p:nvSpPr>
          <p:cNvPr id="2" name="Marcador de pie de página 1">
            <a:extLst>
              <a:ext uri="{FF2B5EF4-FFF2-40B4-BE49-F238E27FC236}">
                <a16:creationId xmlns:a16="http://schemas.microsoft.com/office/drawing/2014/main" id="{FBBDB39A-8CD5-486D-B71E-8AC36A40D179}"/>
              </a:ext>
            </a:extLst>
          </p:cNvPr>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900" b="0" i="0" u="none" strike="noStrike" kern="1200" cap="none" spc="0" normalizeH="0" baseline="0" noProof="0">
                <a:ln>
                  <a:noFill/>
                </a:ln>
                <a:solidFill>
                  <a:prstClr val="black">
                    <a:tint val="75000"/>
                  </a:prstClr>
                </a:solidFill>
                <a:effectLst/>
                <a:uLnTx/>
                <a:uFillTx/>
                <a:latin typeface="Times New Roman" pitchFamily="18" charset="0"/>
                <a:ea typeface="+mn-ea"/>
                <a:cs typeface="+mn-cs"/>
              </a:rPr>
              <a:t>JJMV/PGG</a:t>
            </a:r>
          </a:p>
        </p:txBody>
      </p:sp>
    </p:spTree>
    <p:extLst>
      <p:ext uri="{BB962C8B-B14F-4D97-AF65-F5344CB8AC3E}">
        <p14:creationId xmlns:p14="http://schemas.microsoft.com/office/powerpoint/2010/main" val="2005637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67544" y="324179"/>
            <a:ext cx="5831879" cy="523220"/>
          </a:xfrm>
          <a:prstGeom prst="rect">
            <a:avLst/>
          </a:prstGeom>
          <a:noFill/>
          <a:ln>
            <a:noFill/>
          </a:ln>
          <a:extLst/>
        </p:spPr>
        <p:txBody>
          <a:bodyPr wrap="square" anchor="ctr">
            <a:spAutoFit/>
          </a:bodyPr>
          <a:lstStyle/>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rgbClr val="002060"/>
                </a:solidFill>
                <a:latin typeface="Gabriola" panose="04040605051002020D02" pitchFamily="82" charset="0"/>
                <a:cs typeface="Times New Roman" pitchFamily="18" charset="0"/>
              </a:rPr>
              <a:t>En el ejemplo los residuales se calculan así</a:t>
            </a:r>
            <a:r>
              <a:rPr lang="es-ES_tradnl" sz="2800" dirty="0">
                <a:solidFill>
                  <a:srgbClr val="002060"/>
                </a:solidFill>
                <a:latin typeface="Gabriola" panose="04040605051002020D02" pitchFamily="82" charset="0"/>
                <a:cs typeface="Times New Roman" pitchFamily="18" charset="0"/>
              </a:rPr>
              <a:t>:</a:t>
            </a:r>
            <a:endParaRPr lang="es-MX" sz="2800" dirty="0">
              <a:solidFill>
                <a:srgbClr val="002060"/>
              </a:solidFill>
              <a:latin typeface="Gabriola" panose="04040605051002020D02" pitchFamily="82" charset="0"/>
            </a:endParaRPr>
          </a:p>
        </p:txBody>
      </p:sp>
      <p:graphicFrame>
        <p:nvGraphicFramePr>
          <p:cNvPr id="28675" name="Group 3"/>
          <p:cNvGraphicFramePr>
            <a:graphicFrameLocks noGrp="1"/>
          </p:cNvGraphicFramePr>
          <p:nvPr>
            <p:extLst>
              <p:ext uri="{D42A27DB-BD31-4B8C-83A1-F6EECF244321}">
                <p14:modId xmlns:p14="http://schemas.microsoft.com/office/powerpoint/2010/main" val="3660031999"/>
              </p:ext>
            </p:extLst>
          </p:nvPr>
        </p:nvGraphicFramePr>
        <p:xfrm>
          <a:off x="611560" y="847399"/>
          <a:ext cx="7200800" cy="5699760"/>
        </p:xfrm>
        <a:graphic>
          <a:graphicData uri="http://schemas.openxmlformats.org/drawingml/2006/table">
            <a:tbl>
              <a:tblPr/>
              <a:tblGrid>
                <a:gridCol w="2182881">
                  <a:extLst>
                    <a:ext uri="{9D8B030D-6E8A-4147-A177-3AD203B41FA5}">
                      <a16:colId xmlns:a16="http://schemas.microsoft.com/office/drawing/2014/main" val="20000"/>
                    </a:ext>
                  </a:extLst>
                </a:gridCol>
                <a:gridCol w="2550253">
                  <a:extLst>
                    <a:ext uri="{9D8B030D-6E8A-4147-A177-3AD203B41FA5}">
                      <a16:colId xmlns:a16="http://schemas.microsoft.com/office/drawing/2014/main" val="20001"/>
                    </a:ext>
                  </a:extLst>
                </a:gridCol>
                <a:gridCol w="2467666">
                  <a:extLst>
                    <a:ext uri="{9D8B030D-6E8A-4147-A177-3AD203B41FA5}">
                      <a16:colId xmlns:a16="http://schemas.microsoft.com/office/drawing/2014/main" val="20002"/>
                    </a:ext>
                  </a:extLst>
                </a:gridCol>
              </a:tblGrid>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rgbClr val="002060"/>
                          </a:solidFill>
                          <a:effectLst/>
                          <a:latin typeface="Gabriola" panose="04040605051002020D02" pitchFamily="82" charset="0"/>
                          <a:ea typeface="Times New Roman" pitchFamily="18" charset="0"/>
                          <a:cs typeface="Arial" charset="0"/>
                        </a:rPr>
                        <a:t>Envase 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Envase 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Envase 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23-31=-8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35-41.3=-6.3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50-43.3=6.7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28-31=-3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36-41.3=-5.3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43-43.3=-0.3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21-31=-10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29-41.3=-12.3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36-43.3=-7.3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27-31=-4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40-41.3=-1.3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34-43.3=-9.3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35-31=4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43-41.3=1.7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45-43.3=1.7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41-31=10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49-41.3=7.7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52-43.3=8.7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37-31=6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51-41.3=9.7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52-43.3=8.7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30-31=-1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28-41.3=-13.3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43-43.3=-0.3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32-31=1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50-41.3=8.7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44-43.3=0.7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54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36-31=5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a:ln>
                            <a:noFill/>
                          </a:ln>
                          <a:solidFill>
                            <a:srgbClr val="002060"/>
                          </a:solidFill>
                          <a:effectLst/>
                          <a:latin typeface="Gabriola" panose="04040605051002020D02" pitchFamily="82" charset="0"/>
                          <a:ea typeface="Times New Roman" pitchFamily="18" charset="0"/>
                          <a:cs typeface="Arial" charset="0"/>
                        </a:rPr>
                        <a:t>52-41.3=10.7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rgbClr val="002060"/>
                          </a:solidFill>
                          <a:effectLst/>
                          <a:latin typeface="Gabriola" panose="04040605051002020D02" pitchFamily="82" charset="0"/>
                          <a:ea typeface="Times New Roman" pitchFamily="18" charset="0"/>
                          <a:cs typeface="Arial" charset="0"/>
                        </a:rPr>
                        <a:t>34-43.3=-9.3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8725" name="Rectangle 53"/>
          <p:cNvSpPr>
            <a:spLocks noChangeArrowheads="1"/>
          </p:cNvSpPr>
          <p:nvPr/>
        </p:nvSpPr>
        <p:spPr bwMode="auto">
          <a:xfrm>
            <a:off x="0" y="5265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98330" y="162203"/>
            <a:ext cx="8693256" cy="138499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chemeClr val="bg1"/>
                </a:solidFill>
                <a:latin typeface="Gabriola" panose="04040605051002020D02" pitchFamily="82" charset="0"/>
              </a:rPr>
              <a:t>SUPUESTO DE VARIANZA CONSTANTE</a:t>
            </a:r>
            <a:endParaRPr lang="es-MX" sz="2800" b="1" dirty="0">
              <a:solidFill>
                <a:schemeClr val="bg1"/>
              </a:solidFill>
              <a:latin typeface="Gabriola" panose="04040605051002020D02" pitchFamily="82" charset="0"/>
            </a:endParaRPr>
          </a:p>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chemeClr val="bg1"/>
                </a:solidFill>
                <a:latin typeface="Gabriola" panose="04040605051002020D02" pitchFamily="82" charset="0"/>
              </a:rPr>
              <a:t>Para checar el supuesto de varianza constante, es necesario realizar la siguiente grafica:</a:t>
            </a:r>
          </a:p>
        </p:txBody>
      </p:sp>
      <p:pic>
        <p:nvPicPr>
          <p:cNvPr id="296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348880"/>
            <a:ext cx="7344817" cy="389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ChangeArrowheads="1"/>
          </p:cNvSpPr>
          <p:nvPr/>
        </p:nvSpPr>
        <p:spPr bwMode="auto">
          <a:xfrm>
            <a:off x="1296124" y="1633914"/>
            <a:ext cx="6697667" cy="52322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chemeClr val="bg1"/>
                </a:solidFill>
                <a:latin typeface="Gabriola" panose="04040605051002020D02" pitchFamily="82" charset="0"/>
              </a:rPr>
              <a:t>GRAFICA DE RESIDUALES VS LOS NIVELES DEL FACTOR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90141"/>
            <a:ext cx="8748713" cy="138499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chemeClr val="bg1"/>
                </a:solidFill>
                <a:latin typeface="Gabriola" panose="04040605051002020D02" pitchFamily="82" charset="0"/>
              </a:rPr>
              <a:t>SUPUESTO DE INDEPENDENCIA</a:t>
            </a:r>
            <a:endParaRPr lang="es-MX" sz="2800" b="1" dirty="0">
              <a:solidFill>
                <a:schemeClr val="bg1"/>
              </a:solidFill>
              <a:latin typeface="Gabriola" panose="04040605051002020D02" pitchFamily="82" charset="0"/>
            </a:endParaRPr>
          </a:p>
          <a:p>
            <a:pPr algn="jus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chemeClr val="bg1"/>
                </a:solidFill>
                <a:latin typeface="Gabriola" panose="04040605051002020D02" pitchFamily="82" charset="0"/>
              </a:rPr>
              <a:t>Para comprobar el supuesto de independencia se requiere tener el orden de corrida experimental, como se muestra a continuación:</a:t>
            </a:r>
            <a:endParaRPr lang="es-MX" sz="2800" b="1" dirty="0">
              <a:solidFill>
                <a:schemeClr val="bg1"/>
              </a:solidFill>
              <a:latin typeface="Gabriola" panose="04040605051002020D02" pitchFamily="82" charset="0"/>
            </a:endParaRPr>
          </a:p>
        </p:txBody>
      </p:sp>
      <p:graphicFrame>
        <p:nvGraphicFramePr>
          <p:cNvPr id="30723" name="Group 3"/>
          <p:cNvGraphicFramePr>
            <a:graphicFrameLocks noGrp="1"/>
          </p:cNvGraphicFramePr>
          <p:nvPr>
            <p:extLst>
              <p:ext uri="{D42A27DB-BD31-4B8C-83A1-F6EECF244321}">
                <p14:modId xmlns:p14="http://schemas.microsoft.com/office/powerpoint/2010/main" val="3455964434"/>
              </p:ext>
            </p:extLst>
          </p:nvPr>
        </p:nvGraphicFramePr>
        <p:xfrm>
          <a:off x="179388" y="1484313"/>
          <a:ext cx="4176712" cy="5181600"/>
        </p:xfrm>
        <a:graphic>
          <a:graphicData uri="http://schemas.openxmlformats.org/drawingml/2006/table">
            <a:tbl>
              <a:tblPr/>
              <a:tblGrid>
                <a:gridCol w="1439862">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tblGrid>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ORDEN DE</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ENVASE</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RESIDUAL</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extLst>
                  <a:ext uri="{0D108BD9-81ED-4DB2-BD59-A6C34878D82A}">
                    <a16:rowId xmlns:a16="http://schemas.microsoft.com/office/drawing/2014/main" val="10000"/>
                  </a:ext>
                </a:extLst>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CORRIDA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 </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 </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1"/>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-8</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2"/>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-6.3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3"/>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a:ln>
                            <a:noFill/>
                          </a:ln>
                          <a:solidFill>
                            <a:schemeClr val="bg1"/>
                          </a:solidFill>
                          <a:effectLst/>
                          <a:latin typeface="Arial" charset="0"/>
                          <a:cs typeface="Arial" charset="0"/>
                        </a:rPr>
                        <a:t>C</a:t>
                      </a:r>
                      <a:endParaRPr kumimoji="0" lang="es-ES" sz="1400" b="1" i="0" u="none" strike="noStrike" cap="none" normalizeH="0" baseline="0" dirty="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6.7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4"/>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4</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5"/>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5</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-12.3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6"/>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6</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7"/>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-0.3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8"/>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8</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-10</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9"/>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9</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-7.3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0"/>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10</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1"/>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11</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7.7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2"/>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12</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-4</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3"/>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-9.3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4"/>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14</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4</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5"/>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15</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a:ln>
                            <a:noFill/>
                          </a:ln>
                          <a:solidFill>
                            <a:schemeClr val="bg1"/>
                          </a:solidFill>
                          <a:effectLst/>
                          <a:latin typeface="Arial" charset="0"/>
                          <a:cs typeface="Arial" charset="0"/>
                        </a:rPr>
                        <a:t>9.7</a:t>
                      </a:r>
                      <a:endParaRPr kumimoji="0" lang="es-ES" sz="1400" b="1" i="0" u="none" strike="noStrike" cap="none" normalizeH="0" baseline="0" dirty="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6"/>
                  </a:ext>
                </a:extLst>
              </a:tr>
            </a:tbl>
          </a:graphicData>
        </a:graphic>
      </p:graphicFrame>
      <p:graphicFrame>
        <p:nvGraphicFramePr>
          <p:cNvPr id="30796" name="Group 76"/>
          <p:cNvGraphicFramePr>
            <a:graphicFrameLocks noGrp="1"/>
          </p:cNvGraphicFramePr>
          <p:nvPr>
            <p:extLst>
              <p:ext uri="{D42A27DB-BD31-4B8C-83A1-F6EECF244321}">
                <p14:modId xmlns:p14="http://schemas.microsoft.com/office/powerpoint/2010/main" val="2477029784"/>
              </p:ext>
            </p:extLst>
          </p:nvPr>
        </p:nvGraphicFramePr>
        <p:xfrm>
          <a:off x="4787900" y="1412875"/>
          <a:ext cx="3598863" cy="5181600"/>
        </p:xfrm>
        <a:graphic>
          <a:graphicData uri="http://schemas.openxmlformats.org/drawingml/2006/table">
            <a:tbl>
              <a:tblPr/>
              <a:tblGrid>
                <a:gridCol w="1208088">
                  <a:extLst>
                    <a:ext uri="{9D8B030D-6E8A-4147-A177-3AD203B41FA5}">
                      <a16:colId xmlns:a16="http://schemas.microsoft.com/office/drawing/2014/main" val="20000"/>
                    </a:ext>
                  </a:extLst>
                </a:gridCol>
                <a:gridCol w="1195387">
                  <a:extLst>
                    <a:ext uri="{9D8B030D-6E8A-4147-A177-3AD203B41FA5}">
                      <a16:colId xmlns:a16="http://schemas.microsoft.com/office/drawing/2014/main" val="20001"/>
                    </a:ext>
                  </a:extLst>
                </a:gridCol>
                <a:gridCol w="1195388">
                  <a:extLst>
                    <a:ext uri="{9D8B030D-6E8A-4147-A177-3AD203B41FA5}">
                      <a16:colId xmlns:a16="http://schemas.microsoft.com/office/drawing/2014/main" val="20002"/>
                    </a:ext>
                  </a:extLst>
                </a:gridCol>
              </a:tblGrid>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ORDEN DE</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ENVASE</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RESIDUAL</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8000"/>
                    </a:solidFill>
                  </a:tcPr>
                </a:tc>
                <a:extLst>
                  <a:ext uri="{0D108BD9-81ED-4DB2-BD59-A6C34878D82A}">
                    <a16:rowId xmlns:a16="http://schemas.microsoft.com/office/drawing/2014/main" val="10000"/>
                  </a:ext>
                </a:extLst>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CORRIDA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 </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 </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1"/>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16</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2"/>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8.7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3"/>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18</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10</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4"/>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19</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8.7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5"/>
                  </a:ext>
                </a:extLst>
              </a:tr>
              <a:tr h="271016">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20</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a:ln>
                            <a:noFill/>
                          </a:ln>
                          <a:solidFill>
                            <a:schemeClr val="bg1"/>
                          </a:solidFill>
                          <a:effectLst/>
                          <a:latin typeface="Arial" charset="0"/>
                          <a:cs typeface="Arial" charset="0"/>
                        </a:rPr>
                        <a:t>B</a:t>
                      </a:r>
                      <a:endParaRPr kumimoji="0" lang="es-ES" sz="1400" b="1" i="0" u="none" strike="noStrike" cap="none" normalizeH="0" baseline="0" dirty="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-13.3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6"/>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21</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6</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7"/>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22</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-0.3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8"/>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8.7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9"/>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24</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0"/>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25</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0.7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1"/>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26</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10.7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2"/>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27</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A</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1</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3"/>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28</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C</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-9.3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4"/>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29</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B</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a:ln>
                            <a:noFill/>
                          </a:ln>
                          <a:solidFill>
                            <a:schemeClr val="bg1"/>
                          </a:solidFill>
                          <a:effectLst/>
                          <a:latin typeface="Arial" charset="0"/>
                          <a:cs typeface="Arial" charset="0"/>
                        </a:rPr>
                        <a:t>-5.3</a:t>
                      </a:r>
                      <a:endParaRPr kumimoji="0" lang="es-ES" sz="1400" b="1" i="0" u="none" strike="noStrike" cap="none" normalizeH="0" baseline="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5"/>
                  </a:ext>
                </a:extLst>
              </a:tr>
              <a:tr h="175344">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a:ln>
                            <a:noFill/>
                          </a:ln>
                          <a:solidFill>
                            <a:schemeClr val="bg1"/>
                          </a:solidFill>
                          <a:effectLst/>
                          <a:latin typeface="Arial" charset="0"/>
                          <a:cs typeface="Arial" charset="0"/>
                        </a:rPr>
                        <a:t>30</a:t>
                      </a:r>
                      <a:endParaRPr kumimoji="0" lang="es-ES" sz="1400" b="1" i="0" u="none" strike="noStrike" cap="none" normalizeH="0" baseline="0" dirty="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a:ln>
                            <a:noFill/>
                          </a:ln>
                          <a:solidFill>
                            <a:schemeClr val="bg1"/>
                          </a:solidFill>
                          <a:effectLst/>
                          <a:latin typeface="Arial" charset="0"/>
                          <a:cs typeface="Arial" charset="0"/>
                        </a:rPr>
                        <a:t>A</a:t>
                      </a:r>
                      <a:endParaRPr kumimoji="0" lang="es-ES" sz="1400" b="1" i="0" u="none" strike="noStrike" cap="none" normalizeH="0" baseline="0" dirty="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dirty="0">
                          <a:ln>
                            <a:noFill/>
                          </a:ln>
                          <a:solidFill>
                            <a:schemeClr val="bg1"/>
                          </a:solidFill>
                          <a:effectLst/>
                          <a:latin typeface="Arial" charset="0"/>
                          <a:cs typeface="Arial" charset="0"/>
                        </a:rPr>
                        <a:t>5</a:t>
                      </a:r>
                      <a:endParaRPr kumimoji="0" lang="es-ES" sz="1400" b="1" i="0" u="none" strike="noStrike" cap="none" normalizeH="0" baseline="0" dirty="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35696" y="332656"/>
            <a:ext cx="6086923" cy="52322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_tradnl" sz="2800" b="1" dirty="0">
                <a:solidFill>
                  <a:schemeClr val="bg1"/>
                </a:solidFill>
                <a:latin typeface="Gabriola" panose="04040605051002020D02" pitchFamily="82" charset="0"/>
              </a:rPr>
              <a:t>GRAFICA DE RESIDUALES VS ORDEN DE CORRIDA</a:t>
            </a: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052513"/>
            <a:ext cx="74898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951634" y="31886"/>
            <a:ext cx="4536876" cy="457200"/>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s-MX" b="1" dirty="0">
                <a:solidFill>
                  <a:srgbClr val="002060"/>
                </a:solidFill>
                <a:latin typeface="Gabriola" panose="04040605051002020D02" pitchFamily="82" charset="0"/>
              </a:rPr>
              <a:t>SUPUESTO DE NORMALIDAD</a:t>
            </a:r>
          </a:p>
        </p:txBody>
      </p:sp>
      <p:sp>
        <p:nvSpPr>
          <p:cNvPr id="32771" name="Rectangle 3"/>
          <p:cNvSpPr>
            <a:spLocks noChangeArrowheads="1"/>
          </p:cNvSpPr>
          <p:nvPr/>
        </p:nvSpPr>
        <p:spPr bwMode="auto">
          <a:xfrm>
            <a:off x="150740" y="502433"/>
            <a:ext cx="5040610" cy="6124754"/>
          </a:xfrm>
          <a:prstGeom prst="rect">
            <a:avLst/>
          </a:prstGeom>
          <a:noFill/>
          <a:ln w="9525">
            <a:solidFill>
              <a:srgbClr val="3399FF"/>
            </a:solidFill>
            <a:miter lim="800000"/>
            <a:headEnd/>
            <a:tailEnd/>
          </a:ln>
        </p:spPr>
        <p:txBody>
          <a:bodyPr wrap="square" anchor="ctr">
            <a:spAutoFit/>
          </a:bodyPr>
          <a:lstStyle/>
          <a:p>
            <a:pPr marL="457200" indent="-457200" algn="jus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rgbClr val="002060"/>
                </a:solidFill>
                <a:latin typeface="Gabriola" panose="04040605051002020D02" pitchFamily="82" charset="0"/>
              </a:rPr>
              <a:t>Un procedimiento útil consiste en construir una gráfica de probabilidad normal de los residuos. Una gráfica de este tipo es la representación de la distribución acumulada de los residuos sobre papel de probabilidad normal, en otras palabras, es papel para gráficas cuya escala de ordenadas es tal que la distribución normal acumulada sea una recta. Para construir  una gráfica de probabilidad normal  se hace el siguiente procedimiento:</a:t>
            </a:r>
          </a:p>
          <a:p>
            <a:pPr marL="457200" indent="-457200" algn="jus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solidFill>
                  <a:srgbClr val="002060"/>
                </a:solidFill>
                <a:latin typeface="Gabriola" panose="04040605051002020D02" pitchFamily="82" charset="0"/>
              </a:rPr>
              <a:t>1- Se ordenan los residuos en orden ascendente:</a:t>
            </a:r>
          </a:p>
        </p:txBody>
      </p:sp>
      <p:graphicFrame>
        <p:nvGraphicFramePr>
          <p:cNvPr id="4" name="Group 2"/>
          <p:cNvGraphicFramePr>
            <a:graphicFrameLocks noGrp="1"/>
          </p:cNvGraphicFramePr>
          <p:nvPr>
            <p:extLst>
              <p:ext uri="{D42A27DB-BD31-4B8C-83A1-F6EECF244321}">
                <p14:modId xmlns:p14="http://schemas.microsoft.com/office/powerpoint/2010/main" val="3537743126"/>
              </p:ext>
            </p:extLst>
          </p:nvPr>
        </p:nvGraphicFramePr>
        <p:xfrm>
          <a:off x="5508104" y="867506"/>
          <a:ext cx="3384426" cy="5394608"/>
        </p:xfrm>
        <a:graphic>
          <a:graphicData uri="http://schemas.openxmlformats.org/drawingml/2006/table">
            <a:tbl>
              <a:tblPr/>
              <a:tblGrid>
                <a:gridCol w="936104">
                  <a:extLst>
                    <a:ext uri="{9D8B030D-6E8A-4147-A177-3AD203B41FA5}">
                      <a16:colId xmlns:a16="http://schemas.microsoft.com/office/drawing/2014/main" val="20000"/>
                    </a:ext>
                  </a:extLst>
                </a:gridCol>
                <a:gridCol w="1016469">
                  <a:extLst>
                    <a:ext uri="{9D8B030D-6E8A-4147-A177-3AD203B41FA5}">
                      <a16:colId xmlns:a16="http://schemas.microsoft.com/office/drawing/2014/main" val="20001"/>
                    </a:ext>
                  </a:extLst>
                </a:gridCol>
                <a:gridCol w="1431853">
                  <a:extLst>
                    <a:ext uri="{9D8B030D-6E8A-4147-A177-3AD203B41FA5}">
                      <a16:colId xmlns:a16="http://schemas.microsoft.com/office/drawing/2014/main" val="20002"/>
                    </a:ext>
                  </a:extLst>
                </a:gridCol>
              </a:tblGrid>
              <a:tr h="3657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Gabriola" panose="04040605051002020D02" pitchFamily="82"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RESIDUALES ORDENADOS</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hMerge="1">
                  <a:txBody>
                    <a:bodyPr/>
                    <a:lstStyle/>
                    <a:p>
                      <a:endParaRPr lang="en-US"/>
                    </a:p>
                  </a:txBody>
                  <a:tcPr/>
                </a:tc>
                <a:extLst>
                  <a:ext uri="{0D108BD9-81ED-4DB2-BD59-A6C34878D82A}">
                    <a16:rowId xmlns:a16="http://schemas.microsoft.com/office/drawing/2014/main" val="10000"/>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-13.3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-1.3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6.7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1"/>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-12.3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-1</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7.3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2"/>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-10</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7.7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3"/>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-9.3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8.7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4"/>
                  </a:ext>
                </a:extLst>
              </a:tr>
              <a:tr h="417294">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-8</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8.7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5"/>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-6.3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8.7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6"/>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-5.3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9.3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7"/>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-4</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4</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9.7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8"/>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-4</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5</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10</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9"/>
                  </a:ext>
                </a:extLst>
              </a:tr>
              <a:tr h="36570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-3</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6</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10.7</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14511" y="131569"/>
            <a:ext cx="8556497" cy="95410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lvl="4" algn="jus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r>
              <a:rPr lang="es-ES_tradnl" sz="2800" b="1" dirty="0">
                <a:latin typeface="Gabriola" panose="04040605051002020D02" pitchFamily="82" charset="0"/>
                <a:cs typeface="Times New Roman" pitchFamily="18" charset="0"/>
              </a:rPr>
              <a:t> </a:t>
            </a:r>
            <a:r>
              <a:rPr lang="es-ES_tradnl" sz="2800" b="1" dirty="0">
                <a:solidFill>
                  <a:schemeClr val="bg1"/>
                </a:solidFill>
                <a:latin typeface="Gabriola" panose="04040605051002020D02" pitchFamily="82" charset="0"/>
                <a:cs typeface="Times New Roman" pitchFamily="18" charset="0"/>
              </a:rPr>
              <a:t>A cada residuo se le calcula su punto de probabilidad acumulada mediante la siguiente formula:</a:t>
            </a:r>
            <a:endParaRPr lang="es-ES" sz="2800" b="1" dirty="0">
              <a:solidFill>
                <a:schemeClr val="bg1"/>
              </a:solidFill>
              <a:latin typeface="Gabriola" panose="04040605051002020D02" pitchFamily="82" charset="0"/>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646" y="1294345"/>
            <a:ext cx="1800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ChangeArrowheads="1"/>
          </p:cNvSpPr>
          <p:nvPr/>
        </p:nvSpPr>
        <p:spPr bwMode="auto">
          <a:xfrm>
            <a:off x="0" y="3943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486400" algn="l"/>
              </a:tabLst>
            </a:pPr>
            <a:endParaRPr lang="en-US"/>
          </a:p>
        </p:txBody>
      </p:sp>
      <p:sp>
        <p:nvSpPr>
          <p:cNvPr id="34821" name="Rectangle 5"/>
          <p:cNvSpPr>
            <a:spLocks noChangeArrowheads="1"/>
          </p:cNvSpPr>
          <p:nvPr/>
        </p:nvSpPr>
        <p:spPr bwMode="auto">
          <a:xfrm>
            <a:off x="0" y="1041400"/>
            <a:ext cx="4508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4822" name="Rectangle 6"/>
          <p:cNvSpPr>
            <a:spLocks noChangeArrowheads="1"/>
          </p:cNvSpPr>
          <p:nvPr/>
        </p:nvSpPr>
        <p:spPr bwMode="auto">
          <a:xfrm>
            <a:off x="0" y="1041400"/>
            <a:ext cx="6302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4823" name="Rectangle 7"/>
          <p:cNvSpPr>
            <a:spLocks noChangeArrowheads="1"/>
          </p:cNvSpPr>
          <p:nvPr/>
        </p:nvSpPr>
        <p:spPr bwMode="auto">
          <a:xfrm>
            <a:off x="0" y="1041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4824" name="Rectangle 8"/>
          <p:cNvSpPr>
            <a:spLocks noChangeArrowheads="1"/>
          </p:cNvSpPr>
          <p:nvPr/>
        </p:nvSpPr>
        <p:spPr bwMode="auto">
          <a:xfrm>
            <a:off x="0" y="1041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4825" name="Rectangle 9"/>
          <p:cNvSpPr>
            <a:spLocks noChangeArrowheads="1"/>
          </p:cNvSpPr>
          <p:nvPr/>
        </p:nvSpPr>
        <p:spPr bwMode="auto">
          <a:xfrm>
            <a:off x="0" y="1041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4826" name="Rectangle 10"/>
          <p:cNvSpPr>
            <a:spLocks noChangeArrowheads="1"/>
          </p:cNvSpPr>
          <p:nvPr/>
        </p:nvSpPr>
        <p:spPr bwMode="auto">
          <a:xfrm>
            <a:off x="0" y="1041400"/>
            <a:ext cx="6302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34827" name="Group 11"/>
          <p:cNvGraphicFramePr>
            <a:graphicFrameLocks noGrp="1"/>
          </p:cNvGraphicFramePr>
          <p:nvPr>
            <p:extLst>
              <p:ext uri="{D42A27DB-BD31-4B8C-83A1-F6EECF244321}">
                <p14:modId xmlns:p14="http://schemas.microsoft.com/office/powerpoint/2010/main" val="3900438214"/>
              </p:ext>
            </p:extLst>
          </p:nvPr>
        </p:nvGraphicFramePr>
        <p:xfrm>
          <a:off x="328060" y="2040470"/>
          <a:ext cx="8353425" cy="4358640"/>
        </p:xfrm>
        <a:graphic>
          <a:graphicData uri="http://schemas.openxmlformats.org/drawingml/2006/table">
            <a:tbl>
              <a:tblPr/>
              <a:tblGrid>
                <a:gridCol w="439737">
                  <a:extLst>
                    <a:ext uri="{9D8B030D-6E8A-4147-A177-3AD203B41FA5}">
                      <a16:colId xmlns:a16="http://schemas.microsoft.com/office/drawing/2014/main" val="20000"/>
                    </a:ext>
                  </a:extLst>
                </a:gridCol>
                <a:gridCol w="995363">
                  <a:extLst>
                    <a:ext uri="{9D8B030D-6E8A-4147-A177-3AD203B41FA5}">
                      <a16:colId xmlns:a16="http://schemas.microsoft.com/office/drawing/2014/main" val="20001"/>
                    </a:ext>
                  </a:extLst>
                </a:gridCol>
                <a:gridCol w="1389062">
                  <a:extLst>
                    <a:ext uri="{9D8B030D-6E8A-4147-A177-3AD203B41FA5}">
                      <a16:colId xmlns:a16="http://schemas.microsoft.com/office/drawing/2014/main" val="20002"/>
                    </a:ext>
                  </a:extLst>
                </a:gridCol>
                <a:gridCol w="747713">
                  <a:extLst>
                    <a:ext uri="{9D8B030D-6E8A-4147-A177-3AD203B41FA5}">
                      <a16:colId xmlns:a16="http://schemas.microsoft.com/office/drawing/2014/main" val="20003"/>
                    </a:ext>
                  </a:extLst>
                </a:gridCol>
                <a:gridCol w="749300">
                  <a:extLst>
                    <a:ext uri="{9D8B030D-6E8A-4147-A177-3AD203B41FA5}">
                      <a16:colId xmlns:a16="http://schemas.microsoft.com/office/drawing/2014/main" val="20004"/>
                    </a:ext>
                  </a:extLst>
                </a:gridCol>
                <a:gridCol w="1498600">
                  <a:extLst>
                    <a:ext uri="{9D8B030D-6E8A-4147-A177-3AD203B41FA5}">
                      <a16:colId xmlns:a16="http://schemas.microsoft.com/office/drawing/2014/main" val="20005"/>
                    </a:ext>
                  </a:extLst>
                </a:gridCol>
                <a:gridCol w="403225">
                  <a:extLst>
                    <a:ext uri="{9D8B030D-6E8A-4147-A177-3AD203B41FA5}">
                      <a16:colId xmlns:a16="http://schemas.microsoft.com/office/drawing/2014/main" val="20006"/>
                    </a:ext>
                  </a:extLst>
                </a:gridCol>
                <a:gridCol w="741362">
                  <a:extLst>
                    <a:ext uri="{9D8B030D-6E8A-4147-A177-3AD203B41FA5}">
                      <a16:colId xmlns:a16="http://schemas.microsoft.com/office/drawing/2014/main" val="20007"/>
                    </a:ext>
                  </a:extLst>
                </a:gridCol>
                <a:gridCol w="1389063">
                  <a:extLst>
                    <a:ext uri="{9D8B030D-6E8A-4147-A177-3AD203B41FA5}">
                      <a16:colId xmlns:a16="http://schemas.microsoft.com/office/drawing/2014/main" val="20008"/>
                    </a:ext>
                  </a:extLst>
                </a:gridCol>
              </a:tblGrid>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Gabriola" panose="04040605051002020D02" pitchFamily="8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MX" sz="2000" b="1" i="0" u="none" strike="noStrike" cap="none" normalizeH="0" baseline="0">
                          <a:ln>
                            <a:noFill/>
                          </a:ln>
                          <a:solidFill>
                            <a:schemeClr val="bg1"/>
                          </a:solidFill>
                          <a:effectLst/>
                          <a:latin typeface="Gabriola" panose="04040605051002020D02" pitchFamily="82" charset="0"/>
                        </a:rPr>
                        <a:t>P</a:t>
                      </a:r>
                      <a:r>
                        <a:rPr kumimoji="0" lang="es-MX" sz="2000" b="1" i="0" u="none" strike="noStrike" cap="none" normalizeH="0" baseline="-25000">
                          <a:ln>
                            <a:noFill/>
                          </a:ln>
                          <a:solidFill>
                            <a:schemeClr val="bg1"/>
                          </a:solidFill>
                          <a:effectLst/>
                          <a:latin typeface="Gabriola" panose="04040605051002020D02" pitchFamily="82" charset="0"/>
                        </a:rPr>
                        <a:t>k</a:t>
                      </a:r>
                      <a:endParaRPr kumimoji="0" lang="es-ES" sz="2000" b="1" i="0" u="none" strike="noStrike" cap="none" normalizeH="0" baseline="0">
                        <a:ln>
                          <a:noFill/>
                        </a:ln>
                        <a:solidFill>
                          <a:schemeClr val="bg1"/>
                        </a:solidFill>
                        <a:effectLst/>
                        <a:latin typeface="Gabriola" panose="04040605051002020D02" pitchFamily="8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Gabriola" panose="04040605051002020D02" pitchFamily="8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MX" sz="2000" b="1" i="0" u="none" strike="noStrike" cap="none" normalizeH="0" baseline="0">
                          <a:ln>
                            <a:noFill/>
                          </a:ln>
                          <a:solidFill>
                            <a:schemeClr val="bg1"/>
                          </a:solidFill>
                          <a:effectLst/>
                          <a:latin typeface="Gabriola" panose="04040605051002020D02" pitchFamily="82" charset="0"/>
                        </a:rPr>
                        <a:t>P</a:t>
                      </a:r>
                      <a:r>
                        <a:rPr kumimoji="0" lang="es-MX" sz="2000" b="1" i="0" u="none" strike="noStrike" cap="none" normalizeH="0" baseline="-25000">
                          <a:ln>
                            <a:noFill/>
                          </a:ln>
                          <a:solidFill>
                            <a:schemeClr val="bg1"/>
                          </a:solidFill>
                          <a:effectLst/>
                          <a:latin typeface="Gabriola" panose="04040605051002020D02" pitchFamily="82" charset="0"/>
                        </a:rPr>
                        <a:t>k</a:t>
                      </a:r>
                      <a:endParaRPr kumimoji="0" lang="es-ES" sz="2000" b="1" i="0" u="none" strike="noStrike" cap="none" normalizeH="0" baseline="0">
                        <a:ln>
                          <a:noFill/>
                        </a:ln>
                        <a:solidFill>
                          <a:schemeClr val="bg1"/>
                        </a:solidFill>
                        <a:effectLst/>
                        <a:latin typeface="Gabriola" panose="04040605051002020D02" pitchFamily="8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Gabriola" panose="04040605051002020D02" pitchFamily="8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MX" sz="2000" b="1" i="0" u="none" strike="noStrike" cap="none" normalizeH="0" baseline="0">
                          <a:ln>
                            <a:noFill/>
                          </a:ln>
                          <a:solidFill>
                            <a:schemeClr val="bg1"/>
                          </a:solidFill>
                          <a:effectLst/>
                          <a:latin typeface="Gabriola" panose="04040605051002020D02" pitchFamily="82" charset="0"/>
                        </a:rPr>
                        <a:t>P</a:t>
                      </a:r>
                      <a:r>
                        <a:rPr kumimoji="0" lang="es-MX" sz="2000" b="1" i="0" u="none" strike="noStrike" cap="none" normalizeH="0" baseline="-25000">
                          <a:ln>
                            <a:noFill/>
                          </a:ln>
                          <a:solidFill>
                            <a:schemeClr val="bg1"/>
                          </a:solidFill>
                          <a:effectLst/>
                          <a:latin typeface="Gabriola" panose="04040605051002020D02" pitchFamily="82" charset="0"/>
                        </a:rPr>
                        <a:t>k</a:t>
                      </a:r>
                      <a:endParaRPr kumimoji="0" lang="es-ES" sz="2000" b="1" i="0" u="none" strike="noStrike" cap="none" normalizeH="0" baseline="0">
                        <a:ln>
                          <a:noFill/>
                        </a:ln>
                        <a:solidFill>
                          <a:schemeClr val="bg1"/>
                        </a:solidFill>
                        <a:effectLst/>
                        <a:latin typeface="Gabriola" panose="04040605051002020D02" pitchFamily="8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0"/>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0.016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0.683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1"/>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0.383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0.716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2"/>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0.083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0.416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7.7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3"/>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0.116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0.45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0.783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4"/>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0.483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0.816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5"/>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0.183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0.516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6"/>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0.883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7"/>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0.583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0.916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8"/>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0.283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0.616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9"/>
                  </a:ext>
                </a:extLst>
              </a:tr>
              <a:tr h="1571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0.316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0.65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bg1"/>
                          </a:solidFill>
                          <a:effectLst/>
                          <a:latin typeface="Gabriola" panose="04040605051002020D02" pitchFamily="82" charset="0"/>
                          <a:ea typeface="Times New Roman" pitchFamily="18" charset="0"/>
                          <a:cs typeface="Arial" charset="0"/>
                        </a:rPr>
                        <a:t>10.7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a:ln>
                            <a:noFill/>
                          </a:ln>
                          <a:solidFill>
                            <a:schemeClr val="bg1"/>
                          </a:solidFill>
                          <a:effectLst/>
                          <a:latin typeface="Gabriola" panose="04040605051002020D02" pitchFamily="82" charset="0"/>
                          <a:ea typeface="Times New Roman" pitchFamily="18" charset="0"/>
                          <a:cs typeface="Arial" charset="0"/>
                        </a:rPr>
                        <a:t>0.983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25839"/>
            <a:ext cx="7632848" cy="502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827584" y="548680"/>
            <a:ext cx="7056784" cy="523220"/>
          </a:xfrm>
          <a:prstGeom prst="rect">
            <a:avLst/>
          </a:prstGeom>
          <a:noFill/>
        </p:spPr>
        <p:txBody>
          <a:bodyPr wrap="square" rtlCol="0">
            <a:spAutoFit/>
          </a:bodyPr>
          <a:lstStyle/>
          <a:p>
            <a:pPr algn="ctr"/>
            <a:r>
              <a:rPr lang="es-MX" sz="2800" b="1" dirty="0">
                <a:solidFill>
                  <a:srgbClr val="C00000"/>
                </a:solidFill>
                <a:latin typeface="Gabriola" panose="04040605051002020D02" pitchFamily="82" charset="0"/>
              </a:rPr>
              <a:t>GRAFICA DE PROBABILIDAD NORMAL PARA RESIDUOS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79512" y="260648"/>
            <a:ext cx="8496944" cy="6124754"/>
          </a:xfrm>
          <a:prstGeom prst="rect">
            <a:avLst/>
          </a:prstGeom>
          <a:noFill/>
          <a:ln>
            <a:noFill/>
          </a:ln>
          <a:extLst/>
        </p:spPr>
        <p:txBody>
          <a:bodyPr wrap="square">
            <a:spAutoFit/>
          </a:bodyPr>
          <a:lstStyle/>
          <a:p>
            <a:r>
              <a:rPr lang="es-MX" sz="2800" b="1" dirty="0">
                <a:solidFill>
                  <a:srgbClr val="0070C0"/>
                </a:solidFill>
                <a:latin typeface="Gabriola" panose="04040605051002020D02" pitchFamily="82" charset="0"/>
              </a:rPr>
              <a:t>VARIABLE DE RESPUESTA: Días de duración del producto alimenticio.</a:t>
            </a:r>
          </a:p>
          <a:p>
            <a:r>
              <a:rPr lang="es-MX" sz="2800" b="1" dirty="0">
                <a:solidFill>
                  <a:srgbClr val="0070C0"/>
                </a:solidFill>
                <a:latin typeface="Gabriola" panose="04040605051002020D02" pitchFamily="82" charset="0"/>
              </a:rPr>
              <a:t>FACTOR CONTROLADO: Tipo de envase (se tienen tres variantes).</a:t>
            </a:r>
          </a:p>
          <a:p>
            <a:r>
              <a:rPr lang="es-MX" sz="2800" b="1" dirty="0">
                <a:solidFill>
                  <a:srgbClr val="0070C0"/>
                </a:solidFill>
                <a:latin typeface="Gabriola" panose="04040605051002020D02" pitchFamily="82" charset="0"/>
              </a:rPr>
              <a:t> NIVELES DEL FACTOR: 3 Tipos de envase</a:t>
            </a:r>
          </a:p>
          <a:p>
            <a:endParaRPr lang="es-MX" sz="2800" b="1" dirty="0">
              <a:solidFill>
                <a:srgbClr val="0070C0"/>
              </a:solidFill>
              <a:latin typeface="Gabriola" panose="04040605051002020D02" pitchFamily="82" charset="0"/>
            </a:endParaRPr>
          </a:p>
          <a:p>
            <a:r>
              <a:rPr lang="es-MX" sz="2800" b="1" dirty="0">
                <a:solidFill>
                  <a:srgbClr val="0070C0"/>
                </a:solidFill>
                <a:latin typeface="Gabriola" panose="04040605051002020D02" pitchFamily="82" charset="0"/>
              </a:rPr>
              <a:t>¿QUÉ QUEREMOS PROBAR?</a:t>
            </a:r>
          </a:p>
          <a:p>
            <a:r>
              <a:rPr lang="es-MX" sz="2800" b="1" dirty="0">
                <a:solidFill>
                  <a:srgbClr val="0070C0"/>
                </a:solidFill>
                <a:latin typeface="Gabriola" panose="04040605051002020D02" pitchFamily="82" charset="0"/>
              </a:rPr>
              <a:t> Para contestar esto tendremos dos hipótesis:</a:t>
            </a:r>
          </a:p>
          <a:p>
            <a:r>
              <a:rPr lang="es-MX" sz="2800" b="1" dirty="0">
                <a:solidFill>
                  <a:srgbClr val="0070C0"/>
                </a:solidFill>
                <a:latin typeface="Gabriola" panose="04040605051002020D02" pitchFamily="82" charset="0"/>
              </a:rPr>
              <a:t> </a:t>
            </a:r>
          </a:p>
          <a:p>
            <a:r>
              <a:rPr lang="es-MX" sz="2800" b="1" dirty="0">
                <a:solidFill>
                  <a:srgbClr val="0070C0"/>
                </a:solidFill>
                <a:latin typeface="Gabriola" panose="04040605051002020D02" pitchFamily="82" charset="0"/>
              </a:rPr>
              <a:t>Hipótesis Nula: No influye el tipo de envase en los días de duración de un producto alimenticio.</a:t>
            </a:r>
          </a:p>
          <a:p>
            <a:endParaRPr lang="es-MX" sz="2800" b="1" dirty="0">
              <a:solidFill>
                <a:srgbClr val="0070C0"/>
              </a:solidFill>
              <a:latin typeface="Gabriola" panose="04040605051002020D02" pitchFamily="82" charset="0"/>
            </a:endParaRPr>
          </a:p>
          <a:p>
            <a:r>
              <a:rPr lang="es-MX" sz="2800" b="1" dirty="0">
                <a:solidFill>
                  <a:srgbClr val="0070C0"/>
                </a:solidFill>
                <a:latin typeface="Gabriola" panose="04040605051002020D02" pitchFamily="82" charset="0"/>
              </a:rPr>
              <a:t>Hipótesis Alternativa: Si influye el tipo de envase en los días de duración de un producto alimenticio.</a:t>
            </a:r>
          </a:p>
          <a:p>
            <a:endParaRPr lang="es-MX" sz="2800" b="1" dirty="0">
              <a:solidFill>
                <a:srgbClr val="0070C0"/>
              </a:solidFill>
              <a:latin typeface="Gabriola" panose="04040605051002020D02" pitchFamily="82" charset="0"/>
            </a:endParaRPr>
          </a:p>
          <a:p>
            <a:r>
              <a:rPr lang="es-MX" sz="2800" b="1" dirty="0">
                <a:solidFill>
                  <a:srgbClr val="0070C0"/>
                </a:solidFill>
                <a:latin typeface="Gabriola" panose="04040605051002020D02" pitchFamily="82" charset="0"/>
              </a:rPr>
              <a:t>¿Con cuál hipótesis nos quedamos?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428914" y="280746"/>
            <a:ext cx="7776864" cy="523220"/>
          </a:xfrm>
          <a:prstGeom prst="rect">
            <a:avLst/>
          </a:prstGeom>
          <a:noFill/>
          <a:ln>
            <a:noFill/>
          </a:ln>
          <a:effectLst/>
          <a:extLst/>
        </p:spPr>
        <p:txBody>
          <a:bodyPr wrap="square">
            <a:spAutoFit/>
          </a:bodyPr>
          <a:lstStyle/>
          <a:p>
            <a:pPr algn="ctr">
              <a:defRPr/>
            </a:pPr>
            <a:r>
              <a:rPr lang="es-ES_tradnl" sz="2800" b="1" dirty="0">
                <a:solidFill>
                  <a:srgbClr val="0070C0"/>
                </a:solidFill>
                <a:latin typeface="Gabriola" panose="04040605051002020D02" pitchFamily="82" charset="0"/>
              </a:rPr>
              <a:t>PRUEBA DE H DE KRUSKAL WALLIS</a:t>
            </a:r>
          </a:p>
        </p:txBody>
      </p:sp>
      <p:sp>
        <p:nvSpPr>
          <p:cNvPr id="2" name="CuadroTexto 1">
            <a:extLst>
              <a:ext uri="{FF2B5EF4-FFF2-40B4-BE49-F238E27FC236}">
                <a16:creationId xmlns:a16="http://schemas.microsoft.com/office/drawing/2014/main" id="{E1ECE4A5-ADB7-4F86-8101-4FDEB10BFC93}"/>
              </a:ext>
            </a:extLst>
          </p:cNvPr>
          <p:cNvSpPr txBox="1"/>
          <p:nvPr/>
        </p:nvSpPr>
        <p:spPr>
          <a:xfrm>
            <a:off x="190627" y="1005811"/>
            <a:ext cx="8496944" cy="1815882"/>
          </a:xfrm>
          <a:prstGeom prst="rect">
            <a:avLst/>
          </a:prstGeom>
          <a:noFill/>
        </p:spPr>
        <p:txBody>
          <a:bodyPr wrap="square" rtlCol="0">
            <a:spAutoFit/>
          </a:bodyPr>
          <a:lstStyle/>
          <a:p>
            <a:pPr algn="just"/>
            <a:r>
              <a:rPr lang="es-MX" sz="2800" b="1" dirty="0">
                <a:solidFill>
                  <a:srgbClr val="002060"/>
                </a:solidFill>
                <a:latin typeface="Gabriola" panose="04040605051002020D02" pitchFamily="82" charset="0"/>
              </a:rPr>
              <a:t>La prueba de Kruskal Wallis es una prueba no paramétrica, considerara una prueba alternativa a la prueba F del análisis de varianza para un diseño de un solo factor.  Se utiliza para detectar diferencias entre mas de dos distribuciones poblacionales. </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6EF294F1-16CE-40D3-AB91-6F1BC3248073}"/>
                  </a:ext>
                </a:extLst>
              </p:cNvPr>
              <p:cNvSpPr txBox="1"/>
              <p:nvPr/>
            </p:nvSpPr>
            <p:spPr>
              <a:xfrm>
                <a:off x="2457671" y="3232302"/>
                <a:ext cx="4330032" cy="9456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1" i="1" smtClean="0">
                          <a:latin typeface="Cambria Math" panose="02040503050406030204" pitchFamily="18" charset="0"/>
                        </a:rPr>
                        <m:t>𝑯</m:t>
                      </m:r>
                      <m:r>
                        <a:rPr lang="es-MX" b="1" i="1" smtClean="0">
                          <a:latin typeface="Cambria Math" panose="02040503050406030204" pitchFamily="18" charset="0"/>
                        </a:rPr>
                        <m:t>=</m:t>
                      </m:r>
                      <m:f>
                        <m:fPr>
                          <m:ctrlPr>
                            <a:rPr lang="es-MX" b="1" i="1" smtClean="0">
                              <a:latin typeface="Cambria Math" panose="02040503050406030204" pitchFamily="18" charset="0"/>
                            </a:rPr>
                          </m:ctrlPr>
                        </m:fPr>
                        <m:num>
                          <m:r>
                            <a:rPr lang="es-MX" b="1" i="1" smtClean="0">
                              <a:latin typeface="Cambria Math" panose="02040503050406030204" pitchFamily="18" charset="0"/>
                            </a:rPr>
                            <m:t>𝟏𝟐</m:t>
                          </m:r>
                        </m:num>
                        <m:den>
                          <m:r>
                            <a:rPr lang="es-MX" b="1" i="1" smtClean="0">
                              <a:latin typeface="Cambria Math" panose="02040503050406030204" pitchFamily="18" charset="0"/>
                            </a:rPr>
                            <m:t>𝒏</m:t>
                          </m:r>
                          <m:r>
                            <a:rPr lang="es-MX" b="1" i="1" smtClean="0">
                              <a:latin typeface="Cambria Math" panose="02040503050406030204" pitchFamily="18" charset="0"/>
                            </a:rPr>
                            <m:t>(</m:t>
                          </m:r>
                          <m:r>
                            <a:rPr lang="es-MX" b="1" i="1" smtClean="0">
                              <a:latin typeface="Cambria Math" panose="02040503050406030204" pitchFamily="18" charset="0"/>
                            </a:rPr>
                            <m:t>𝒏</m:t>
                          </m:r>
                          <m:r>
                            <a:rPr lang="es-MX" b="1" i="1" smtClean="0">
                              <a:latin typeface="Cambria Math" panose="02040503050406030204" pitchFamily="18" charset="0"/>
                            </a:rPr>
                            <m:t>+</m:t>
                          </m:r>
                          <m:r>
                            <a:rPr lang="es-MX" b="1" i="1" smtClean="0">
                              <a:latin typeface="Cambria Math" panose="02040503050406030204" pitchFamily="18" charset="0"/>
                            </a:rPr>
                            <m:t>𝟏</m:t>
                          </m:r>
                          <m:r>
                            <a:rPr lang="es-MX" b="1" i="1" smtClean="0">
                              <a:latin typeface="Cambria Math" panose="02040503050406030204" pitchFamily="18" charset="0"/>
                            </a:rPr>
                            <m:t>)</m:t>
                          </m:r>
                        </m:den>
                      </m:f>
                      <m:nary>
                        <m:naryPr>
                          <m:chr m:val="∑"/>
                          <m:subHide m:val="on"/>
                          <m:supHide m:val="on"/>
                          <m:ctrlPr>
                            <a:rPr lang="es-MX" b="1" i="1" smtClean="0">
                              <a:latin typeface="Cambria Math" panose="02040503050406030204" pitchFamily="18" charset="0"/>
                            </a:rPr>
                          </m:ctrlPr>
                        </m:naryPr>
                        <m:sub/>
                        <m:sup/>
                        <m:e>
                          <m:f>
                            <m:fPr>
                              <m:ctrlPr>
                                <a:rPr lang="es-MX" b="1" i="1" smtClean="0">
                                  <a:latin typeface="Cambria Math" panose="02040503050406030204" pitchFamily="18" charset="0"/>
                                </a:rPr>
                              </m:ctrlPr>
                            </m:fPr>
                            <m:num>
                              <m:sSubSup>
                                <m:sSubSupPr>
                                  <m:ctrlPr>
                                    <a:rPr lang="es-MX" b="1" i="1" smtClean="0">
                                      <a:latin typeface="Cambria Math" panose="02040503050406030204" pitchFamily="18" charset="0"/>
                                    </a:rPr>
                                  </m:ctrlPr>
                                </m:sSubSupPr>
                                <m:e>
                                  <m:r>
                                    <a:rPr lang="es-MX" b="1" i="1" smtClean="0">
                                      <a:latin typeface="Cambria Math" panose="02040503050406030204" pitchFamily="18" charset="0"/>
                                    </a:rPr>
                                    <m:t>𝑻</m:t>
                                  </m:r>
                                </m:e>
                                <m:sub>
                                  <m:r>
                                    <a:rPr lang="es-MX" b="1" i="1" smtClean="0">
                                      <a:latin typeface="Cambria Math" panose="02040503050406030204" pitchFamily="18" charset="0"/>
                                    </a:rPr>
                                    <m:t>𝒊</m:t>
                                  </m:r>
                                </m:sub>
                                <m:sup>
                                  <m:r>
                                    <a:rPr lang="es-MX" b="1" i="1" smtClean="0">
                                      <a:latin typeface="Cambria Math" panose="02040503050406030204" pitchFamily="18" charset="0"/>
                                    </a:rPr>
                                    <m:t>𝟐</m:t>
                                  </m:r>
                                </m:sup>
                              </m:sSubSup>
                            </m:num>
                            <m:den>
                              <m:sSub>
                                <m:sSubPr>
                                  <m:ctrlPr>
                                    <a:rPr lang="es-MX" b="1" i="1" smtClean="0">
                                      <a:latin typeface="Cambria Math" panose="02040503050406030204" pitchFamily="18" charset="0"/>
                                    </a:rPr>
                                  </m:ctrlPr>
                                </m:sSubPr>
                                <m:e>
                                  <m:r>
                                    <a:rPr lang="es-MX" b="1" i="1" smtClean="0">
                                      <a:latin typeface="Cambria Math" panose="02040503050406030204" pitchFamily="18" charset="0"/>
                                    </a:rPr>
                                    <m:t>𝒏</m:t>
                                  </m:r>
                                </m:e>
                                <m:sub>
                                  <m:r>
                                    <a:rPr lang="es-MX" b="1" i="1" smtClean="0">
                                      <a:latin typeface="Cambria Math" panose="02040503050406030204" pitchFamily="18" charset="0"/>
                                    </a:rPr>
                                    <m:t>𝒊</m:t>
                                  </m:r>
                                </m:sub>
                              </m:sSub>
                            </m:den>
                          </m:f>
                          <m:r>
                            <a:rPr lang="es-MX" b="1" i="1" smtClean="0">
                              <a:latin typeface="Cambria Math" panose="02040503050406030204" pitchFamily="18" charset="0"/>
                            </a:rPr>
                            <m:t>−</m:t>
                          </m:r>
                          <m:r>
                            <a:rPr lang="es-MX" b="1" i="1" smtClean="0">
                              <a:latin typeface="Cambria Math" panose="02040503050406030204" pitchFamily="18" charset="0"/>
                            </a:rPr>
                            <m:t>𝟑</m:t>
                          </m:r>
                          <m:r>
                            <a:rPr lang="es-MX" b="1" i="1" smtClean="0">
                              <a:latin typeface="Cambria Math" panose="02040503050406030204" pitchFamily="18" charset="0"/>
                            </a:rPr>
                            <m:t>(</m:t>
                          </m:r>
                          <m:r>
                            <a:rPr lang="es-MX" b="1" i="1" smtClean="0">
                              <a:latin typeface="Cambria Math" panose="02040503050406030204" pitchFamily="18" charset="0"/>
                            </a:rPr>
                            <m:t>𝒏</m:t>
                          </m:r>
                          <m:r>
                            <a:rPr lang="es-MX" b="1" i="1" smtClean="0">
                              <a:latin typeface="Cambria Math" panose="02040503050406030204" pitchFamily="18" charset="0"/>
                            </a:rPr>
                            <m:t>+</m:t>
                          </m:r>
                          <m:r>
                            <a:rPr lang="es-MX" b="1" i="1" smtClean="0">
                              <a:latin typeface="Cambria Math" panose="02040503050406030204" pitchFamily="18" charset="0"/>
                            </a:rPr>
                            <m:t>𝟏</m:t>
                          </m:r>
                          <m:r>
                            <a:rPr lang="es-MX" b="1" i="1" smtClean="0">
                              <a:latin typeface="Cambria Math" panose="02040503050406030204" pitchFamily="18" charset="0"/>
                            </a:rPr>
                            <m:t>)</m:t>
                          </m:r>
                        </m:e>
                      </m:nary>
                    </m:oMath>
                  </m:oMathPara>
                </a14:m>
                <a:endParaRPr lang="es-MX" b="1" dirty="0"/>
              </a:p>
            </p:txBody>
          </p:sp>
        </mc:Choice>
        <mc:Fallback xmlns="">
          <p:sp>
            <p:nvSpPr>
              <p:cNvPr id="3" name="CuadroTexto 2">
                <a:extLst>
                  <a:ext uri="{FF2B5EF4-FFF2-40B4-BE49-F238E27FC236}">
                    <a16:creationId xmlns:a16="http://schemas.microsoft.com/office/drawing/2014/main" id="{6EF294F1-16CE-40D3-AB91-6F1BC3248073}"/>
                  </a:ext>
                </a:extLst>
              </p:cNvPr>
              <p:cNvSpPr txBox="1">
                <a:spLocks noRot="1" noChangeAspect="1" noMove="1" noResize="1" noEditPoints="1" noAdjustHandles="1" noChangeArrowheads="1" noChangeShapeType="1" noTextEdit="1"/>
              </p:cNvSpPr>
              <p:nvPr/>
            </p:nvSpPr>
            <p:spPr>
              <a:xfrm>
                <a:off x="2457671" y="3232302"/>
                <a:ext cx="4330032" cy="945643"/>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7119F0D4-E3F2-4065-AFCA-45A78853ED88}"/>
                  </a:ext>
                </a:extLst>
              </p:cNvPr>
              <p:cNvSpPr txBox="1"/>
              <p:nvPr/>
            </p:nvSpPr>
            <p:spPr>
              <a:xfrm>
                <a:off x="611560" y="4437112"/>
                <a:ext cx="30616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1" i="1" smtClean="0">
                          <a:latin typeface="Cambria Math" panose="02040503050406030204" pitchFamily="18" charset="0"/>
                        </a:rPr>
                        <m:t>𝒏</m:t>
                      </m:r>
                      <m:r>
                        <a:rPr lang="es-MX" b="1" i="1" smtClean="0">
                          <a:latin typeface="Cambria Math" panose="02040503050406030204" pitchFamily="18" charset="0"/>
                        </a:rPr>
                        <m:t>=</m:t>
                      </m:r>
                      <m:sSub>
                        <m:sSubPr>
                          <m:ctrlPr>
                            <a:rPr lang="es-MX" b="1" i="1" smtClean="0">
                              <a:latin typeface="Cambria Math" panose="02040503050406030204" pitchFamily="18" charset="0"/>
                            </a:rPr>
                          </m:ctrlPr>
                        </m:sSubPr>
                        <m:e>
                          <m:r>
                            <a:rPr lang="es-MX" b="1" i="1" smtClean="0">
                              <a:latin typeface="Cambria Math" panose="02040503050406030204" pitchFamily="18" charset="0"/>
                            </a:rPr>
                            <m:t>𝒏</m:t>
                          </m:r>
                        </m:e>
                        <m:sub>
                          <m:r>
                            <a:rPr lang="es-MX" b="1" i="1" smtClean="0">
                              <a:latin typeface="Cambria Math" panose="02040503050406030204" pitchFamily="18" charset="0"/>
                            </a:rPr>
                            <m:t>𝟏</m:t>
                          </m:r>
                        </m:sub>
                      </m:sSub>
                      <m:r>
                        <a:rPr lang="es-MX" b="1" i="1" smtClean="0">
                          <a:latin typeface="Cambria Math" panose="02040503050406030204" pitchFamily="18" charset="0"/>
                        </a:rPr>
                        <m:t>+</m:t>
                      </m:r>
                      <m:sSub>
                        <m:sSubPr>
                          <m:ctrlPr>
                            <a:rPr lang="es-MX" b="1" i="1" smtClean="0">
                              <a:latin typeface="Cambria Math" panose="02040503050406030204" pitchFamily="18" charset="0"/>
                            </a:rPr>
                          </m:ctrlPr>
                        </m:sSubPr>
                        <m:e>
                          <m:r>
                            <a:rPr lang="es-MX" b="1" i="1" smtClean="0">
                              <a:latin typeface="Cambria Math" panose="02040503050406030204" pitchFamily="18" charset="0"/>
                            </a:rPr>
                            <m:t>𝒏</m:t>
                          </m:r>
                        </m:e>
                        <m:sub>
                          <m:r>
                            <a:rPr lang="es-MX" b="1" i="1" smtClean="0">
                              <a:latin typeface="Cambria Math" panose="02040503050406030204" pitchFamily="18" charset="0"/>
                            </a:rPr>
                            <m:t>𝟐</m:t>
                          </m:r>
                        </m:sub>
                      </m:sSub>
                      <m:r>
                        <a:rPr lang="es-MX" b="1" i="1" smtClean="0">
                          <a:latin typeface="Cambria Math" panose="02040503050406030204" pitchFamily="18" charset="0"/>
                        </a:rPr>
                        <m:t>+…+</m:t>
                      </m:r>
                      <m:sSub>
                        <m:sSubPr>
                          <m:ctrlPr>
                            <a:rPr lang="es-MX" b="1" i="1" smtClean="0">
                              <a:latin typeface="Cambria Math" panose="02040503050406030204" pitchFamily="18" charset="0"/>
                            </a:rPr>
                          </m:ctrlPr>
                        </m:sSubPr>
                        <m:e>
                          <m:r>
                            <a:rPr lang="es-MX" b="1" i="1" smtClean="0">
                              <a:latin typeface="Cambria Math" panose="02040503050406030204" pitchFamily="18" charset="0"/>
                            </a:rPr>
                            <m:t>𝒏</m:t>
                          </m:r>
                        </m:e>
                        <m:sub>
                          <m:r>
                            <a:rPr lang="es-MX" b="1" i="1" smtClean="0">
                              <a:latin typeface="Cambria Math" panose="02040503050406030204" pitchFamily="18" charset="0"/>
                            </a:rPr>
                            <m:t>𝒌</m:t>
                          </m:r>
                        </m:sub>
                      </m:sSub>
                    </m:oMath>
                  </m:oMathPara>
                </a14:m>
                <a:endParaRPr lang="es-MX" b="1" dirty="0"/>
              </a:p>
            </p:txBody>
          </p:sp>
        </mc:Choice>
        <mc:Fallback xmlns="">
          <p:sp>
            <p:nvSpPr>
              <p:cNvPr id="4" name="CuadroTexto 3">
                <a:extLst>
                  <a:ext uri="{FF2B5EF4-FFF2-40B4-BE49-F238E27FC236}">
                    <a16:creationId xmlns:a16="http://schemas.microsoft.com/office/drawing/2014/main" id="{7119F0D4-E3F2-4065-AFCA-45A78853ED88}"/>
                  </a:ext>
                </a:extLst>
              </p:cNvPr>
              <p:cNvSpPr txBox="1">
                <a:spLocks noRot="1" noChangeAspect="1" noMove="1" noResize="1" noEditPoints="1" noAdjustHandles="1" noChangeArrowheads="1" noChangeShapeType="1" noTextEdit="1"/>
              </p:cNvSpPr>
              <p:nvPr/>
            </p:nvSpPr>
            <p:spPr>
              <a:xfrm>
                <a:off x="611560" y="4437112"/>
                <a:ext cx="3061607" cy="369332"/>
              </a:xfrm>
              <a:prstGeom prst="rect">
                <a:avLst/>
              </a:prstGeom>
              <a:blipFill>
                <a:blip r:embed="rId3"/>
                <a:stretch>
                  <a:fillRect l="-795" r="-596" b="-2000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90070F9D-3716-442C-9852-BAD6A550D36F}"/>
                  </a:ext>
                </a:extLst>
              </p:cNvPr>
              <p:cNvSpPr txBox="1"/>
              <p:nvPr/>
            </p:nvSpPr>
            <p:spPr>
              <a:xfrm>
                <a:off x="428914" y="5093998"/>
                <a:ext cx="8496944"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b="1" i="1" smtClean="0">
                              <a:solidFill>
                                <a:srgbClr val="002060"/>
                              </a:solidFill>
                              <a:latin typeface="Cambria Math" panose="02040503050406030204" pitchFamily="18" charset="0"/>
                            </a:rPr>
                          </m:ctrlPr>
                        </m:sSubPr>
                        <m:e>
                          <m:r>
                            <a:rPr lang="es-MX" b="1" i="1" smtClean="0">
                              <a:solidFill>
                                <a:srgbClr val="002060"/>
                              </a:solidFill>
                              <a:latin typeface="Cambria Math" panose="02040503050406030204" pitchFamily="18" charset="0"/>
                            </a:rPr>
                            <m:t>𝑻</m:t>
                          </m:r>
                        </m:e>
                        <m:sub>
                          <m:r>
                            <a:rPr lang="es-MX" b="1" i="1" smtClean="0">
                              <a:solidFill>
                                <a:srgbClr val="002060"/>
                              </a:solidFill>
                              <a:latin typeface="Cambria Math" panose="02040503050406030204" pitchFamily="18" charset="0"/>
                            </a:rPr>
                            <m:t>𝒊</m:t>
                          </m:r>
                        </m:sub>
                      </m:sSub>
                      <m:r>
                        <a:rPr lang="es-MX" b="1" i="1" smtClean="0">
                          <a:solidFill>
                            <a:srgbClr val="002060"/>
                          </a:solidFill>
                          <a:latin typeface="Cambria Math" panose="02040503050406030204" pitchFamily="18" charset="0"/>
                        </a:rPr>
                        <m:t> </m:t>
                      </m:r>
                      <m:r>
                        <a:rPr lang="es-MX" b="1" i="1" smtClean="0">
                          <a:solidFill>
                            <a:srgbClr val="002060"/>
                          </a:solidFill>
                          <a:latin typeface="Cambria Math" panose="02040503050406030204" pitchFamily="18" charset="0"/>
                        </a:rPr>
                        <m:t>𝒆𝒔𝒍𝒂</m:t>
                      </m:r>
                      <m:r>
                        <a:rPr lang="es-MX" b="1" i="1" smtClean="0">
                          <a:solidFill>
                            <a:srgbClr val="002060"/>
                          </a:solidFill>
                          <a:latin typeface="Cambria Math" panose="02040503050406030204" pitchFamily="18" charset="0"/>
                        </a:rPr>
                        <m:t> </m:t>
                      </m:r>
                      <m:r>
                        <a:rPr lang="es-MX" b="1" i="1" smtClean="0">
                          <a:solidFill>
                            <a:srgbClr val="002060"/>
                          </a:solidFill>
                          <a:latin typeface="Cambria Math" panose="02040503050406030204" pitchFamily="18" charset="0"/>
                        </a:rPr>
                        <m:t>𝒔𝒖𝒎𝒂</m:t>
                      </m:r>
                      <m:r>
                        <a:rPr lang="es-MX" b="1" i="1" smtClean="0">
                          <a:solidFill>
                            <a:srgbClr val="002060"/>
                          </a:solidFill>
                          <a:latin typeface="Cambria Math" panose="02040503050406030204" pitchFamily="18" charset="0"/>
                        </a:rPr>
                        <m:t> </m:t>
                      </m:r>
                      <m:r>
                        <a:rPr lang="es-MX" b="1" i="1" smtClean="0">
                          <a:solidFill>
                            <a:srgbClr val="002060"/>
                          </a:solidFill>
                          <a:latin typeface="Cambria Math" panose="02040503050406030204" pitchFamily="18" charset="0"/>
                        </a:rPr>
                        <m:t>𝒅𝒆</m:t>
                      </m:r>
                      <m:r>
                        <a:rPr lang="es-MX" b="1" i="1" smtClean="0">
                          <a:solidFill>
                            <a:srgbClr val="002060"/>
                          </a:solidFill>
                          <a:latin typeface="Cambria Math" panose="02040503050406030204" pitchFamily="18" charset="0"/>
                        </a:rPr>
                        <m:t> </m:t>
                      </m:r>
                      <m:r>
                        <a:rPr lang="es-MX" b="1" i="1" smtClean="0">
                          <a:solidFill>
                            <a:srgbClr val="002060"/>
                          </a:solidFill>
                          <a:latin typeface="Cambria Math" panose="02040503050406030204" pitchFamily="18" charset="0"/>
                        </a:rPr>
                        <m:t>𝒍𝒐𝒔</m:t>
                      </m:r>
                      <m:r>
                        <a:rPr lang="es-MX" b="1" i="1" smtClean="0">
                          <a:solidFill>
                            <a:srgbClr val="002060"/>
                          </a:solidFill>
                          <a:latin typeface="Cambria Math" panose="02040503050406030204" pitchFamily="18" charset="0"/>
                        </a:rPr>
                        <m:t> </m:t>
                      </m:r>
                      <m:r>
                        <a:rPr lang="es-MX" b="1" i="1" smtClean="0">
                          <a:solidFill>
                            <a:srgbClr val="002060"/>
                          </a:solidFill>
                          <a:latin typeface="Cambria Math" panose="02040503050406030204" pitchFamily="18" charset="0"/>
                        </a:rPr>
                        <m:t>𝒓𝒂𝒏𝒈𝒐𝒔</m:t>
                      </m:r>
                      <m:r>
                        <a:rPr lang="es-MX" b="1" i="1" smtClean="0">
                          <a:solidFill>
                            <a:srgbClr val="002060"/>
                          </a:solidFill>
                          <a:latin typeface="Cambria Math" panose="02040503050406030204" pitchFamily="18" charset="0"/>
                        </a:rPr>
                        <m:t> </m:t>
                      </m:r>
                      <m:r>
                        <a:rPr lang="es-MX" b="1" i="1" smtClean="0">
                          <a:solidFill>
                            <a:srgbClr val="002060"/>
                          </a:solidFill>
                          <a:latin typeface="Cambria Math" panose="02040503050406030204" pitchFamily="18" charset="0"/>
                        </a:rPr>
                        <m:t>𝒑𝒂𝒓𝒂</m:t>
                      </m:r>
                      <m:r>
                        <a:rPr lang="es-MX" b="1" i="1" smtClean="0">
                          <a:solidFill>
                            <a:srgbClr val="002060"/>
                          </a:solidFill>
                          <a:latin typeface="Cambria Math" panose="02040503050406030204" pitchFamily="18" charset="0"/>
                        </a:rPr>
                        <m:t> </m:t>
                      </m:r>
                      <m:r>
                        <a:rPr lang="es-MX" b="1" i="1" smtClean="0">
                          <a:solidFill>
                            <a:srgbClr val="002060"/>
                          </a:solidFill>
                          <a:latin typeface="Cambria Math" panose="02040503050406030204" pitchFamily="18" charset="0"/>
                        </a:rPr>
                        <m:t>𝒍𝒂</m:t>
                      </m:r>
                      <m:r>
                        <a:rPr lang="es-MX" b="1" i="1" smtClean="0">
                          <a:solidFill>
                            <a:srgbClr val="002060"/>
                          </a:solidFill>
                          <a:latin typeface="Cambria Math" panose="02040503050406030204" pitchFamily="18" charset="0"/>
                        </a:rPr>
                        <m:t> </m:t>
                      </m:r>
                      <m:r>
                        <a:rPr lang="es-MX" b="1" i="1" smtClean="0">
                          <a:solidFill>
                            <a:srgbClr val="002060"/>
                          </a:solidFill>
                          <a:latin typeface="Cambria Math" panose="02040503050406030204" pitchFamily="18" charset="0"/>
                        </a:rPr>
                        <m:t>𝒎𝒖𝒆𝒔𝒕𝒓𝒂</m:t>
                      </m:r>
                      <m:r>
                        <a:rPr lang="es-MX" b="1" i="1" smtClean="0">
                          <a:solidFill>
                            <a:srgbClr val="002060"/>
                          </a:solidFill>
                          <a:latin typeface="Cambria Math" panose="02040503050406030204" pitchFamily="18" charset="0"/>
                        </a:rPr>
                        <m:t> </m:t>
                      </m:r>
                      <m:r>
                        <a:rPr lang="es-MX" b="1" i="1" smtClean="0">
                          <a:solidFill>
                            <a:srgbClr val="002060"/>
                          </a:solidFill>
                          <a:latin typeface="Cambria Math" panose="02040503050406030204" pitchFamily="18" charset="0"/>
                        </a:rPr>
                        <m:t>𝒊</m:t>
                      </m:r>
                      <m:r>
                        <a:rPr lang="es-MX" b="1" i="1" smtClean="0">
                          <a:solidFill>
                            <a:srgbClr val="002060"/>
                          </a:solidFill>
                          <a:latin typeface="Cambria Math" panose="02040503050406030204" pitchFamily="18" charset="0"/>
                        </a:rPr>
                        <m:t>,</m:t>
                      </m:r>
                    </m:oMath>
                  </m:oMathPara>
                </a14:m>
                <a:endParaRPr lang="es-MX" b="1" dirty="0">
                  <a:solidFill>
                    <a:srgbClr val="002060"/>
                  </a:solidFill>
                  <a:latin typeface="Gabriola" panose="04040605051002020D02" pitchFamily="82" charset="0"/>
                </a:endParaRPr>
              </a:p>
              <a:p>
                <a:r>
                  <a:rPr lang="es-MX" b="1" dirty="0">
                    <a:solidFill>
                      <a:srgbClr val="002060"/>
                    </a:solidFill>
                    <a:latin typeface="Gabriola" panose="04040605051002020D02" pitchFamily="82" charset="0"/>
                  </a:rPr>
                  <a:t>donde i=1,2,…,k</a:t>
                </a:r>
              </a:p>
            </p:txBody>
          </p:sp>
        </mc:Choice>
        <mc:Fallback xmlns="">
          <p:sp>
            <p:nvSpPr>
              <p:cNvPr id="5" name="CuadroTexto 4">
                <a:extLst>
                  <a:ext uri="{FF2B5EF4-FFF2-40B4-BE49-F238E27FC236}">
                    <a16:creationId xmlns:a16="http://schemas.microsoft.com/office/drawing/2014/main" id="{90070F9D-3716-442C-9852-BAD6A550D36F}"/>
                  </a:ext>
                </a:extLst>
              </p:cNvPr>
              <p:cNvSpPr txBox="1">
                <a:spLocks noRot="1" noChangeAspect="1" noMove="1" noResize="1" noEditPoints="1" noAdjustHandles="1" noChangeArrowheads="1" noChangeShapeType="1" noTextEdit="1"/>
              </p:cNvSpPr>
              <p:nvPr/>
            </p:nvSpPr>
            <p:spPr>
              <a:xfrm>
                <a:off x="428914" y="5093998"/>
                <a:ext cx="8496944" cy="738664"/>
              </a:xfrm>
              <a:prstGeom prst="rect">
                <a:avLst/>
              </a:prstGeom>
              <a:blipFill>
                <a:blip r:embed="rId4"/>
                <a:stretch>
                  <a:fillRect l="-2152" b="-23967"/>
                </a:stretch>
              </a:blipFill>
            </p:spPr>
            <p:txBody>
              <a:bodyPr/>
              <a:lstStyle/>
              <a:p>
                <a:r>
                  <a:rPr lang="es-MX">
                    <a:noFill/>
                  </a:rPr>
                  <a:t> </a:t>
                </a:r>
              </a:p>
            </p:txBody>
          </p:sp>
        </mc:Fallback>
      </mc:AlternateContent>
    </p:spTree>
    <p:extLst>
      <p:ext uri="{BB962C8B-B14F-4D97-AF65-F5344CB8AC3E}">
        <p14:creationId xmlns:p14="http://schemas.microsoft.com/office/powerpoint/2010/main" val="3664395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5100CC2-0A09-4361-BF9E-CF9CD6C78FCD}"/>
              </a:ext>
            </a:extLst>
          </p:cNvPr>
          <p:cNvSpPr txBox="1"/>
          <p:nvPr/>
        </p:nvSpPr>
        <p:spPr>
          <a:xfrm>
            <a:off x="683568" y="548680"/>
            <a:ext cx="7848872" cy="461665"/>
          </a:xfrm>
          <a:prstGeom prst="rect">
            <a:avLst/>
          </a:prstGeom>
          <a:noFill/>
        </p:spPr>
        <p:txBody>
          <a:bodyPr wrap="square" rtlCol="0">
            <a:spAutoFit/>
          </a:bodyPr>
          <a:lstStyle/>
          <a:p>
            <a:r>
              <a:rPr lang="es-MX" dirty="0"/>
              <a:t>Ejemplo de los envases:</a:t>
            </a:r>
          </a:p>
        </p:txBody>
      </p:sp>
      <p:graphicFrame>
        <p:nvGraphicFramePr>
          <p:cNvPr id="3" name="Tabla 2">
            <a:extLst>
              <a:ext uri="{FF2B5EF4-FFF2-40B4-BE49-F238E27FC236}">
                <a16:creationId xmlns:a16="http://schemas.microsoft.com/office/drawing/2014/main" id="{2456DC2C-D6EE-4911-9DC1-57FEA3C5FC79}"/>
              </a:ext>
            </a:extLst>
          </p:cNvPr>
          <p:cNvGraphicFramePr>
            <a:graphicFrameLocks noGrp="1"/>
          </p:cNvGraphicFramePr>
          <p:nvPr>
            <p:extLst>
              <p:ext uri="{D42A27DB-BD31-4B8C-83A1-F6EECF244321}">
                <p14:modId xmlns:p14="http://schemas.microsoft.com/office/powerpoint/2010/main" val="3730083889"/>
              </p:ext>
            </p:extLst>
          </p:nvPr>
        </p:nvGraphicFramePr>
        <p:xfrm>
          <a:off x="590815" y="1268760"/>
          <a:ext cx="7886705" cy="1920486"/>
        </p:xfrm>
        <a:graphic>
          <a:graphicData uri="http://schemas.openxmlformats.org/drawingml/2006/table">
            <a:tbl>
              <a:tblPr/>
              <a:tblGrid>
                <a:gridCol w="531688">
                  <a:extLst>
                    <a:ext uri="{9D8B030D-6E8A-4147-A177-3AD203B41FA5}">
                      <a16:colId xmlns:a16="http://schemas.microsoft.com/office/drawing/2014/main" val="1950043853"/>
                    </a:ext>
                  </a:extLst>
                </a:gridCol>
                <a:gridCol w="531688">
                  <a:extLst>
                    <a:ext uri="{9D8B030D-6E8A-4147-A177-3AD203B41FA5}">
                      <a16:colId xmlns:a16="http://schemas.microsoft.com/office/drawing/2014/main" val="977583458"/>
                    </a:ext>
                  </a:extLst>
                </a:gridCol>
                <a:gridCol w="974761">
                  <a:extLst>
                    <a:ext uri="{9D8B030D-6E8A-4147-A177-3AD203B41FA5}">
                      <a16:colId xmlns:a16="http://schemas.microsoft.com/office/drawing/2014/main" val="3616385083"/>
                    </a:ext>
                  </a:extLst>
                </a:gridCol>
                <a:gridCol w="531688">
                  <a:extLst>
                    <a:ext uri="{9D8B030D-6E8A-4147-A177-3AD203B41FA5}">
                      <a16:colId xmlns:a16="http://schemas.microsoft.com/office/drawing/2014/main" val="1692362255"/>
                    </a:ext>
                  </a:extLst>
                </a:gridCol>
                <a:gridCol w="531688">
                  <a:extLst>
                    <a:ext uri="{9D8B030D-6E8A-4147-A177-3AD203B41FA5}">
                      <a16:colId xmlns:a16="http://schemas.microsoft.com/office/drawing/2014/main" val="976068189"/>
                    </a:ext>
                  </a:extLst>
                </a:gridCol>
                <a:gridCol w="531688">
                  <a:extLst>
                    <a:ext uri="{9D8B030D-6E8A-4147-A177-3AD203B41FA5}">
                      <a16:colId xmlns:a16="http://schemas.microsoft.com/office/drawing/2014/main" val="1212628845"/>
                    </a:ext>
                  </a:extLst>
                </a:gridCol>
                <a:gridCol w="531688">
                  <a:extLst>
                    <a:ext uri="{9D8B030D-6E8A-4147-A177-3AD203B41FA5}">
                      <a16:colId xmlns:a16="http://schemas.microsoft.com/office/drawing/2014/main" val="460835533"/>
                    </a:ext>
                  </a:extLst>
                </a:gridCol>
                <a:gridCol w="531688">
                  <a:extLst>
                    <a:ext uri="{9D8B030D-6E8A-4147-A177-3AD203B41FA5}">
                      <a16:colId xmlns:a16="http://schemas.microsoft.com/office/drawing/2014/main" val="2413311471"/>
                    </a:ext>
                  </a:extLst>
                </a:gridCol>
                <a:gridCol w="531688">
                  <a:extLst>
                    <a:ext uri="{9D8B030D-6E8A-4147-A177-3AD203B41FA5}">
                      <a16:colId xmlns:a16="http://schemas.microsoft.com/office/drawing/2014/main" val="2958728871"/>
                    </a:ext>
                  </a:extLst>
                </a:gridCol>
                <a:gridCol w="531688">
                  <a:extLst>
                    <a:ext uri="{9D8B030D-6E8A-4147-A177-3AD203B41FA5}">
                      <a16:colId xmlns:a16="http://schemas.microsoft.com/office/drawing/2014/main" val="2368334708"/>
                    </a:ext>
                  </a:extLst>
                </a:gridCol>
                <a:gridCol w="531688">
                  <a:extLst>
                    <a:ext uri="{9D8B030D-6E8A-4147-A177-3AD203B41FA5}">
                      <a16:colId xmlns:a16="http://schemas.microsoft.com/office/drawing/2014/main" val="4045638006"/>
                    </a:ext>
                  </a:extLst>
                </a:gridCol>
                <a:gridCol w="531688">
                  <a:extLst>
                    <a:ext uri="{9D8B030D-6E8A-4147-A177-3AD203B41FA5}">
                      <a16:colId xmlns:a16="http://schemas.microsoft.com/office/drawing/2014/main" val="2293166684"/>
                    </a:ext>
                  </a:extLst>
                </a:gridCol>
                <a:gridCol w="531688">
                  <a:extLst>
                    <a:ext uri="{9D8B030D-6E8A-4147-A177-3AD203B41FA5}">
                      <a16:colId xmlns:a16="http://schemas.microsoft.com/office/drawing/2014/main" val="689104369"/>
                    </a:ext>
                  </a:extLst>
                </a:gridCol>
                <a:gridCol w="531688">
                  <a:extLst>
                    <a:ext uri="{9D8B030D-6E8A-4147-A177-3AD203B41FA5}">
                      <a16:colId xmlns:a16="http://schemas.microsoft.com/office/drawing/2014/main" val="2453538225"/>
                    </a:ext>
                  </a:extLst>
                </a:gridCol>
              </a:tblGrid>
              <a:tr h="279136">
                <a:tc>
                  <a:txBody>
                    <a:bodyPr/>
                    <a:lstStyle/>
                    <a:p>
                      <a:pPr algn="l" rtl="0" fontAlgn="b"/>
                      <a:r>
                        <a:rPr lang="es-MX" sz="1700" b="0" i="0" u="none" strike="noStrike">
                          <a:solidFill>
                            <a:srgbClr val="002060"/>
                          </a:solidFill>
                          <a:effectLst/>
                          <a:latin typeface="Calibri" panose="020F0502020204030204" pitchFamily="34" charset="0"/>
                        </a:rPr>
                        <a:t> </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gridSpan="9">
                  <a:txBody>
                    <a:bodyPr/>
                    <a:lstStyle/>
                    <a:p>
                      <a:pPr algn="l" rtl="0" fontAlgn="b"/>
                      <a:r>
                        <a:rPr lang="es-MX" sz="1700" b="0" i="0" u="none" strike="noStrike">
                          <a:solidFill>
                            <a:srgbClr val="002060"/>
                          </a:solidFill>
                          <a:effectLst/>
                          <a:latin typeface="Calibri" panose="020F0502020204030204" pitchFamily="34" charset="0"/>
                        </a:rPr>
                        <a:t>Variable de Respuesta: Dias</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248533891"/>
                  </a:ext>
                </a:extLst>
              </a:tr>
              <a:tr h="558272">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Calibri" panose="020F0502020204030204" pitchFamily="34" charset="0"/>
                        </a:rPr>
                        <a:t> </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Arial" panose="020B0604020202020204" pitchFamily="34" charset="0"/>
                        </a:rPr>
                        <a:t>Niveles</a:t>
                      </a:r>
                      <a:endParaRPr lang="es-MX" sz="1700" b="0" i="0" u="none" strike="noStrike" dirty="0">
                        <a:solidFill>
                          <a:srgbClr val="002060"/>
                        </a:solidFill>
                        <a:effectLst/>
                        <a:latin typeface="Arial" panose="020B060402020202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endParaRPr lang="es-MX" sz="1700" b="0" i="0" u="none" strike="noStrike" dirty="0">
                        <a:solidFill>
                          <a:srgbClr val="002060"/>
                        </a:solidFill>
                        <a:effectLst/>
                        <a:latin typeface="Arial" panose="020B060402020202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endParaRPr lang="es-MX" sz="1700" b="0" i="0" u="none" strike="noStrike" dirty="0">
                        <a:solidFill>
                          <a:srgbClr val="002060"/>
                        </a:solidFill>
                        <a:effectLst/>
                        <a:latin typeface="Arial" panose="020B060402020202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2060"/>
                          </a:solidFill>
                          <a:effectLst/>
                          <a:latin typeface="Arial" panose="020B060402020202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r" rtl="0" fontAlgn="b"/>
                      <a:r>
                        <a:rPr lang="es-MX" sz="1700" b="0" i="0" u="none" strike="noStrike">
                          <a:solidFill>
                            <a:srgbClr val="002060"/>
                          </a:solidFill>
                          <a:effectLst/>
                          <a:latin typeface="Calibri" panose="020F0502020204030204" pitchFamily="34" charset="0"/>
                        </a:rPr>
                        <a:t>suma</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4277376343"/>
                  </a:ext>
                </a:extLst>
              </a:tr>
              <a:tr h="279136">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Calibri" panose="020F0502020204030204" pitchFamily="34" charset="0"/>
                        </a:rPr>
                        <a:t>A</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r" fontAlgn="b"/>
                      <a:r>
                        <a:rPr lang="es-MX" sz="1700" b="0" i="0" u="none" strike="noStrike">
                          <a:solidFill>
                            <a:srgbClr val="002060"/>
                          </a:solidFill>
                          <a:effectLst/>
                          <a:latin typeface="Calibri" panose="020F0502020204030204" pitchFamily="34" charset="0"/>
                        </a:rPr>
                        <a:t>21</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23</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27</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28</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30</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32</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35</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36</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37</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41</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700" b="0" i="0" u="none" strike="noStrike">
                          <a:solidFill>
                            <a:srgbClr val="002060"/>
                          </a:solidFill>
                          <a:effectLst/>
                          <a:latin typeface="Calibri" panose="020F0502020204030204" pitchFamily="34" charset="0"/>
                        </a:rPr>
                        <a:t>310</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2935014086"/>
                  </a:ext>
                </a:extLst>
              </a:tr>
              <a:tr h="517066">
                <a:tc gridSpan="2">
                  <a:txBody>
                    <a:bodyPr/>
                    <a:lstStyle/>
                    <a:p>
                      <a:pPr algn="l" rtl="0" fontAlgn="b"/>
                      <a:r>
                        <a:rPr lang="es-MX" sz="1700" b="0" i="0" u="none" strike="noStrike">
                          <a:solidFill>
                            <a:srgbClr val="002060"/>
                          </a:solidFill>
                          <a:effectLst/>
                          <a:latin typeface="Calibri" panose="020F0502020204030204" pitchFamily="34" charset="0"/>
                        </a:rPr>
                        <a:t>Factor: Tipo de Envase</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hMerge="1">
                  <a:txBody>
                    <a:bodyPr/>
                    <a:lstStyle/>
                    <a:p>
                      <a:endParaRPr lang="es-MX"/>
                    </a:p>
                  </a:txBody>
                  <a:tcPr/>
                </a:tc>
                <a:tc>
                  <a:txBody>
                    <a:bodyPr/>
                    <a:lstStyle/>
                    <a:p>
                      <a:pPr algn="l" rtl="0" fontAlgn="b"/>
                      <a:r>
                        <a:rPr lang="es-MX" sz="1700" b="0" i="0" u="none" strike="noStrike">
                          <a:solidFill>
                            <a:srgbClr val="002060"/>
                          </a:solidFill>
                          <a:effectLst/>
                          <a:latin typeface="Calibri" panose="020F0502020204030204" pitchFamily="34" charset="0"/>
                        </a:rPr>
                        <a:t>B</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r" fontAlgn="b"/>
                      <a:r>
                        <a:rPr lang="es-MX" sz="1700" b="0" i="0" u="none" strike="noStrike">
                          <a:solidFill>
                            <a:srgbClr val="002060"/>
                          </a:solidFill>
                          <a:effectLst/>
                          <a:latin typeface="Calibri" panose="020F0502020204030204" pitchFamily="34" charset="0"/>
                        </a:rPr>
                        <a:t>28</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29</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35</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36</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40</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43</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49</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50</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51</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52</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700" b="0" i="0" u="none" strike="noStrike">
                          <a:solidFill>
                            <a:srgbClr val="002060"/>
                          </a:solidFill>
                          <a:effectLst/>
                          <a:latin typeface="Calibri" panose="020F0502020204030204" pitchFamily="34" charset="0"/>
                        </a:rPr>
                        <a:t>413</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203388692"/>
                  </a:ext>
                </a:extLst>
              </a:tr>
              <a:tr h="279136">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Calibri" panose="020F0502020204030204" pitchFamily="34" charset="0"/>
                        </a:rPr>
                        <a:t> </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2060"/>
                          </a:solidFill>
                          <a:effectLst/>
                          <a:latin typeface="Calibri" panose="020F0502020204030204" pitchFamily="34" charset="0"/>
                        </a:rPr>
                        <a:t>C</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r" fontAlgn="b"/>
                      <a:r>
                        <a:rPr lang="es-MX" sz="1700" b="0" i="0" u="none" strike="noStrike">
                          <a:solidFill>
                            <a:srgbClr val="002060"/>
                          </a:solidFill>
                          <a:effectLst/>
                          <a:latin typeface="Calibri" panose="020F0502020204030204" pitchFamily="34" charset="0"/>
                        </a:rPr>
                        <a:t>34</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34</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36</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43</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43</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44</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45</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50</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52</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700" b="0" i="0" u="none" strike="noStrike">
                          <a:solidFill>
                            <a:srgbClr val="002060"/>
                          </a:solidFill>
                          <a:effectLst/>
                          <a:latin typeface="Calibri" panose="020F0502020204030204" pitchFamily="34" charset="0"/>
                        </a:rPr>
                        <a:t>52</a:t>
                      </a:r>
                      <a:endParaRPr lang="es-MX" sz="1700" b="0" i="0" u="none" strike="noStrike" dirty="0">
                        <a:solidFill>
                          <a:srgbClr val="002060"/>
                        </a:solidFill>
                        <a:effectLst/>
                        <a:latin typeface="Calibri" panose="020F0502020204030204" pitchFamily="34" charset="0"/>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700" b="0" i="0" u="none" strike="noStrike" dirty="0">
                          <a:solidFill>
                            <a:srgbClr val="002060"/>
                          </a:solidFill>
                          <a:effectLst/>
                          <a:latin typeface="Calibri" panose="020F0502020204030204" pitchFamily="34" charset="0"/>
                        </a:rPr>
                        <a:t>433</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3832200667"/>
                  </a:ext>
                </a:extLst>
              </a:tr>
            </a:tbl>
          </a:graphicData>
        </a:graphic>
      </p:graphicFrame>
      <p:graphicFrame>
        <p:nvGraphicFramePr>
          <p:cNvPr id="5" name="Tabla 4">
            <a:extLst>
              <a:ext uri="{FF2B5EF4-FFF2-40B4-BE49-F238E27FC236}">
                <a16:creationId xmlns:a16="http://schemas.microsoft.com/office/drawing/2014/main" id="{42F6AA18-F068-464F-B73B-1A8253B8C712}"/>
              </a:ext>
            </a:extLst>
          </p:cNvPr>
          <p:cNvGraphicFramePr>
            <a:graphicFrameLocks noGrp="1"/>
          </p:cNvGraphicFramePr>
          <p:nvPr>
            <p:extLst>
              <p:ext uri="{D42A27DB-BD31-4B8C-83A1-F6EECF244321}">
                <p14:modId xmlns:p14="http://schemas.microsoft.com/office/powerpoint/2010/main" val="656742607"/>
              </p:ext>
            </p:extLst>
          </p:nvPr>
        </p:nvGraphicFramePr>
        <p:xfrm>
          <a:off x="251520" y="3668755"/>
          <a:ext cx="8712962" cy="1979636"/>
        </p:xfrm>
        <a:graphic>
          <a:graphicData uri="http://schemas.openxmlformats.org/drawingml/2006/table">
            <a:tbl>
              <a:tblPr/>
              <a:tblGrid>
                <a:gridCol w="579417">
                  <a:extLst>
                    <a:ext uri="{9D8B030D-6E8A-4147-A177-3AD203B41FA5}">
                      <a16:colId xmlns:a16="http://schemas.microsoft.com/office/drawing/2014/main" val="1604694594"/>
                    </a:ext>
                  </a:extLst>
                </a:gridCol>
                <a:gridCol w="579417">
                  <a:extLst>
                    <a:ext uri="{9D8B030D-6E8A-4147-A177-3AD203B41FA5}">
                      <a16:colId xmlns:a16="http://schemas.microsoft.com/office/drawing/2014/main" val="2909367412"/>
                    </a:ext>
                  </a:extLst>
                </a:gridCol>
                <a:gridCol w="1062263">
                  <a:extLst>
                    <a:ext uri="{9D8B030D-6E8A-4147-A177-3AD203B41FA5}">
                      <a16:colId xmlns:a16="http://schemas.microsoft.com/office/drawing/2014/main" val="2679894817"/>
                    </a:ext>
                  </a:extLst>
                </a:gridCol>
                <a:gridCol w="589072">
                  <a:extLst>
                    <a:ext uri="{9D8B030D-6E8A-4147-A177-3AD203B41FA5}">
                      <a16:colId xmlns:a16="http://schemas.microsoft.com/office/drawing/2014/main" val="2612190474"/>
                    </a:ext>
                  </a:extLst>
                </a:gridCol>
                <a:gridCol w="589072">
                  <a:extLst>
                    <a:ext uri="{9D8B030D-6E8A-4147-A177-3AD203B41FA5}">
                      <a16:colId xmlns:a16="http://schemas.microsoft.com/office/drawing/2014/main" val="1451530213"/>
                    </a:ext>
                  </a:extLst>
                </a:gridCol>
                <a:gridCol w="589072">
                  <a:extLst>
                    <a:ext uri="{9D8B030D-6E8A-4147-A177-3AD203B41FA5}">
                      <a16:colId xmlns:a16="http://schemas.microsoft.com/office/drawing/2014/main" val="4158391133"/>
                    </a:ext>
                  </a:extLst>
                </a:gridCol>
                <a:gridCol w="589072">
                  <a:extLst>
                    <a:ext uri="{9D8B030D-6E8A-4147-A177-3AD203B41FA5}">
                      <a16:colId xmlns:a16="http://schemas.microsoft.com/office/drawing/2014/main" val="3623405656"/>
                    </a:ext>
                  </a:extLst>
                </a:gridCol>
                <a:gridCol w="589072">
                  <a:extLst>
                    <a:ext uri="{9D8B030D-6E8A-4147-A177-3AD203B41FA5}">
                      <a16:colId xmlns:a16="http://schemas.microsoft.com/office/drawing/2014/main" val="3451382666"/>
                    </a:ext>
                  </a:extLst>
                </a:gridCol>
                <a:gridCol w="589072">
                  <a:extLst>
                    <a:ext uri="{9D8B030D-6E8A-4147-A177-3AD203B41FA5}">
                      <a16:colId xmlns:a16="http://schemas.microsoft.com/office/drawing/2014/main" val="695447950"/>
                    </a:ext>
                  </a:extLst>
                </a:gridCol>
                <a:gridCol w="589072">
                  <a:extLst>
                    <a:ext uri="{9D8B030D-6E8A-4147-A177-3AD203B41FA5}">
                      <a16:colId xmlns:a16="http://schemas.microsoft.com/office/drawing/2014/main" val="1201987960"/>
                    </a:ext>
                  </a:extLst>
                </a:gridCol>
                <a:gridCol w="589072">
                  <a:extLst>
                    <a:ext uri="{9D8B030D-6E8A-4147-A177-3AD203B41FA5}">
                      <a16:colId xmlns:a16="http://schemas.microsoft.com/office/drawing/2014/main" val="1960881011"/>
                    </a:ext>
                  </a:extLst>
                </a:gridCol>
                <a:gridCol w="589072">
                  <a:extLst>
                    <a:ext uri="{9D8B030D-6E8A-4147-A177-3AD203B41FA5}">
                      <a16:colId xmlns:a16="http://schemas.microsoft.com/office/drawing/2014/main" val="1053445715"/>
                    </a:ext>
                  </a:extLst>
                </a:gridCol>
                <a:gridCol w="589072">
                  <a:extLst>
                    <a:ext uri="{9D8B030D-6E8A-4147-A177-3AD203B41FA5}">
                      <a16:colId xmlns:a16="http://schemas.microsoft.com/office/drawing/2014/main" val="3495125856"/>
                    </a:ext>
                  </a:extLst>
                </a:gridCol>
                <a:gridCol w="601145">
                  <a:extLst>
                    <a:ext uri="{9D8B030D-6E8A-4147-A177-3AD203B41FA5}">
                      <a16:colId xmlns:a16="http://schemas.microsoft.com/office/drawing/2014/main" val="108783810"/>
                    </a:ext>
                  </a:extLst>
                </a:gridCol>
              </a:tblGrid>
              <a:tr h="275423">
                <a:tc>
                  <a:txBody>
                    <a:bodyPr/>
                    <a:lstStyle/>
                    <a:p>
                      <a:pPr algn="l" rtl="0" fontAlgn="b"/>
                      <a:r>
                        <a:rPr lang="es-MX" sz="1700" b="0" i="0" u="none" strike="noStrike">
                          <a:solidFill>
                            <a:srgbClr val="0070C0"/>
                          </a:solidFill>
                          <a:effectLst/>
                          <a:latin typeface="Calibri" panose="020F050202020403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70C0"/>
                          </a:solidFill>
                          <a:effectLst/>
                          <a:latin typeface="Calibri" panose="020F050202020403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70C0"/>
                          </a:solidFill>
                          <a:effectLst/>
                          <a:latin typeface="Calibri" panose="020F050202020403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gridSpan="9">
                  <a:txBody>
                    <a:bodyPr/>
                    <a:lstStyle/>
                    <a:p>
                      <a:pPr algn="l" rtl="0" fontAlgn="b"/>
                      <a:r>
                        <a:rPr lang="es-MX" sz="1700" b="0" i="0" u="none" strike="noStrike" dirty="0">
                          <a:solidFill>
                            <a:srgbClr val="0070C0"/>
                          </a:solidFill>
                          <a:effectLst/>
                          <a:latin typeface="Calibri" panose="020F0502020204030204" pitchFamily="34" charset="0"/>
                        </a:rPr>
                        <a:t>Variable de Respuesta: Rangos</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rtl="0" fontAlgn="b"/>
                      <a:r>
                        <a:rPr lang="es-MX" sz="1700" b="0" i="0" u="none" strike="noStrike">
                          <a:solidFill>
                            <a:srgbClr val="0070C0"/>
                          </a:solidFill>
                          <a:effectLst/>
                          <a:latin typeface="Calibri" panose="020F050202020403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70C0"/>
                          </a:solidFill>
                          <a:effectLst/>
                          <a:latin typeface="Calibri" panose="020F050202020403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431469838"/>
                  </a:ext>
                </a:extLst>
              </a:tr>
              <a:tr h="550845">
                <a:tc>
                  <a:txBody>
                    <a:bodyPr/>
                    <a:lstStyle/>
                    <a:p>
                      <a:pPr algn="l" rtl="0" fontAlgn="b"/>
                      <a:r>
                        <a:rPr lang="es-MX" sz="1700" b="0" i="0" u="none" strike="noStrike">
                          <a:solidFill>
                            <a:srgbClr val="0070C0"/>
                          </a:solidFill>
                          <a:effectLst/>
                          <a:latin typeface="Calibri" panose="020F050202020403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70C0"/>
                          </a:solidFill>
                          <a:effectLst/>
                          <a:latin typeface="Calibri" panose="020F050202020403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70C0"/>
                          </a:solidFill>
                          <a:effectLst/>
                          <a:latin typeface="Arial" panose="020B0604020202020204" pitchFamily="34" charset="0"/>
                        </a:rPr>
                        <a:t>Niveles</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0000"/>
                          </a:solidFill>
                          <a:effectLst/>
                          <a:latin typeface="Arial" panose="020B060402020202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0000"/>
                          </a:solidFill>
                          <a:effectLst/>
                          <a:latin typeface="Arial" panose="020B060402020202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0000"/>
                          </a:solidFill>
                          <a:effectLst/>
                          <a:latin typeface="Arial" panose="020B060402020202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0000"/>
                          </a:solidFill>
                          <a:effectLst/>
                          <a:latin typeface="Arial" panose="020B060402020202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0000"/>
                          </a:solidFill>
                          <a:effectLst/>
                          <a:latin typeface="Arial" panose="020B060402020202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0000"/>
                          </a:solidFill>
                          <a:effectLst/>
                          <a:latin typeface="Arial" panose="020B060402020202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0000"/>
                          </a:solidFill>
                          <a:effectLst/>
                          <a:latin typeface="Arial" panose="020B060402020202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0000"/>
                          </a:solidFill>
                          <a:effectLst/>
                          <a:latin typeface="Arial" panose="020B060402020202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0000"/>
                          </a:solidFill>
                          <a:effectLst/>
                          <a:latin typeface="Arial" panose="020B060402020202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fontAlgn="b"/>
                      <a:r>
                        <a:rPr lang="es-MX" sz="1700" b="0" i="0" u="none" strike="noStrike">
                          <a:solidFill>
                            <a:srgbClr val="000000"/>
                          </a:solidFill>
                          <a:effectLst/>
                          <a:latin typeface="Arial" panose="020B060402020202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r" rtl="0" fontAlgn="b"/>
                      <a:r>
                        <a:rPr lang="es-MX" sz="1700" b="0" i="0" u="none" strike="noStrike">
                          <a:solidFill>
                            <a:srgbClr val="0070C0"/>
                          </a:solidFill>
                          <a:effectLst/>
                          <a:latin typeface="Calibri" panose="020F0502020204030204" pitchFamily="34" charset="0"/>
                        </a:rPr>
                        <a:t>suma</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326362547"/>
                  </a:ext>
                </a:extLst>
              </a:tr>
              <a:tr h="275423">
                <a:tc>
                  <a:txBody>
                    <a:bodyPr/>
                    <a:lstStyle/>
                    <a:p>
                      <a:pPr algn="l" rtl="0" fontAlgn="b"/>
                      <a:r>
                        <a:rPr lang="es-MX" sz="1700" b="0" i="0" u="none" strike="noStrike">
                          <a:solidFill>
                            <a:srgbClr val="0070C0"/>
                          </a:solidFill>
                          <a:effectLst/>
                          <a:latin typeface="Calibri" panose="020F050202020403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70C0"/>
                          </a:solidFill>
                          <a:effectLst/>
                          <a:latin typeface="Calibri" panose="020F050202020403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70C0"/>
                          </a:solidFill>
                          <a:effectLst/>
                          <a:latin typeface="Calibri" panose="020F0502020204030204" pitchFamily="34" charset="0"/>
                        </a:rPr>
                        <a:t>A</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r" fontAlgn="b"/>
                      <a:r>
                        <a:rPr lang="es-MX" sz="2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372602986"/>
                  </a:ext>
                </a:extLst>
              </a:tr>
              <a:tr h="510187">
                <a:tc gridSpan="2">
                  <a:txBody>
                    <a:bodyPr/>
                    <a:lstStyle/>
                    <a:p>
                      <a:pPr algn="l" rtl="0" fontAlgn="b"/>
                      <a:r>
                        <a:rPr lang="es-MX" sz="1700" b="0" i="0" u="none" strike="noStrike">
                          <a:solidFill>
                            <a:srgbClr val="0070C0"/>
                          </a:solidFill>
                          <a:effectLst/>
                          <a:latin typeface="Calibri" panose="020F0502020204030204" pitchFamily="34" charset="0"/>
                        </a:rPr>
                        <a:t>Factor: Tipo de Envase</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hMerge="1">
                  <a:txBody>
                    <a:bodyPr/>
                    <a:lstStyle/>
                    <a:p>
                      <a:endParaRPr lang="es-MX"/>
                    </a:p>
                  </a:txBody>
                  <a:tcPr/>
                </a:tc>
                <a:tc>
                  <a:txBody>
                    <a:bodyPr/>
                    <a:lstStyle/>
                    <a:p>
                      <a:pPr algn="l" rtl="0" fontAlgn="b"/>
                      <a:r>
                        <a:rPr lang="es-MX" sz="1700" b="0" i="0" u="none" strike="noStrike">
                          <a:solidFill>
                            <a:srgbClr val="0070C0"/>
                          </a:solidFill>
                          <a:effectLst/>
                          <a:latin typeface="Calibri" panose="020F0502020204030204" pitchFamily="34" charset="0"/>
                        </a:rPr>
                        <a:t>B</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r" fontAlgn="b"/>
                      <a:r>
                        <a:rPr lang="es-MX" sz="2000" b="0" i="0" u="none" strike="noStrike" dirty="0">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25.5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dirty="0">
                          <a:solidFill>
                            <a:srgbClr val="000000"/>
                          </a:solidFill>
                          <a:effectLst/>
                          <a:latin typeface="Calibri" panose="020F0502020204030204" pitchFamily="34" charset="0"/>
                        </a:rPr>
                        <a:t>178.5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738993707"/>
                  </a:ext>
                </a:extLst>
              </a:tr>
              <a:tr h="275423">
                <a:tc>
                  <a:txBody>
                    <a:bodyPr/>
                    <a:lstStyle/>
                    <a:p>
                      <a:pPr algn="l" rtl="0" fontAlgn="b"/>
                      <a:r>
                        <a:rPr lang="es-MX" sz="1700" b="0" i="0" u="none" strike="noStrike">
                          <a:solidFill>
                            <a:srgbClr val="0070C0"/>
                          </a:solidFill>
                          <a:effectLst/>
                          <a:latin typeface="Calibri" panose="020F050202020403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70C0"/>
                          </a:solidFill>
                          <a:effectLst/>
                          <a:latin typeface="Calibri" panose="020F0502020204030204" pitchFamily="34" charset="0"/>
                        </a:rPr>
                        <a:t> </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l" rtl="0" fontAlgn="b"/>
                      <a:r>
                        <a:rPr lang="es-MX" sz="1700" b="0" i="0" u="none" strike="noStrike">
                          <a:solidFill>
                            <a:srgbClr val="0070C0"/>
                          </a:solidFill>
                          <a:effectLst/>
                          <a:latin typeface="Calibri" panose="020F0502020204030204" pitchFamily="34" charset="0"/>
                        </a:rPr>
                        <a:t>C</a:t>
                      </a:r>
                    </a:p>
                  </a:txBody>
                  <a:tcPr marL="6558" marR="6558" marT="6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r" fontAlgn="b"/>
                      <a:r>
                        <a:rPr lang="es-MX" sz="20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25.5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a:solidFill>
                            <a:srgbClr val="000000"/>
                          </a:solidFill>
                          <a:effectLst/>
                          <a:latin typeface="Calibri" panose="020F050202020403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0" i="0" u="none" strike="noStrike" dirty="0">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779613571"/>
                  </a:ext>
                </a:extLst>
              </a:tr>
            </a:tbl>
          </a:graphicData>
        </a:graphic>
      </p:graphicFrame>
    </p:spTree>
    <p:extLst>
      <p:ext uri="{BB962C8B-B14F-4D97-AF65-F5344CB8AC3E}">
        <p14:creationId xmlns:p14="http://schemas.microsoft.com/office/powerpoint/2010/main" val="3890484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1CADBAFD-165E-4C07-9C79-CE6FE8A1E306}"/>
                  </a:ext>
                </a:extLst>
              </p:cNvPr>
              <p:cNvSpPr/>
              <p:nvPr/>
            </p:nvSpPr>
            <p:spPr>
              <a:xfrm>
                <a:off x="611560" y="476671"/>
                <a:ext cx="6984776" cy="681020"/>
              </a:xfrm>
              <a:prstGeom prst="rect">
                <a:avLst/>
              </a:prstGeom>
            </p:spPr>
            <p:txBody>
              <a:bodyPr wrap="square">
                <a:spAutoFit/>
              </a:bodyPr>
              <a:lstStyle/>
              <a:p>
                <a14:m>
                  <m:oMath xmlns:m="http://schemas.openxmlformats.org/officeDocument/2006/math">
                    <m:r>
                      <a:rPr lang="es-MX" b="1" i="1" smtClean="0">
                        <a:solidFill>
                          <a:srgbClr val="002060"/>
                        </a:solidFill>
                        <a:latin typeface="Cambria Math" panose="02040503050406030204" pitchFamily="18" charset="0"/>
                      </a:rPr>
                      <m:t>𝑯</m:t>
                    </m:r>
                    <m:r>
                      <a:rPr lang="es-MX" b="1" i="1" smtClean="0">
                        <a:solidFill>
                          <a:srgbClr val="002060"/>
                        </a:solidFill>
                        <a:latin typeface="Cambria Math" panose="02040503050406030204" pitchFamily="18" charset="0"/>
                      </a:rPr>
                      <m:t>=</m:t>
                    </m:r>
                    <m:f>
                      <m:fPr>
                        <m:ctrlPr>
                          <a:rPr lang="es-MX" b="1" i="1">
                            <a:solidFill>
                              <a:srgbClr val="002060"/>
                            </a:solidFill>
                            <a:latin typeface="Cambria Math" panose="02040503050406030204" pitchFamily="18" charset="0"/>
                          </a:rPr>
                        </m:ctrlPr>
                      </m:fPr>
                      <m:num>
                        <m:r>
                          <a:rPr lang="es-MX" b="1" i="1">
                            <a:solidFill>
                              <a:srgbClr val="002060"/>
                            </a:solidFill>
                            <a:latin typeface="Cambria Math" panose="02040503050406030204" pitchFamily="18" charset="0"/>
                          </a:rPr>
                          <m:t>𝟏𝟐</m:t>
                        </m:r>
                      </m:num>
                      <m:den>
                        <m:r>
                          <a:rPr lang="es-MX" b="1" i="1" smtClean="0">
                            <a:solidFill>
                              <a:srgbClr val="002060"/>
                            </a:solidFill>
                            <a:latin typeface="Cambria Math" panose="02040503050406030204" pitchFamily="18" charset="0"/>
                          </a:rPr>
                          <m:t>𝟑𝟎</m:t>
                        </m:r>
                        <m:r>
                          <a:rPr lang="es-MX" b="1" i="1">
                            <a:solidFill>
                              <a:srgbClr val="002060"/>
                            </a:solidFill>
                            <a:latin typeface="Cambria Math" panose="02040503050406030204" pitchFamily="18" charset="0"/>
                          </a:rPr>
                          <m:t>(</m:t>
                        </m:r>
                        <m:r>
                          <a:rPr lang="es-MX" b="1" i="1" smtClean="0">
                            <a:solidFill>
                              <a:srgbClr val="002060"/>
                            </a:solidFill>
                            <a:latin typeface="Cambria Math" panose="02040503050406030204" pitchFamily="18" charset="0"/>
                          </a:rPr>
                          <m:t>𝟑𝟎</m:t>
                        </m:r>
                        <m:r>
                          <a:rPr lang="es-MX" b="1" i="1">
                            <a:solidFill>
                              <a:srgbClr val="002060"/>
                            </a:solidFill>
                            <a:latin typeface="Cambria Math" panose="02040503050406030204" pitchFamily="18" charset="0"/>
                          </a:rPr>
                          <m:t>+</m:t>
                        </m:r>
                        <m:r>
                          <a:rPr lang="es-MX" b="1" i="1">
                            <a:solidFill>
                              <a:srgbClr val="002060"/>
                            </a:solidFill>
                            <a:latin typeface="Cambria Math" panose="02040503050406030204" pitchFamily="18" charset="0"/>
                          </a:rPr>
                          <m:t>𝟏</m:t>
                        </m:r>
                        <m:r>
                          <a:rPr lang="es-MX" b="1" i="1">
                            <a:solidFill>
                              <a:srgbClr val="002060"/>
                            </a:solidFill>
                            <a:latin typeface="Cambria Math" panose="02040503050406030204" pitchFamily="18" charset="0"/>
                          </a:rPr>
                          <m:t>)</m:t>
                        </m:r>
                      </m:den>
                    </m:f>
                  </m:oMath>
                </a14:m>
                <a:r>
                  <a:rPr lang="es-MX" b="1" dirty="0">
                    <a:solidFill>
                      <a:srgbClr val="002060"/>
                    </a:solidFill>
                    <a:latin typeface="Gabriola" panose="04040605051002020D02" pitchFamily="82" charset="0"/>
                  </a:rPr>
                  <a:t>(</a:t>
                </a:r>
                <a14:m>
                  <m:oMath xmlns:m="http://schemas.openxmlformats.org/officeDocument/2006/math">
                    <m:f>
                      <m:fPr>
                        <m:ctrlPr>
                          <a:rPr lang="es-MX" b="1" i="1" dirty="0" smtClean="0">
                            <a:solidFill>
                              <a:srgbClr val="002060"/>
                            </a:solidFill>
                            <a:latin typeface="Cambria Math" panose="02040503050406030204" pitchFamily="18" charset="0"/>
                          </a:rPr>
                        </m:ctrlPr>
                      </m:fPr>
                      <m:num>
                        <m:sSup>
                          <m:sSupPr>
                            <m:ctrlPr>
                              <a:rPr lang="es-MX" b="1" i="1" dirty="0" smtClean="0">
                                <a:solidFill>
                                  <a:srgbClr val="002060"/>
                                </a:solidFill>
                                <a:latin typeface="Cambria Math" panose="02040503050406030204" pitchFamily="18" charset="0"/>
                              </a:rPr>
                            </m:ctrlPr>
                          </m:sSupPr>
                          <m:e>
                            <m:r>
                              <a:rPr lang="es-MX" b="1" i="1" dirty="0" smtClean="0">
                                <a:solidFill>
                                  <a:srgbClr val="002060"/>
                                </a:solidFill>
                                <a:latin typeface="Cambria Math" panose="02040503050406030204" pitchFamily="18" charset="0"/>
                              </a:rPr>
                              <m:t>𝟖𝟓</m:t>
                            </m:r>
                          </m:e>
                          <m:sup>
                            <m:r>
                              <a:rPr lang="es-MX" b="1" i="1" dirty="0" smtClean="0">
                                <a:solidFill>
                                  <a:srgbClr val="002060"/>
                                </a:solidFill>
                                <a:latin typeface="Cambria Math" panose="02040503050406030204" pitchFamily="18" charset="0"/>
                              </a:rPr>
                              <m:t>𝟐</m:t>
                            </m:r>
                          </m:sup>
                        </m:sSup>
                      </m:num>
                      <m:den>
                        <m:r>
                          <a:rPr lang="es-MX" b="1" i="1" dirty="0" smtClean="0">
                            <a:solidFill>
                              <a:srgbClr val="002060"/>
                            </a:solidFill>
                            <a:latin typeface="Cambria Math" panose="02040503050406030204" pitchFamily="18" charset="0"/>
                          </a:rPr>
                          <m:t>𝟏𝟎</m:t>
                        </m:r>
                      </m:den>
                    </m:f>
                    <m:r>
                      <a:rPr lang="es-MX" b="1" i="1" dirty="0" smtClean="0">
                        <a:solidFill>
                          <a:srgbClr val="002060"/>
                        </a:solidFill>
                        <a:latin typeface="Cambria Math" panose="02040503050406030204" pitchFamily="18" charset="0"/>
                      </a:rPr>
                      <m:t>+</m:t>
                    </m:r>
                    <m:f>
                      <m:fPr>
                        <m:ctrlPr>
                          <a:rPr lang="es-MX" b="1" i="1" dirty="0">
                            <a:solidFill>
                              <a:srgbClr val="002060"/>
                            </a:solidFill>
                            <a:latin typeface="Cambria Math" panose="02040503050406030204" pitchFamily="18" charset="0"/>
                          </a:rPr>
                        </m:ctrlPr>
                      </m:fPr>
                      <m:num>
                        <m:sSup>
                          <m:sSupPr>
                            <m:ctrlPr>
                              <a:rPr lang="es-MX" b="1" i="1" dirty="0">
                                <a:solidFill>
                                  <a:srgbClr val="002060"/>
                                </a:solidFill>
                                <a:latin typeface="Cambria Math" panose="02040503050406030204" pitchFamily="18" charset="0"/>
                              </a:rPr>
                            </m:ctrlPr>
                          </m:sSupPr>
                          <m:e>
                            <m:r>
                              <a:rPr lang="es-MX" b="1" i="1" dirty="0" smtClean="0">
                                <a:solidFill>
                                  <a:srgbClr val="002060"/>
                                </a:solidFill>
                                <a:latin typeface="Cambria Math" panose="02040503050406030204" pitchFamily="18" charset="0"/>
                              </a:rPr>
                              <m:t>𝟏𝟕𝟖</m:t>
                            </m:r>
                            <m:r>
                              <a:rPr lang="es-MX" b="1" i="1" dirty="0" smtClean="0">
                                <a:solidFill>
                                  <a:srgbClr val="002060"/>
                                </a:solidFill>
                                <a:latin typeface="Cambria Math" panose="02040503050406030204" pitchFamily="18" charset="0"/>
                              </a:rPr>
                              <m:t>.</m:t>
                            </m:r>
                            <m:r>
                              <a:rPr lang="es-MX" b="1" i="1" dirty="0" smtClean="0">
                                <a:solidFill>
                                  <a:srgbClr val="002060"/>
                                </a:solidFill>
                                <a:latin typeface="Cambria Math" panose="02040503050406030204" pitchFamily="18" charset="0"/>
                              </a:rPr>
                              <m:t>𝟓</m:t>
                            </m:r>
                          </m:e>
                          <m:sup>
                            <m:r>
                              <a:rPr lang="es-MX" b="1" i="1" dirty="0">
                                <a:solidFill>
                                  <a:srgbClr val="002060"/>
                                </a:solidFill>
                                <a:latin typeface="Cambria Math" panose="02040503050406030204" pitchFamily="18" charset="0"/>
                              </a:rPr>
                              <m:t>𝟐</m:t>
                            </m:r>
                          </m:sup>
                        </m:sSup>
                      </m:num>
                      <m:den>
                        <m:r>
                          <a:rPr lang="es-MX" b="1" i="1" dirty="0">
                            <a:solidFill>
                              <a:srgbClr val="002060"/>
                            </a:solidFill>
                            <a:latin typeface="Cambria Math" panose="02040503050406030204" pitchFamily="18" charset="0"/>
                          </a:rPr>
                          <m:t>𝟏𝟎</m:t>
                        </m:r>
                      </m:den>
                    </m:f>
                    <m:r>
                      <a:rPr lang="es-MX" b="1" i="1" dirty="0" smtClean="0">
                        <a:solidFill>
                          <a:srgbClr val="002060"/>
                        </a:solidFill>
                        <a:latin typeface="Cambria Math" panose="02040503050406030204" pitchFamily="18" charset="0"/>
                      </a:rPr>
                      <m:t>+</m:t>
                    </m:r>
                    <m:f>
                      <m:fPr>
                        <m:ctrlPr>
                          <a:rPr lang="es-MX" b="1" i="1" dirty="0">
                            <a:solidFill>
                              <a:srgbClr val="002060"/>
                            </a:solidFill>
                            <a:latin typeface="Cambria Math" panose="02040503050406030204" pitchFamily="18" charset="0"/>
                          </a:rPr>
                        </m:ctrlPr>
                      </m:fPr>
                      <m:num>
                        <m:sSup>
                          <m:sSupPr>
                            <m:ctrlPr>
                              <a:rPr lang="es-MX" b="1" i="1" dirty="0">
                                <a:solidFill>
                                  <a:srgbClr val="002060"/>
                                </a:solidFill>
                                <a:latin typeface="Cambria Math" panose="02040503050406030204" pitchFamily="18" charset="0"/>
                              </a:rPr>
                            </m:ctrlPr>
                          </m:sSupPr>
                          <m:e>
                            <m:r>
                              <a:rPr lang="es-MX" b="1" i="1" dirty="0" smtClean="0">
                                <a:solidFill>
                                  <a:srgbClr val="002060"/>
                                </a:solidFill>
                                <a:latin typeface="Cambria Math" panose="02040503050406030204" pitchFamily="18" charset="0"/>
                              </a:rPr>
                              <m:t>𝟐𝟎𝟏</m:t>
                            </m:r>
                            <m:r>
                              <a:rPr lang="es-MX" b="1" i="1" dirty="0" smtClean="0">
                                <a:solidFill>
                                  <a:srgbClr val="002060"/>
                                </a:solidFill>
                                <a:latin typeface="Cambria Math" panose="02040503050406030204" pitchFamily="18" charset="0"/>
                              </a:rPr>
                              <m:t>.</m:t>
                            </m:r>
                            <m:r>
                              <a:rPr lang="es-MX" b="1" i="1" dirty="0" smtClean="0">
                                <a:solidFill>
                                  <a:srgbClr val="002060"/>
                                </a:solidFill>
                                <a:latin typeface="Cambria Math" panose="02040503050406030204" pitchFamily="18" charset="0"/>
                              </a:rPr>
                              <m:t>𝟓</m:t>
                            </m:r>
                          </m:e>
                          <m:sup>
                            <m:r>
                              <a:rPr lang="es-MX" b="1" i="1" dirty="0">
                                <a:solidFill>
                                  <a:srgbClr val="002060"/>
                                </a:solidFill>
                                <a:latin typeface="Cambria Math" panose="02040503050406030204" pitchFamily="18" charset="0"/>
                              </a:rPr>
                              <m:t>𝟐</m:t>
                            </m:r>
                          </m:sup>
                        </m:sSup>
                      </m:num>
                      <m:den>
                        <m:r>
                          <a:rPr lang="es-MX" b="1" i="1" dirty="0">
                            <a:solidFill>
                              <a:srgbClr val="002060"/>
                            </a:solidFill>
                            <a:latin typeface="Cambria Math" panose="02040503050406030204" pitchFamily="18" charset="0"/>
                          </a:rPr>
                          <m:t>𝟏𝟎</m:t>
                        </m:r>
                      </m:den>
                    </m:f>
                    <m:r>
                      <a:rPr lang="es-MX" b="1" i="1" dirty="0" smtClean="0">
                        <a:solidFill>
                          <a:srgbClr val="002060"/>
                        </a:solidFill>
                        <a:latin typeface="Cambria Math" panose="02040503050406030204" pitchFamily="18" charset="0"/>
                      </a:rPr>
                      <m:t>)−</m:t>
                    </m:r>
                    <m:r>
                      <a:rPr lang="es-MX" b="1" i="1" dirty="0" smtClean="0">
                        <a:solidFill>
                          <a:srgbClr val="002060"/>
                        </a:solidFill>
                        <a:latin typeface="Cambria Math" panose="02040503050406030204" pitchFamily="18" charset="0"/>
                      </a:rPr>
                      <m:t>𝟑</m:t>
                    </m:r>
                    <m:r>
                      <a:rPr lang="es-MX" b="1" i="1" dirty="0" smtClean="0">
                        <a:solidFill>
                          <a:srgbClr val="002060"/>
                        </a:solidFill>
                        <a:latin typeface="Cambria Math" panose="02040503050406030204" pitchFamily="18" charset="0"/>
                      </a:rPr>
                      <m:t>∗</m:t>
                    </m:r>
                    <m:r>
                      <a:rPr lang="es-MX" b="1" i="1" dirty="0" smtClean="0">
                        <a:solidFill>
                          <a:srgbClr val="002060"/>
                        </a:solidFill>
                        <a:latin typeface="Cambria Math" panose="02040503050406030204" pitchFamily="18" charset="0"/>
                      </a:rPr>
                      <m:t>𝟑𝟏</m:t>
                    </m:r>
                  </m:oMath>
                </a14:m>
                <a:endParaRPr lang="es-MX" b="1" dirty="0">
                  <a:solidFill>
                    <a:srgbClr val="002060"/>
                  </a:solidFill>
                  <a:latin typeface="Gabriola" panose="04040605051002020D02" pitchFamily="82" charset="0"/>
                </a:endParaRPr>
              </a:p>
            </p:txBody>
          </p:sp>
        </mc:Choice>
        <mc:Fallback xmlns="">
          <p:sp>
            <p:nvSpPr>
              <p:cNvPr id="2" name="Rectángulo 1">
                <a:extLst>
                  <a:ext uri="{FF2B5EF4-FFF2-40B4-BE49-F238E27FC236}">
                    <a16:creationId xmlns:a16="http://schemas.microsoft.com/office/drawing/2014/main" id="{1CADBAFD-165E-4C07-9C79-CE6FE8A1E306}"/>
                  </a:ext>
                </a:extLst>
              </p:cNvPr>
              <p:cNvSpPr>
                <a:spLocks noRot="1" noChangeAspect="1" noMove="1" noResize="1" noEditPoints="1" noAdjustHandles="1" noChangeArrowheads="1" noChangeShapeType="1" noTextEdit="1"/>
              </p:cNvSpPr>
              <p:nvPr/>
            </p:nvSpPr>
            <p:spPr>
              <a:xfrm>
                <a:off x="611560" y="476671"/>
                <a:ext cx="6984776" cy="681020"/>
              </a:xfrm>
              <a:prstGeom prst="rect">
                <a:avLst/>
              </a:prstGeom>
              <a:blipFill>
                <a:blip r:embed="rId2"/>
                <a:stretch>
                  <a:fillRect b="-178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97E7028B-ED91-49EB-99F2-B3E410D5D1FB}"/>
                  </a:ext>
                </a:extLst>
              </p:cNvPr>
              <p:cNvSpPr/>
              <p:nvPr/>
            </p:nvSpPr>
            <p:spPr>
              <a:xfrm>
                <a:off x="556772" y="1527175"/>
                <a:ext cx="7975667" cy="461665"/>
              </a:xfrm>
              <a:prstGeom prst="rect">
                <a:avLst/>
              </a:prstGeom>
            </p:spPr>
            <p:txBody>
              <a:bodyPr wrap="square">
                <a:spAutoFit/>
              </a:bodyPr>
              <a:lstStyle/>
              <a:p>
                <a14:m>
                  <m:oMath xmlns:m="http://schemas.openxmlformats.org/officeDocument/2006/math">
                    <m:r>
                      <a:rPr lang="es-MX" b="1" i="1" smtClean="0">
                        <a:solidFill>
                          <a:srgbClr val="002060"/>
                        </a:solidFill>
                        <a:latin typeface="Cambria Math" panose="02040503050406030204" pitchFamily="18" charset="0"/>
                      </a:rPr>
                      <m:t>𝑯</m:t>
                    </m:r>
                    <m:r>
                      <a:rPr lang="es-MX" b="1" i="1" smtClean="0">
                        <a:solidFill>
                          <a:srgbClr val="002060"/>
                        </a:solidFill>
                        <a:latin typeface="Cambria Math" panose="02040503050406030204" pitchFamily="18" charset="0"/>
                      </a:rPr>
                      <m:t>=</m:t>
                    </m:r>
                    <m:r>
                      <a:rPr lang="es-MX" b="1" i="1" smtClean="0">
                        <a:solidFill>
                          <a:srgbClr val="002060"/>
                        </a:solidFill>
                        <a:latin typeface="Cambria Math" panose="02040503050406030204" pitchFamily="18" charset="0"/>
                      </a:rPr>
                      <m:t>𝟎</m:t>
                    </m:r>
                    <m:r>
                      <a:rPr lang="es-MX" b="1" i="1" smtClean="0">
                        <a:solidFill>
                          <a:srgbClr val="002060"/>
                        </a:solidFill>
                        <a:latin typeface="Cambria Math" panose="02040503050406030204" pitchFamily="18" charset="0"/>
                      </a:rPr>
                      <m:t>.</m:t>
                    </m:r>
                    <m:r>
                      <a:rPr lang="es-MX" b="1" i="1" smtClean="0">
                        <a:solidFill>
                          <a:srgbClr val="002060"/>
                        </a:solidFill>
                        <a:latin typeface="Cambria Math" panose="02040503050406030204" pitchFamily="18" charset="0"/>
                      </a:rPr>
                      <m:t>𝟎𝟏𝟐</m:t>
                    </m:r>
                  </m:oMath>
                </a14:m>
                <a:r>
                  <a:rPr lang="es-MX" b="1" dirty="0">
                    <a:solidFill>
                      <a:srgbClr val="002060"/>
                    </a:solidFill>
                    <a:latin typeface="Gabriola" panose="04040605051002020D02" pitchFamily="82" charset="0"/>
                  </a:rPr>
                  <a:t>9(</a:t>
                </a:r>
                <a14:m>
                  <m:oMath xmlns:m="http://schemas.openxmlformats.org/officeDocument/2006/math">
                    <m:r>
                      <a:rPr lang="es-MX" b="1" i="1" dirty="0" smtClean="0">
                        <a:solidFill>
                          <a:srgbClr val="002060"/>
                        </a:solidFill>
                        <a:latin typeface="Cambria Math" panose="02040503050406030204" pitchFamily="18" charset="0"/>
                      </a:rPr>
                      <m:t>𝟕𝟐𝟐</m:t>
                    </m:r>
                    <m:r>
                      <a:rPr lang="es-MX" b="1" i="1" dirty="0" smtClean="0">
                        <a:solidFill>
                          <a:srgbClr val="002060"/>
                        </a:solidFill>
                        <a:latin typeface="Cambria Math" panose="02040503050406030204" pitchFamily="18" charset="0"/>
                      </a:rPr>
                      <m:t>.</m:t>
                    </m:r>
                    <m:r>
                      <a:rPr lang="es-MX" b="1" i="1" dirty="0" smtClean="0">
                        <a:solidFill>
                          <a:srgbClr val="002060"/>
                        </a:solidFill>
                        <a:latin typeface="Cambria Math" panose="02040503050406030204" pitchFamily="18" charset="0"/>
                      </a:rPr>
                      <m:t>𝟓</m:t>
                    </m:r>
                    <m:r>
                      <a:rPr lang="es-MX" b="1" i="1" dirty="0">
                        <a:solidFill>
                          <a:srgbClr val="002060"/>
                        </a:solidFill>
                        <a:latin typeface="Cambria Math" panose="02040503050406030204" pitchFamily="18" charset="0"/>
                      </a:rPr>
                      <m:t>+</m:t>
                    </m:r>
                    <m:r>
                      <a:rPr lang="es-MX" b="1" i="1" dirty="0" smtClean="0">
                        <a:solidFill>
                          <a:srgbClr val="002060"/>
                        </a:solidFill>
                        <a:latin typeface="Cambria Math" panose="02040503050406030204" pitchFamily="18" charset="0"/>
                      </a:rPr>
                      <m:t>𝟑𝟏𝟖𝟔</m:t>
                    </m:r>
                    <m:r>
                      <a:rPr lang="es-MX" b="1" i="1" dirty="0" smtClean="0">
                        <a:solidFill>
                          <a:srgbClr val="002060"/>
                        </a:solidFill>
                        <a:latin typeface="Cambria Math" panose="02040503050406030204" pitchFamily="18" charset="0"/>
                      </a:rPr>
                      <m:t>.</m:t>
                    </m:r>
                    <m:r>
                      <a:rPr lang="es-MX" b="1" i="1" dirty="0" smtClean="0">
                        <a:solidFill>
                          <a:srgbClr val="002060"/>
                        </a:solidFill>
                        <a:latin typeface="Cambria Math" panose="02040503050406030204" pitchFamily="18" charset="0"/>
                      </a:rPr>
                      <m:t>𝟐𝟐𝟓</m:t>
                    </m:r>
                    <m:r>
                      <a:rPr lang="es-MX" b="1" i="1" dirty="0">
                        <a:solidFill>
                          <a:srgbClr val="002060"/>
                        </a:solidFill>
                        <a:latin typeface="Cambria Math" panose="02040503050406030204" pitchFamily="18" charset="0"/>
                      </a:rPr>
                      <m:t>+</m:t>
                    </m:r>
                    <m:r>
                      <a:rPr lang="es-MX" b="1" i="1" dirty="0" smtClean="0">
                        <a:solidFill>
                          <a:srgbClr val="002060"/>
                        </a:solidFill>
                        <a:latin typeface="Cambria Math" panose="02040503050406030204" pitchFamily="18" charset="0"/>
                      </a:rPr>
                      <m:t>𝟒𝟎𝟔𝟎</m:t>
                    </m:r>
                    <m:r>
                      <a:rPr lang="es-MX" b="1" i="1" dirty="0" smtClean="0">
                        <a:solidFill>
                          <a:srgbClr val="002060"/>
                        </a:solidFill>
                        <a:latin typeface="Cambria Math" panose="02040503050406030204" pitchFamily="18" charset="0"/>
                      </a:rPr>
                      <m:t>.</m:t>
                    </m:r>
                    <m:r>
                      <a:rPr lang="es-MX" b="1" i="1" dirty="0" smtClean="0">
                        <a:solidFill>
                          <a:srgbClr val="002060"/>
                        </a:solidFill>
                        <a:latin typeface="Cambria Math" panose="02040503050406030204" pitchFamily="18" charset="0"/>
                      </a:rPr>
                      <m:t>𝟐𝟐𝟓</m:t>
                    </m:r>
                    <m:r>
                      <a:rPr lang="es-MX" b="1" i="1" dirty="0">
                        <a:solidFill>
                          <a:srgbClr val="002060"/>
                        </a:solidFill>
                        <a:latin typeface="Cambria Math" panose="02040503050406030204" pitchFamily="18" charset="0"/>
                      </a:rPr>
                      <m:t>)−</m:t>
                    </m:r>
                    <m:r>
                      <a:rPr lang="es-MX" b="1" i="1" dirty="0">
                        <a:solidFill>
                          <a:srgbClr val="002060"/>
                        </a:solidFill>
                        <a:latin typeface="Cambria Math" panose="02040503050406030204" pitchFamily="18" charset="0"/>
                      </a:rPr>
                      <m:t>𝟑</m:t>
                    </m:r>
                    <m:r>
                      <a:rPr lang="es-MX" b="1" i="1" dirty="0">
                        <a:solidFill>
                          <a:srgbClr val="002060"/>
                        </a:solidFill>
                        <a:latin typeface="Cambria Math" panose="02040503050406030204" pitchFamily="18" charset="0"/>
                      </a:rPr>
                      <m:t>∗</m:t>
                    </m:r>
                    <m:r>
                      <a:rPr lang="es-MX" b="1" i="1" dirty="0" smtClean="0">
                        <a:solidFill>
                          <a:srgbClr val="002060"/>
                        </a:solidFill>
                        <a:latin typeface="Cambria Math" panose="02040503050406030204" pitchFamily="18" charset="0"/>
                      </a:rPr>
                      <m:t>𝟑</m:t>
                    </m:r>
                    <m:r>
                      <a:rPr lang="es-MX" b="1" i="1" dirty="0">
                        <a:solidFill>
                          <a:srgbClr val="002060"/>
                        </a:solidFill>
                        <a:latin typeface="Cambria Math" panose="02040503050406030204" pitchFamily="18" charset="0"/>
                      </a:rPr>
                      <m:t>𝟏</m:t>
                    </m:r>
                  </m:oMath>
                </a14:m>
                <a:endParaRPr lang="es-MX" b="1" dirty="0">
                  <a:solidFill>
                    <a:srgbClr val="002060"/>
                  </a:solidFill>
                  <a:latin typeface="Gabriola" panose="04040605051002020D02" pitchFamily="82" charset="0"/>
                </a:endParaRPr>
              </a:p>
            </p:txBody>
          </p:sp>
        </mc:Choice>
        <mc:Fallback xmlns="">
          <p:sp>
            <p:nvSpPr>
              <p:cNvPr id="3" name="Rectángulo 2">
                <a:extLst>
                  <a:ext uri="{FF2B5EF4-FFF2-40B4-BE49-F238E27FC236}">
                    <a16:creationId xmlns:a16="http://schemas.microsoft.com/office/drawing/2014/main" id="{97E7028B-ED91-49EB-99F2-B3E410D5D1FB}"/>
                  </a:ext>
                </a:extLst>
              </p:cNvPr>
              <p:cNvSpPr>
                <a:spLocks noRot="1" noChangeAspect="1" noMove="1" noResize="1" noEditPoints="1" noAdjustHandles="1" noChangeArrowheads="1" noChangeShapeType="1" noTextEdit="1"/>
              </p:cNvSpPr>
              <p:nvPr/>
            </p:nvSpPr>
            <p:spPr>
              <a:xfrm>
                <a:off x="556772" y="1527175"/>
                <a:ext cx="7975667" cy="461665"/>
              </a:xfrm>
              <a:prstGeom prst="rect">
                <a:avLst/>
              </a:prstGeom>
              <a:blipFill>
                <a:blip r:embed="rId3"/>
                <a:stretch>
                  <a:fillRect l="-153" t="-10667" b="-3066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26D1EA29-72F6-41E8-B68D-C34C8BF0F835}"/>
                  </a:ext>
                </a:extLst>
              </p:cNvPr>
              <p:cNvSpPr/>
              <p:nvPr/>
            </p:nvSpPr>
            <p:spPr>
              <a:xfrm>
                <a:off x="448761" y="2420888"/>
                <a:ext cx="7704856" cy="46166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MX" b="1" i="1" smtClean="0">
                          <a:solidFill>
                            <a:srgbClr val="002060"/>
                          </a:solidFill>
                          <a:latin typeface="Cambria Math" panose="02040503050406030204" pitchFamily="18" charset="0"/>
                        </a:rPr>
                        <m:t>𝑯</m:t>
                      </m:r>
                      <m:r>
                        <a:rPr lang="es-MX" b="1" i="1" smtClean="0">
                          <a:solidFill>
                            <a:srgbClr val="002060"/>
                          </a:solidFill>
                          <a:latin typeface="Cambria Math" panose="02040503050406030204" pitchFamily="18" charset="0"/>
                        </a:rPr>
                        <m:t>=</m:t>
                      </m:r>
                      <m:r>
                        <a:rPr lang="es-MX" b="1" i="1" smtClean="0">
                          <a:solidFill>
                            <a:srgbClr val="002060"/>
                          </a:solidFill>
                          <a:latin typeface="Cambria Math" panose="02040503050406030204" pitchFamily="18" charset="0"/>
                        </a:rPr>
                        <m:t>𝟏𝟎𝟐</m:t>
                      </m:r>
                      <m:r>
                        <a:rPr lang="es-MX" b="1" i="1" smtClean="0">
                          <a:solidFill>
                            <a:srgbClr val="002060"/>
                          </a:solidFill>
                          <a:latin typeface="Cambria Math" panose="02040503050406030204" pitchFamily="18" charset="0"/>
                        </a:rPr>
                        <m:t>.</m:t>
                      </m:r>
                      <m:r>
                        <a:rPr lang="es-MX" b="1" i="1" smtClean="0">
                          <a:solidFill>
                            <a:srgbClr val="002060"/>
                          </a:solidFill>
                          <a:latin typeface="Cambria Math" panose="02040503050406030204" pitchFamily="18" charset="0"/>
                        </a:rPr>
                        <m:t>𝟖𝟎</m:t>
                      </m:r>
                      <m:r>
                        <a:rPr lang="es-MX" b="1" i="1" dirty="0">
                          <a:solidFill>
                            <a:srgbClr val="002060"/>
                          </a:solidFill>
                          <a:latin typeface="Cambria Math" panose="02040503050406030204" pitchFamily="18" charset="0"/>
                        </a:rPr>
                        <m:t>−</m:t>
                      </m:r>
                      <m:r>
                        <a:rPr lang="es-MX" b="1" i="1" dirty="0" smtClean="0">
                          <a:solidFill>
                            <a:srgbClr val="002060"/>
                          </a:solidFill>
                          <a:latin typeface="Cambria Math" panose="02040503050406030204" pitchFamily="18" charset="0"/>
                        </a:rPr>
                        <m:t>𝟗𝟑</m:t>
                      </m:r>
                      <m:r>
                        <a:rPr lang="es-MX" b="1" i="1" dirty="0" smtClean="0">
                          <a:solidFill>
                            <a:srgbClr val="002060"/>
                          </a:solidFill>
                          <a:latin typeface="Cambria Math" panose="02040503050406030204" pitchFamily="18" charset="0"/>
                        </a:rPr>
                        <m:t>=</m:t>
                      </m:r>
                      <m:r>
                        <a:rPr lang="es-MX" b="1" i="1" dirty="0" smtClean="0">
                          <a:solidFill>
                            <a:srgbClr val="002060"/>
                          </a:solidFill>
                          <a:latin typeface="Cambria Math" panose="02040503050406030204" pitchFamily="18" charset="0"/>
                        </a:rPr>
                        <m:t>𝟗</m:t>
                      </m:r>
                      <m:r>
                        <a:rPr lang="es-MX" b="1" i="1" dirty="0" smtClean="0">
                          <a:solidFill>
                            <a:srgbClr val="002060"/>
                          </a:solidFill>
                          <a:latin typeface="Cambria Math" panose="02040503050406030204" pitchFamily="18" charset="0"/>
                        </a:rPr>
                        <m:t>.</m:t>
                      </m:r>
                      <m:r>
                        <a:rPr lang="es-MX" b="1" i="1" dirty="0" smtClean="0">
                          <a:solidFill>
                            <a:srgbClr val="002060"/>
                          </a:solidFill>
                          <a:latin typeface="Cambria Math" panose="02040503050406030204" pitchFamily="18" charset="0"/>
                        </a:rPr>
                        <m:t>𝟖</m:t>
                      </m:r>
                    </m:oMath>
                  </m:oMathPara>
                </a14:m>
                <a:endParaRPr lang="es-MX" b="1" dirty="0">
                  <a:solidFill>
                    <a:srgbClr val="002060"/>
                  </a:solidFill>
                </a:endParaRPr>
              </a:p>
            </p:txBody>
          </p:sp>
        </mc:Choice>
        <mc:Fallback xmlns="">
          <p:sp>
            <p:nvSpPr>
              <p:cNvPr id="4" name="Rectángulo 3">
                <a:extLst>
                  <a:ext uri="{FF2B5EF4-FFF2-40B4-BE49-F238E27FC236}">
                    <a16:creationId xmlns:a16="http://schemas.microsoft.com/office/drawing/2014/main" id="{26D1EA29-72F6-41E8-B68D-C34C8BF0F835}"/>
                  </a:ext>
                </a:extLst>
              </p:cNvPr>
              <p:cNvSpPr>
                <a:spLocks noRot="1" noChangeAspect="1" noMove="1" noResize="1" noEditPoints="1" noAdjustHandles="1" noChangeArrowheads="1" noChangeShapeType="1" noTextEdit="1"/>
              </p:cNvSpPr>
              <p:nvPr/>
            </p:nvSpPr>
            <p:spPr>
              <a:xfrm>
                <a:off x="448761" y="2420888"/>
                <a:ext cx="7704856" cy="461665"/>
              </a:xfrm>
              <a:prstGeom prst="rect">
                <a:avLst/>
              </a:prstGeom>
              <a:blipFill>
                <a:blip r:embed="rId4"/>
                <a:stretch>
                  <a:fillRect l="-23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B164206E-71E7-49C3-ADC1-104549854929}"/>
                  </a:ext>
                </a:extLst>
              </p:cNvPr>
              <p:cNvSpPr/>
              <p:nvPr/>
            </p:nvSpPr>
            <p:spPr>
              <a:xfrm>
                <a:off x="611560" y="3284984"/>
                <a:ext cx="5542351" cy="46166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s-MX" b="1" i="1" smtClean="0">
                          <a:solidFill>
                            <a:srgbClr val="002060"/>
                          </a:solidFill>
                          <a:latin typeface="Cambria Math" panose="02040503050406030204" pitchFamily="18" charset="0"/>
                        </a:rPr>
                        <m:t>𝒗𝒂𝒍𝒐𝒓</m:t>
                      </m:r>
                      <m:r>
                        <a:rPr lang="es-MX" b="1" i="1" smtClean="0">
                          <a:solidFill>
                            <a:srgbClr val="002060"/>
                          </a:solidFill>
                          <a:latin typeface="Cambria Math" panose="02040503050406030204" pitchFamily="18" charset="0"/>
                        </a:rPr>
                        <m:t> </m:t>
                      </m:r>
                      <m:r>
                        <a:rPr lang="es-MX" b="1" i="1" smtClean="0">
                          <a:solidFill>
                            <a:srgbClr val="002060"/>
                          </a:solidFill>
                          <a:latin typeface="Cambria Math" panose="02040503050406030204" pitchFamily="18" charset="0"/>
                        </a:rPr>
                        <m:t>𝒅𝒆</m:t>
                      </m:r>
                      <m:r>
                        <a:rPr lang="es-MX" b="1" i="1" smtClean="0">
                          <a:solidFill>
                            <a:srgbClr val="002060"/>
                          </a:solidFill>
                          <a:latin typeface="Cambria Math" panose="02040503050406030204" pitchFamily="18" charset="0"/>
                        </a:rPr>
                        <m:t> </m:t>
                      </m:r>
                      <m:r>
                        <a:rPr lang="es-MX" b="1" i="1" smtClean="0">
                          <a:solidFill>
                            <a:srgbClr val="002060"/>
                          </a:solidFill>
                          <a:latin typeface="Cambria Math" panose="02040503050406030204" pitchFamily="18" charset="0"/>
                        </a:rPr>
                        <m:t>𝑷</m:t>
                      </m:r>
                      <m:r>
                        <a:rPr lang="es-MX" b="1" i="1" smtClean="0">
                          <a:solidFill>
                            <a:srgbClr val="002060"/>
                          </a:solidFill>
                          <a:latin typeface="Cambria Math" panose="02040503050406030204" pitchFamily="18" charset="0"/>
                        </a:rPr>
                        <m:t>=</m:t>
                      </m:r>
                      <m:r>
                        <a:rPr lang="es-MX" b="1" i="1" smtClean="0">
                          <a:solidFill>
                            <a:srgbClr val="002060"/>
                          </a:solidFill>
                          <a:latin typeface="Cambria Math" panose="02040503050406030204" pitchFamily="18" charset="0"/>
                        </a:rPr>
                        <m:t>𝑷𝒓𝒐𝒃</m:t>
                      </m:r>
                      <m:d>
                        <m:dPr>
                          <m:ctrlPr>
                            <a:rPr lang="es-MX" b="1" i="1" smtClean="0">
                              <a:solidFill>
                                <a:srgbClr val="002060"/>
                              </a:solidFill>
                              <a:latin typeface="Cambria Math" panose="02040503050406030204" pitchFamily="18" charset="0"/>
                            </a:rPr>
                          </m:ctrlPr>
                        </m:dPr>
                        <m:e>
                          <m:r>
                            <a:rPr lang="el-GR" b="1" i="1" smtClean="0">
                              <a:solidFill>
                                <a:srgbClr val="002060"/>
                              </a:solidFill>
                              <a:latin typeface="Cambria Math" panose="02040503050406030204" pitchFamily="18" charset="0"/>
                            </a:rPr>
                            <m:t>𝝌</m:t>
                          </m:r>
                          <m:r>
                            <a:rPr lang="es-MX" b="1" i="1" smtClean="0">
                              <a:solidFill>
                                <a:srgbClr val="002060"/>
                              </a:solidFill>
                              <a:latin typeface="Cambria Math" panose="02040503050406030204" pitchFamily="18" charset="0"/>
                            </a:rPr>
                            <m:t>&gt;</m:t>
                          </m:r>
                          <m:r>
                            <a:rPr lang="es-MX" b="1" i="1">
                              <a:solidFill>
                                <a:srgbClr val="002060"/>
                              </a:solidFill>
                              <a:latin typeface="Cambria Math" panose="02040503050406030204" pitchFamily="18" charset="0"/>
                            </a:rPr>
                            <m:t>𝟗</m:t>
                          </m:r>
                          <m:r>
                            <a:rPr lang="es-MX" b="1" i="1">
                              <a:solidFill>
                                <a:srgbClr val="002060"/>
                              </a:solidFill>
                              <a:latin typeface="Cambria Math" panose="02040503050406030204" pitchFamily="18" charset="0"/>
                            </a:rPr>
                            <m:t>.</m:t>
                          </m:r>
                          <m:r>
                            <a:rPr lang="es-MX" b="1" i="1">
                              <a:solidFill>
                                <a:srgbClr val="002060"/>
                              </a:solidFill>
                              <a:latin typeface="Cambria Math" panose="02040503050406030204" pitchFamily="18" charset="0"/>
                            </a:rPr>
                            <m:t>𝟖</m:t>
                          </m:r>
                        </m:e>
                      </m:d>
                      <m:r>
                        <a:rPr lang="es-MX" b="1" i="1" smtClean="0">
                          <a:solidFill>
                            <a:srgbClr val="002060"/>
                          </a:solidFill>
                          <a:latin typeface="Cambria Math" panose="02040503050406030204" pitchFamily="18" charset="0"/>
                        </a:rPr>
                        <m:t>=</m:t>
                      </m:r>
                      <m:r>
                        <a:rPr lang="es-MX" b="1" i="1" smtClean="0">
                          <a:solidFill>
                            <a:srgbClr val="002060"/>
                          </a:solidFill>
                          <a:latin typeface="Cambria Math" panose="02040503050406030204" pitchFamily="18" charset="0"/>
                        </a:rPr>
                        <m:t>𝟎</m:t>
                      </m:r>
                      <m:r>
                        <a:rPr lang="es-MX" b="1" i="1" smtClean="0">
                          <a:solidFill>
                            <a:srgbClr val="002060"/>
                          </a:solidFill>
                          <a:latin typeface="Cambria Math" panose="02040503050406030204" pitchFamily="18" charset="0"/>
                        </a:rPr>
                        <m:t>.</m:t>
                      </m:r>
                      <m:r>
                        <a:rPr lang="es-MX" b="1" i="1" smtClean="0">
                          <a:solidFill>
                            <a:srgbClr val="002060"/>
                          </a:solidFill>
                          <a:latin typeface="Cambria Math" panose="02040503050406030204" pitchFamily="18" charset="0"/>
                        </a:rPr>
                        <m:t>𝟎𝟎𝟕</m:t>
                      </m:r>
                    </m:oMath>
                  </m:oMathPara>
                </a14:m>
                <a:endParaRPr lang="es-MX" b="1" dirty="0">
                  <a:solidFill>
                    <a:srgbClr val="002060"/>
                  </a:solidFill>
                  <a:latin typeface="Gabriola" panose="04040605051002020D02" pitchFamily="82" charset="0"/>
                </a:endParaRPr>
              </a:p>
            </p:txBody>
          </p:sp>
        </mc:Choice>
        <mc:Fallback xmlns="">
          <p:sp>
            <p:nvSpPr>
              <p:cNvPr id="5" name="Rectángulo 4">
                <a:extLst>
                  <a:ext uri="{FF2B5EF4-FFF2-40B4-BE49-F238E27FC236}">
                    <a16:creationId xmlns:a16="http://schemas.microsoft.com/office/drawing/2014/main" id="{B164206E-71E7-49C3-ADC1-104549854929}"/>
                  </a:ext>
                </a:extLst>
              </p:cNvPr>
              <p:cNvSpPr>
                <a:spLocks noRot="1" noChangeAspect="1" noMove="1" noResize="1" noEditPoints="1" noAdjustHandles="1" noChangeArrowheads="1" noChangeShapeType="1" noTextEdit="1"/>
              </p:cNvSpPr>
              <p:nvPr/>
            </p:nvSpPr>
            <p:spPr>
              <a:xfrm>
                <a:off x="611560" y="3284984"/>
                <a:ext cx="5542351" cy="461665"/>
              </a:xfrm>
              <a:prstGeom prst="rect">
                <a:avLst/>
              </a:prstGeom>
              <a:blipFill>
                <a:blip r:embed="rId5"/>
                <a:stretch>
                  <a:fillRect l="-440" b="-9211"/>
                </a:stretch>
              </a:blipFill>
            </p:spPr>
            <p:txBody>
              <a:bodyPr/>
              <a:lstStyle/>
              <a:p>
                <a:r>
                  <a:rPr lang="es-MX">
                    <a:noFill/>
                  </a:rPr>
                  <a:t> </a:t>
                </a:r>
              </a:p>
            </p:txBody>
          </p:sp>
        </mc:Fallback>
      </mc:AlternateContent>
      <p:sp>
        <p:nvSpPr>
          <p:cNvPr id="6" name="CuadroTexto 5">
            <a:extLst>
              <a:ext uri="{FF2B5EF4-FFF2-40B4-BE49-F238E27FC236}">
                <a16:creationId xmlns:a16="http://schemas.microsoft.com/office/drawing/2014/main" id="{4DD48C84-512C-4A30-A06B-78F083EF5620}"/>
              </a:ext>
            </a:extLst>
          </p:cNvPr>
          <p:cNvSpPr txBox="1"/>
          <p:nvPr/>
        </p:nvSpPr>
        <p:spPr>
          <a:xfrm>
            <a:off x="755576" y="3918247"/>
            <a:ext cx="1656184" cy="523220"/>
          </a:xfrm>
          <a:prstGeom prst="rect">
            <a:avLst/>
          </a:prstGeom>
          <a:noFill/>
        </p:spPr>
        <p:txBody>
          <a:bodyPr wrap="square" rtlCol="0">
            <a:spAutoFit/>
          </a:bodyPr>
          <a:lstStyle/>
          <a:p>
            <a:r>
              <a:rPr lang="el-GR" sz="2800" b="1" dirty="0">
                <a:latin typeface="Gabriola" panose="04040605051002020D02" pitchFamily="82" charset="0"/>
              </a:rPr>
              <a:t>α</a:t>
            </a:r>
            <a:r>
              <a:rPr lang="es-MX" sz="2800" b="1" dirty="0">
                <a:latin typeface="Gabriola" panose="04040605051002020D02" pitchFamily="82" charset="0"/>
              </a:rPr>
              <a:t>=0.05</a:t>
            </a:r>
          </a:p>
        </p:txBody>
      </p:sp>
      <p:sp>
        <p:nvSpPr>
          <p:cNvPr id="7" name="CuadroTexto 6">
            <a:extLst>
              <a:ext uri="{FF2B5EF4-FFF2-40B4-BE49-F238E27FC236}">
                <a16:creationId xmlns:a16="http://schemas.microsoft.com/office/drawing/2014/main" id="{9832C9F7-00BC-45E8-B2ED-5AD419FCE373}"/>
              </a:ext>
            </a:extLst>
          </p:cNvPr>
          <p:cNvSpPr txBox="1"/>
          <p:nvPr/>
        </p:nvSpPr>
        <p:spPr>
          <a:xfrm>
            <a:off x="448761" y="4869160"/>
            <a:ext cx="8083678" cy="954107"/>
          </a:xfrm>
          <a:prstGeom prst="rect">
            <a:avLst/>
          </a:prstGeom>
          <a:noFill/>
        </p:spPr>
        <p:txBody>
          <a:bodyPr wrap="square" rtlCol="0">
            <a:spAutoFit/>
          </a:bodyPr>
          <a:lstStyle/>
          <a:p>
            <a:r>
              <a:rPr lang="es-MX" sz="2800" b="1" dirty="0">
                <a:latin typeface="Gabriola" panose="04040605051002020D02" pitchFamily="82" charset="0"/>
              </a:rPr>
              <a:t>Dado que </a:t>
            </a:r>
            <a:r>
              <a:rPr lang="el-GR" sz="2800" b="1" dirty="0">
                <a:latin typeface="Gabriola" panose="04040605051002020D02" pitchFamily="82" charset="0"/>
              </a:rPr>
              <a:t>α</a:t>
            </a:r>
            <a:r>
              <a:rPr lang="es-MX" sz="2800" b="1" dirty="0">
                <a:latin typeface="Gabriola" panose="04040605051002020D02" pitchFamily="82" charset="0"/>
              </a:rPr>
              <a:t>=0.05&gt;Valor de P=0.007, se concluye que si  influye el tipo de envase en los  de días de duración de un producto.</a:t>
            </a:r>
          </a:p>
        </p:txBody>
      </p:sp>
    </p:spTree>
    <p:extLst>
      <p:ext uri="{BB962C8B-B14F-4D97-AF65-F5344CB8AC3E}">
        <p14:creationId xmlns:p14="http://schemas.microsoft.com/office/powerpoint/2010/main" val="1666392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32" name="4 Rectángulo"/>
          <p:cNvSpPr>
            <a:spLocks noChangeArrowheads="1"/>
          </p:cNvSpPr>
          <p:nvPr/>
        </p:nvSpPr>
        <p:spPr bwMode="auto">
          <a:xfrm>
            <a:off x="539551" y="4852809"/>
            <a:ext cx="771088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MX" sz="2800" b="1" dirty="0">
                <a:latin typeface="Gabriola" panose="04040605051002020D02" pitchFamily="82" charset="0"/>
              </a:rPr>
              <a:t>Conclusión: Hay dos grupos homogéneos, un grupo esta formado por el envase A, y otro grupo esta formado por los envases B y C.  Para maximizar se recomienda el grupo homogéneo de B y C.</a:t>
            </a:r>
          </a:p>
        </p:txBody>
      </p:sp>
      <p:sp>
        <p:nvSpPr>
          <p:cNvPr id="24633" name="5 CuadroTexto"/>
          <p:cNvSpPr txBox="1">
            <a:spLocks noChangeArrowheads="1"/>
          </p:cNvSpPr>
          <p:nvPr/>
        </p:nvSpPr>
        <p:spPr bwMode="auto">
          <a:xfrm>
            <a:off x="539551" y="306388"/>
            <a:ext cx="8062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MX" sz="2800" b="1" dirty="0">
                <a:solidFill>
                  <a:srgbClr val="002060"/>
                </a:solidFill>
                <a:latin typeface="Gabriola" panose="04040605051002020D02" pitchFamily="82" charset="0"/>
              </a:rPr>
              <a:t>PRUEBA DE LSD 95% CONFIANZA EN LA PRUEBA DE  KRUSKAL WALLIS</a:t>
            </a:r>
          </a:p>
        </p:txBody>
      </p:sp>
      <p:graphicFrame>
        <p:nvGraphicFramePr>
          <p:cNvPr id="4" name="Tabla 3">
            <a:extLst>
              <a:ext uri="{FF2B5EF4-FFF2-40B4-BE49-F238E27FC236}">
                <a16:creationId xmlns:a16="http://schemas.microsoft.com/office/drawing/2014/main" id="{C918F690-B03E-4DB7-B6D5-1348C8CD0ABB}"/>
              </a:ext>
            </a:extLst>
          </p:cNvPr>
          <p:cNvGraphicFramePr>
            <a:graphicFrameLocks noGrp="1"/>
          </p:cNvGraphicFramePr>
          <p:nvPr>
            <p:extLst>
              <p:ext uri="{D42A27DB-BD31-4B8C-83A1-F6EECF244321}">
                <p14:modId xmlns:p14="http://schemas.microsoft.com/office/powerpoint/2010/main" val="1679452432"/>
              </p:ext>
            </p:extLst>
          </p:nvPr>
        </p:nvGraphicFramePr>
        <p:xfrm>
          <a:off x="541561" y="1226529"/>
          <a:ext cx="5688632" cy="1446532"/>
        </p:xfrm>
        <a:graphic>
          <a:graphicData uri="http://schemas.openxmlformats.org/drawingml/2006/table">
            <a:tbl>
              <a:tblPr/>
              <a:tblGrid>
                <a:gridCol w="1297809">
                  <a:extLst>
                    <a:ext uri="{9D8B030D-6E8A-4147-A177-3AD203B41FA5}">
                      <a16:colId xmlns:a16="http://schemas.microsoft.com/office/drawing/2014/main" val="2347393819"/>
                    </a:ext>
                  </a:extLst>
                </a:gridCol>
                <a:gridCol w="920472">
                  <a:extLst>
                    <a:ext uri="{9D8B030D-6E8A-4147-A177-3AD203B41FA5}">
                      <a16:colId xmlns:a16="http://schemas.microsoft.com/office/drawing/2014/main" val="1121668819"/>
                    </a:ext>
                  </a:extLst>
                </a:gridCol>
                <a:gridCol w="971927">
                  <a:extLst>
                    <a:ext uri="{9D8B030D-6E8A-4147-A177-3AD203B41FA5}">
                      <a16:colId xmlns:a16="http://schemas.microsoft.com/office/drawing/2014/main" val="1410060107"/>
                    </a:ext>
                  </a:extLst>
                </a:gridCol>
                <a:gridCol w="2498424">
                  <a:extLst>
                    <a:ext uri="{9D8B030D-6E8A-4147-A177-3AD203B41FA5}">
                      <a16:colId xmlns:a16="http://schemas.microsoft.com/office/drawing/2014/main" val="2423694979"/>
                    </a:ext>
                  </a:extLst>
                </a:gridCol>
              </a:tblGrid>
              <a:tr h="0">
                <a:tc>
                  <a:txBody>
                    <a:bodyPr/>
                    <a:lstStyle/>
                    <a:p>
                      <a:pPr>
                        <a:lnSpc>
                          <a:spcPct val="107000"/>
                        </a:lnSpc>
                        <a:spcAft>
                          <a:spcPts val="0"/>
                        </a:spcAft>
                      </a:pPr>
                      <a:r>
                        <a:rPr lang="es-MX" sz="2400" b="1" i="1" dirty="0">
                          <a:effectLst/>
                          <a:latin typeface="Gabriola" panose="04040605051002020D02" pitchFamily="82" charset="0"/>
                          <a:ea typeface="Times New Roman" panose="02020603050405020304" pitchFamily="18" charset="0"/>
                          <a:cs typeface="Times New Roman" panose="02020603050405020304" pitchFamily="18" charset="0"/>
                        </a:rPr>
                        <a:t> </a:t>
                      </a:r>
                      <a:endParaRPr lang="es-MX" sz="2400" b="1" dirty="0">
                        <a:effectLst/>
                        <a:latin typeface="Gabriola" panose="04040605051002020D02" pitchFamily="82"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i="1">
                          <a:effectLst/>
                          <a:latin typeface="Gabriola" panose="04040605051002020D02" pitchFamily="82" charset="0"/>
                          <a:ea typeface="Times New Roman" panose="02020603050405020304" pitchFamily="18" charset="0"/>
                          <a:cs typeface="Times New Roman" panose="02020603050405020304" pitchFamily="18" charset="0"/>
                        </a:rPr>
                        <a:t>Casos</a:t>
                      </a:r>
                      <a:endParaRPr lang="es-MX" sz="2400" b="1">
                        <a:effectLst/>
                        <a:latin typeface="Gabriola" panose="04040605051002020D02" pitchFamily="82"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i="1">
                          <a:effectLst/>
                          <a:latin typeface="Gabriola" panose="04040605051002020D02" pitchFamily="82" charset="0"/>
                          <a:ea typeface="Times New Roman" panose="02020603050405020304" pitchFamily="18" charset="0"/>
                          <a:cs typeface="Times New Roman" panose="02020603050405020304" pitchFamily="18" charset="0"/>
                        </a:rPr>
                        <a:t>Media</a:t>
                      </a:r>
                      <a:endParaRPr lang="es-MX" sz="2400" b="1">
                        <a:effectLst/>
                        <a:latin typeface="Gabriola" panose="04040605051002020D02" pitchFamily="82"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i="1">
                          <a:effectLst/>
                          <a:latin typeface="Gabriola" panose="04040605051002020D02" pitchFamily="82" charset="0"/>
                          <a:ea typeface="Times New Roman" panose="02020603050405020304" pitchFamily="18" charset="0"/>
                          <a:cs typeface="Times New Roman" panose="02020603050405020304" pitchFamily="18" charset="0"/>
                        </a:rPr>
                        <a:t>Grupos Homogéneos</a:t>
                      </a:r>
                      <a:endParaRPr lang="es-MX" sz="2400" b="1">
                        <a:effectLst/>
                        <a:latin typeface="Gabriola" panose="04040605051002020D02" pitchFamily="82"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804394"/>
                  </a:ext>
                </a:extLst>
              </a:tr>
              <a:tr h="0">
                <a:tc>
                  <a:txBody>
                    <a:bodyPr/>
                    <a:lstStyle/>
                    <a:p>
                      <a:pPr>
                        <a:lnSpc>
                          <a:spcPct val="107000"/>
                        </a:lnSpc>
                        <a:spcAft>
                          <a:spcPts val="0"/>
                        </a:spcAft>
                      </a:pPr>
                      <a:r>
                        <a:rPr lang="es-MX" sz="2400" b="1">
                          <a:effectLst/>
                          <a:latin typeface="Gabriola" panose="04040605051002020D02" pitchFamily="82" charset="0"/>
                          <a:ea typeface="Times New Roman" panose="02020603050405020304" pitchFamily="18" charset="0"/>
                          <a:cs typeface="Times New Roman" panose="02020603050405020304" pitchFamily="18" charset="0"/>
                        </a:rPr>
                        <a:t>A</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a:effectLst/>
                          <a:latin typeface="Gabriola" panose="04040605051002020D02" pitchFamily="82" charset="0"/>
                          <a:ea typeface="Times New Roman" panose="02020603050405020304" pitchFamily="18" charset="0"/>
                          <a:cs typeface="Times New Roman" panose="02020603050405020304" pitchFamily="18" charset="0"/>
                        </a:rPr>
                        <a:t>10</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a:effectLst/>
                          <a:latin typeface="Gabriola" panose="04040605051002020D02" pitchFamily="82" charset="0"/>
                          <a:ea typeface="Times New Roman" panose="02020603050405020304" pitchFamily="18" charset="0"/>
                          <a:cs typeface="Times New Roman" panose="02020603050405020304" pitchFamily="18" charset="0"/>
                        </a:rPr>
                        <a:t>8.5</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a:effectLst/>
                          <a:latin typeface="Gabriola" panose="04040605051002020D02" pitchFamily="82" charset="0"/>
                          <a:ea typeface="Times New Roman" panose="02020603050405020304" pitchFamily="18" charset="0"/>
                          <a:cs typeface="Times New Roman" panose="02020603050405020304" pitchFamily="18" charset="0"/>
                        </a:rPr>
                        <a:t>X</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623605"/>
                  </a:ext>
                </a:extLst>
              </a:tr>
              <a:tr h="0">
                <a:tc>
                  <a:txBody>
                    <a:bodyPr/>
                    <a:lstStyle/>
                    <a:p>
                      <a:pPr>
                        <a:lnSpc>
                          <a:spcPct val="107000"/>
                        </a:lnSpc>
                        <a:spcAft>
                          <a:spcPts val="0"/>
                        </a:spcAft>
                      </a:pPr>
                      <a:r>
                        <a:rPr lang="es-MX" sz="2400" b="1">
                          <a:effectLst/>
                          <a:latin typeface="Gabriola" panose="04040605051002020D02" pitchFamily="82" charset="0"/>
                          <a:ea typeface="Times New Roman" panose="02020603050405020304" pitchFamily="18" charset="0"/>
                          <a:cs typeface="Times New Roman" panose="02020603050405020304" pitchFamily="18" charset="0"/>
                        </a:rPr>
                        <a:t>B</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a:effectLst/>
                          <a:latin typeface="Gabriola" panose="04040605051002020D02" pitchFamily="82" charset="0"/>
                          <a:ea typeface="Times New Roman" panose="02020603050405020304" pitchFamily="18" charset="0"/>
                          <a:cs typeface="Times New Roman" panose="02020603050405020304" pitchFamily="18" charset="0"/>
                        </a:rPr>
                        <a:t>10</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a:effectLst/>
                          <a:latin typeface="Gabriola" panose="04040605051002020D02" pitchFamily="82" charset="0"/>
                          <a:ea typeface="Times New Roman" panose="02020603050405020304" pitchFamily="18" charset="0"/>
                          <a:cs typeface="Times New Roman" panose="02020603050405020304" pitchFamily="18" charset="0"/>
                        </a:rPr>
                        <a:t>17.85</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dirty="0">
                          <a:effectLst/>
                          <a:latin typeface="Gabriola" panose="04040605051002020D02" pitchFamily="82" charset="0"/>
                          <a:ea typeface="Times New Roman" panose="02020603050405020304" pitchFamily="18" charset="0"/>
                          <a:cs typeface="Times New Roman" panose="02020603050405020304" pitchFamily="18" charset="0"/>
                        </a:rPr>
                        <a:t>    X</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603839"/>
                  </a:ext>
                </a:extLst>
              </a:tr>
              <a:tr h="0">
                <a:tc>
                  <a:txBody>
                    <a:bodyPr/>
                    <a:lstStyle/>
                    <a:p>
                      <a:pPr>
                        <a:lnSpc>
                          <a:spcPct val="107000"/>
                        </a:lnSpc>
                        <a:spcAft>
                          <a:spcPts val="0"/>
                        </a:spcAft>
                      </a:pPr>
                      <a:r>
                        <a:rPr lang="es-MX" sz="2400" b="1">
                          <a:effectLst/>
                          <a:latin typeface="Gabriola" panose="04040605051002020D02" pitchFamily="82" charset="0"/>
                          <a:ea typeface="Times New Roman" panose="02020603050405020304" pitchFamily="18" charset="0"/>
                          <a:cs typeface="Times New Roman" panose="02020603050405020304" pitchFamily="18" charset="0"/>
                        </a:rPr>
                        <a:t>C</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a:effectLst/>
                          <a:latin typeface="Gabriola" panose="04040605051002020D02" pitchFamily="82" charset="0"/>
                          <a:ea typeface="Times New Roman" panose="02020603050405020304" pitchFamily="18" charset="0"/>
                          <a:cs typeface="Times New Roman" panose="02020603050405020304" pitchFamily="18" charset="0"/>
                        </a:rPr>
                        <a:t>10</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a:effectLst/>
                          <a:latin typeface="Gabriola" panose="04040605051002020D02" pitchFamily="82" charset="0"/>
                          <a:ea typeface="Times New Roman" panose="02020603050405020304" pitchFamily="18" charset="0"/>
                          <a:cs typeface="Times New Roman" panose="02020603050405020304" pitchFamily="18" charset="0"/>
                        </a:rPr>
                        <a:t>20.15</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400" b="1" dirty="0">
                          <a:effectLst/>
                          <a:latin typeface="Gabriola" panose="04040605051002020D02" pitchFamily="82" charset="0"/>
                          <a:ea typeface="Times New Roman" panose="02020603050405020304" pitchFamily="18" charset="0"/>
                          <a:cs typeface="Times New Roman" panose="02020603050405020304" pitchFamily="18" charset="0"/>
                        </a:rPr>
                        <a:t>    X</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210702"/>
                  </a:ext>
                </a:extLst>
              </a:tr>
            </a:tbl>
          </a:graphicData>
        </a:graphic>
      </p:graphicFrame>
      <p:graphicFrame>
        <p:nvGraphicFramePr>
          <p:cNvPr id="5" name="Tabla 4">
            <a:extLst>
              <a:ext uri="{FF2B5EF4-FFF2-40B4-BE49-F238E27FC236}">
                <a16:creationId xmlns:a16="http://schemas.microsoft.com/office/drawing/2014/main" id="{B91DF2A4-E995-411D-BFDA-87F190C3E670}"/>
              </a:ext>
            </a:extLst>
          </p:cNvPr>
          <p:cNvGraphicFramePr>
            <a:graphicFrameLocks noGrp="1"/>
          </p:cNvGraphicFramePr>
          <p:nvPr>
            <p:extLst>
              <p:ext uri="{D42A27DB-BD31-4B8C-83A1-F6EECF244321}">
                <p14:modId xmlns:p14="http://schemas.microsoft.com/office/powerpoint/2010/main" val="426685572"/>
              </p:ext>
            </p:extLst>
          </p:nvPr>
        </p:nvGraphicFramePr>
        <p:xfrm>
          <a:off x="508354" y="2927322"/>
          <a:ext cx="5397151" cy="1687576"/>
        </p:xfrm>
        <a:graphic>
          <a:graphicData uri="http://schemas.openxmlformats.org/drawingml/2006/table">
            <a:tbl>
              <a:tblPr/>
              <a:tblGrid>
                <a:gridCol w="1459187">
                  <a:extLst>
                    <a:ext uri="{9D8B030D-6E8A-4147-A177-3AD203B41FA5}">
                      <a16:colId xmlns:a16="http://schemas.microsoft.com/office/drawing/2014/main" val="380505554"/>
                    </a:ext>
                  </a:extLst>
                </a:gridCol>
                <a:gridCol w="799803">
                  <a:extLst>
                    <a:ext uri="{9D8B030D-6E8A-4147-A177-3AD203B41FA5}">
                      <a16:colId xmlns:a16="http://schemas.microsoft.com/office/drawing/2014/main" val="3594236598"/>
                    </a:ext>
                  </a:extLst>
                </a:gridCol>
                <a:gridCol w="1532448">
                  <a:extLst>
                    <a:ext uri="{9D8B030D-6E8A-4147-A177-3AD203B41FA5}">
                      <a16:colId xmlns:a16="http://schemas.microsoft.com/office/drawing/2014/main" val="3208297541"/>
                    </a:ext>
                  </a:extLst>
                </a:gridCol>
                <a:gridCol w="1605713">
                  <a:extLst>
                    <a:ext uri="{9D8B030D-6E8A-4147-A177-3AD203B41FA5}">
                      <a16:colId xmlns:a16="http://schemas.microsoft.com/office/drawing/2014/main" val="3729567189"/>
                    </a:ext>
                  </a:extLst>
                </a:gridCol>
              </a:tblGrid>
              <a:tr h="0">
                <a:tc>
                  <a:txBody>
                    <a:bodyPr/>
                    <a:lstStyle/>
                    <a:p>
                      <a:pPr>
                        <a:lnSpc>
                          <a:spcPct val="107000"/>
                        </a:lnSpc>
                        <a:spcAft>
                          <a:spcPts val="0"/>
                        </a:spcAft>
                      </a:pPr>
                      <a:r>
                        <a:rPr lang="es-MX" sz="2800" b="1" i="1">
                          <a:effectLst/>
                          <a:latin typeface="Gabriola" panose="04040605051002020D02" pitchFamily="82" charset="0"/>
                          <a:ea typeface="Times New Roman" panose="02020603050405020304" pitchFamily="18" charset="0"/>
                          <a:cs typeface="Times New Roman" panose="02020603050405020304" pitchFamily="18" charset="0"/>
                        </a:rPr>
                        <a:t>Contraste</a:t>
                      </a:r>
                      <a:endParaRPr lang="es-MX" sz="2800" b="1">
                        <a:effectLst/>
                        <a:latin typeface="Gabriola" panose="04040605051002020D02" pitchFamily="82"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800" b="1" i="1">
                          <a:effectLst/>
                          <a:latin typeface="Gabriola" panose="04040605051002020D02" pitchFamily="82" charset="0"/>
                          <a:ea typeface="Times New Roman" panose="02020603050405020304" pitchFamily="18" charset="0"/>
                          <a:cs typeface="Times New Roman" panose="02020603050405020304" pitchFamily="18" charset="0"/>
                        </a:rPr>
                        <a:t>Sig.</a:t>
                      </a:r>
                      <a:endParaRPr lang="es-MX" sz="2800" b="1">
                        <a:effectLst/>
                        <a:latin typeface="Gabriola" panose="04040605051002020D02" pitchFamily="82"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800" b="1" i="1">
                          <a:effectLst/>
                          <a:latin typeface="Gabriola" panose="04040605051002020D02" pitchFamily="82" charset="0"/>
                          <a:ea typeface="Times New Roman" panose="02020603050405020304" pitchFamily="18" charset="0"/>
                          <a:cs typeface="Times New Roman" panose="02020603050405020304" pitchFamily="18" charset="0"/>
                        </a:rPr>
                        <a:t>Diferencia</a:t>
                      </a:r>
                      <a:endParaRPr lang="es-MX" sz="2800" b="1">
                        <a:effectLst/>
                        <a:latin typeface="Gabriola" panose="04040605051002020D02" pitchFamily="82"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800" b="1" i="1">
                          <a:effectLst/>
                          <a:latin typeface="Gabriola" panose="04040605051002020D02" pitchFamily="82" charset="0"/>
                          <a:ea typeface="Times New Roman" panose="02020603050405020304" pitchFamily="18" charset="0"/>
                          <a:cs typeface="Times New Roman" panose="02020603050405020304" pitchFamily="18" charset="0"/>
                        </a:rPr>
                        <a:t>+/- Límites</a:t>
                      </a:r>
                      <a:endParaRPr lang="es-MX" sz="2800" b="1">
                        <a:effectLst/>
                        <a:latin typeface="Gabriola" panose="04040605051002020D02" pitchFamily="82"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652866"/>
                  </a:ext>
                </a:extLst>
              </a:tr>
              <a:tr h="0">
                <a:tc>
                  <a:txBody>
                    <a:bodyPr/>
                    <a:lstStyle/>
                    <a:p>
                      <a:pPr>
                        <a:lnSpc>
                          <a:spcPct val="107000"/>
                        </a:lnSpc>
                        <a:spcAft>
                          <a:spcPts val="0"/>
                        </a:spcAft>
                      </a:pPr>
                      <a:r>
                        <a:rPr lang="es-MX" sz="2800" b="1">
                          <a:effectLst/>
                          <a:latin typeface="Gabriola" panose="04040605051002020D02" pitchFamily="82" charset="0"/>
                          <a:ea typeface="Times New Roman" panose="02020603050405020304" pitchFamily="18" charset="0"/>
                          <a:cs typeface="Times New Roman" panose="02020603050405020304" pitchFamily="18" charset="0"/>
                        </a:rPr>
                        <a:t>A - B</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800" b="1">
                          <a:solidFill>
                            <a:srgbClr val="FF0000"/>
                          </a:solidFill>
                          <a:effectLst/>
                          <a:latin typeface="Gabriola" panose="04040605051002020D02" pitchFamily="82" charset="0"/>
                          <a:ea typeface="Times New Roman" panose="02020603050405020304" pitchFamily="18" charset="0"/>
                          <a:cs typeface="Times New Roman" panose="02020603050405020304" pitchFamily="18" charset="0"/>
                        </a:rPr>
                        <a:t> *</a:t>
                      </a:r>
                      <a:endParaRPr lang="es-MX" sz="2800" b="1">
                        <a:effectLst/>
                        <a:latin typeface="Gabriola" panose="04040605051002020D02" pitchFamily="82"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800" b="1">
                          <a:solidFill>
                            <a:srgbClr val="FF0000"/>
                          </a:solidFill>
                          <a:effectLst/>
                          <a:latin typeface="Gabriola" panose="04040605051002020D02" pitchFamily="82" charset="0"/>
                          <a:ea typeface="Times New Roman" panose="02020603050405020304" pitchFamily="18" charset="0"/>
                          <a:cs typeface="Times New Roman" panose="02020603050405020304" pitchFamily="18" charset="0"/>
                        </a:rPr>
                        <a:t>-9.35</a:t>
                      </a:r>
                      <a:endParaRPr lang="es-MX" sz="2800" b="1">
                        <a:effectLst/>
                        <a:latin typeface="Gabriola" panose="04040605051002020D02" pitchFamily="82"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800" b="1">
                          <a:effectLst/>
                          <a:latin typeface="Gabriola" panose="04040605051002020D02" pitchFamily="82" charset="0"/>
                          <a:ea typeface="Times New Roman" panose="02020603050405020304" pitchFamily="18" charset="0"/>
                          <a:cs typeface="Times New Roman" panose="02020603050405020304" pitchFamily="18" charset="0"/>
                        </a:rPr>
                        <a:t>6.78922</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894054"/>
                  </a:ext>
                </a:extLst>
              </a:tr>
              <a:tr h="0">
                <a:tc>
                  <a:txBody>
                    <a:bodyPr/>
                    <a:lstStyle/>
                    <a:p>
                      <a:pPr>
                        <a:lnSpc>
                          <a:spcPct val="107000"/>
                        </a:lnSpc>
                        <a:spcAft>
                          <a:spcPts val="0"/>
                        </a:spcAft>
                      </a:pPr>
                      <a:r>
                        <a:rPr lang="es-MX" sz="2800" b="1">
                          <a:effectLst/>
                          <a:latin typeface="Gabriola" panose="04040605051002020D02" pitchFamily="82" charset="0"/>
                          <a:ea typeface="Times New Roman" panose="02020603050405020304" pitchFamily="18" charset="0"/>
                          <a:cs typeface="Times New Roman" panose="02020603050405020304" pitchFamily="18" charset="0"/>
                        </a:rPr>
                        <a:t>A - C</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800" b="1">
                          <a:solidFill>
                            <a:srgbClr val="FF0000"/>
                          </a:solidFill>
                          <a:effectLst/>
                          <a:latin typeface="Gabriola" panose="04040605051002020D02" pitchFamily="82" charset="0"/>
                          <a:ea typeface="Times New Roman" panose="02020603050405020304" pitchFamily="18" charset="0"/>
                          <a:cs typeface="Times New Roman" panose="02020603050405020304" pitchFamily="18" charset="0"/>
                        </a:rPr>
                        <a:t> *</a:t>
                      </a:r>
                      <a:endParaRPr lang="es-MX" sz="2800" b="1">
                        <a:effectLst/>
                        <a:latin typeface="Gabriola" panose="04040605051002020D02" pitchFamily="82"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800" b="1">
                          <a:solidFill>
                            <a:srgbClr val="FF0000"/>
                          </a:solidFill>
                          <a:effectLst/>
                          <a:latin typeface="Gabriola" panose="04040605051002020D02" pitchFamily="82" charset="0"/>
                          <a:ea typeface="Times New Roman" panose="02020603050405020304" pitchFamily="18" charset="0"/>
                          <a:cs typeface="Times New Roman" panose="02020603050405020304" pitchFamily="18" charset="0"/>
                        </a:rPr>
                        <a:t>-11.65</a:t>
                      </a:r>
                      <a:endParaRPr lang="es-MX" sz="2800" b="1">
                        <a:effectLst/>
                        <a:latin typeface="Gabriola" panose="04040605051002020D02" pitchFamily="82"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800" b="1">
                          <a:effectLst/>
                          <a:latin typeface="Gabriola" panose="04040605051002020D02" pitchFamily="82" charset="0"/>
                          <a:ea typeface="Times New Roman" panose="02020603050405020304" pitchFamily="18" charset="0"/>
                          <a:cs typeface="Times New Roman" panose="02020603050405020304" pitchFamily="18" charset="0"/>
                        </a:rPr>
                        <a:t>6.78922</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263321"/>
                  </a:ext>
                </a:extLst>
              </a:tr>
              <a:tr h="0">
                <a:tc>
                  <a:txBody>
                    <a:bodyPr/>
                    <a:lstStyle/>
                    <a:p>
                      <a:pPr>
                        <a:lnSpc>
                          <a:spcPct val="107000"/>
                        </a:lnSpc>
                        <a:spcAft>
                          <a:spcPts val="0"/>
                        </a:spcAft>
                      </a:pPr>
                      <a:r>
                        <a:rPr lang="es-MX" sz="2800" b="1">
                          <a:effectLst/>
                          <a:latin typeface="Gabriola" panose="04040605051002020D02" pitchFamily="82" charset="0"/>
                          <a:ea typeface="Times New Roman" panose="02020603050405020304" pitchFamily="18" charset="0"/>
                          <a:cs typeface="Times New Roman" panose="02020603050405020304" pitchFamily="18" charset="0"/>
                        </a:rPr>
                        <a:t>B - C</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800" b="1">
                          <a:effectLst/>
                          <a:latin typeface="Gabriola" panose="04040605051002020D02" pitchFamily="82" charset="0"/>
                          <a:ea typeface="Times New Roman" panose="02020603050405020304" pitchFamily="18" charset="0"/>
                          <a:cs typeface="Times New Roman" panose="02020603050405020304" pitchFamily="18" charset="0"/>
                        </a:rPr>
                        <a:t>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800" b="1">
                          <a:effectLst/>
                          <a:latin typeface="Gabriola" panose="04040605051002020D02" pitchFamily="82" charset="0"/>
                          <a:ea typeface="Times New Roman" panose="02020603050405020304" pitchFamily="18" charset="0"/>
                          <a:cs typeface="Times New Roman" panose="02020603050405020304" pitchFamily="18" charset="0"/>
                        </a:rPr>
                        <a:t>-2.3</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800" b="1" dirty="0">
                          <a:effectLst/>
                          <a:latin typeface="Gabriola" panose="04040605051002020D02" pitchFamily="82" charset="0"/>
                          <a:ea typeface="Times New Roman" panose="02020603050405020304" pitchFamily="18" charset="0"/>
                          <a:cs typeface="Times New Roman" panose="02020603050405020304" pitchFamily="18" charset="0"/>
                        </a:rPr>
                        <a:t>6.78922</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034509"/>
                  </a:ext>
                </a:extLst>
              </a:tr>
            </a:tbl>
          </a:graphicData>
        </a:graphic>
      </p:graphicFrame>
      <p:sp>
        <p:nvSpPr>
          <p:cNvPr id="6" name="Rectangle 1">
            <a:extLst>
              <a:ext uri="{FF2B5EF4-FFF2-40B4-BE49-F238E27FC236}">
                <a16:creationId xmlns:a16="http://schemas.microsoft.com/office/drawing/2014/main" id="{1FE8780A-6B66-40E3-AE34-8813633ABB58}"/>
              </a:ext>
            </a:extLst>
          </p:cNvPr>
          <p:cNvSpPr>
            <a:spLocks noChangeArrowheads="1"/>
          </p:cNvSpPr>
          <p:nvPr/>
        </p:nvSpPr>
        <p:spPr bwMode="auto">
          <a:xfrm>
            <a:off x="1263650" y="4329100"/>
            <a:ext cx="424445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136047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CD5D149-0AE3-40AD-8BF7-9EFAE646BF24}"/>
              </a:ext>
            </a:extLst>
          </p:cNvPr>
          <p:cNvSpPr/>
          <p:nvPr/>
        </p:nvSpPr>
        <p:spPr>
          <a:xfrm>
            <a:off x="1053895" y="260648"/>
            <a:ext cx="7051930" cy="523220"/>
          </a:xfrm>
          <a:prstGeom prst="rect">
            <a:avLst/>
          </a:prstGeom>
        </p:spPr>
        <p:txBody>
          <a:bodyPr wrap="none">
            <a:spAutoFit/>
          </a:bodyPr>
          <a:lstStyle/>
          <a:p>
            <a:pPr algn="ctr">
              <a:spcBef>
                <a:spcPct val="50000"/>
              </a:spcBef>
            </a:pPr>
            <a:r>
              <a:rPr lang="es-MX" sz="2800" b="1" dirty="0">
                <a:latin typeface="Gabriola" panose="04040605051002020D02" pitchFamily="82" charset="0"/>
              </a:rPr>
              <a:t>GRAFICA DE MEDIAS EN LA PRUEBA DE KRUSKAL WALLIS</a:t>
            </a:r>
            <a:endParaRPr lang="es-ES" sz="2800" b="1" dirty="0">
              <a:latin typeface="Gabriola" panose="04040605051002020D02" pitchFamily="82" charset="0"/>
            </a:endParaRPr>
          </a:p>
        </p:txBody>
      </p:sp>
      <p:pic>
        <p:nvPicPr>
          <p:cNvPr id="3" name="Imagen 2">
            <a:extLst>
              <a:ext uri="{FF2B5EF4-FFF2-40B4-BE49-F238E27FC236}">
                <a16:creationId xmlns:a16="http://schemas.microsoft.com/office/drawing/2014/main" id="{3860201B-738E-465F-B0C9-6A81793FAA59}"/>
              </a:ext>
            </a:extLst>
          </p:cNvPr>
          <p:cNvPicPr>
            <a:picLocks noChangeAspect="1"/>
          </p:cNvPicPr>
          <p:nvPr/>
        </p:nvPicPr>
        <p:blipFill>
          <a:blip r:embed="rId2"/>
          <a:stretch>
            <a:fillRect/>
          </a:stretch>
        </p:blipFill>
        <p:spPr>
          <a:xfrm>
            <a:off x="196573" y="1484784"/>
            <a:ext cx="8766573" cy="4271712"/>
          </a:xfrm>
          <a:prstGeom prst="rect">
            <a:avLst/>
          </a:prstGeom>
        </p:spPr>
      </p:pic>
    </p:spTree>
    <p:extLst>
      <p:ext uri="{BB962C8B-B14F-4D97-AF65-F5344CB8AC3E}">
        <p14:creationId xmlns:p14="http://schemas.microsoft.com/office/powerpoint/2010/main" val="1062228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D06F77E-6A9D-47E6-9683-170ACF3353ED}"/>
              </a:ext>
            </a:extLst>
          </p:cNvPr>
          <p:cNvSpPr/>
          <p:nvPr/>
        </p:nvSpPr>
        <p:spPr>
          <a:xfrm>
            <a:off x="467544" y="332656"/>
            <a:ext cx="8208912" cy="1446550"/>
          </a:xfrm>
          <a:prstGeom prst="rect">
            <a:avLst/>
          </a:prstGeom>
        </p:spPr>
        <p:txBody>
          <a:bodyPr wrap="square">
            <a:spAutoFit/>
          </a:bodyPr>
          <a:lstStyle/>
          <a:p>
            <a:pPr algn="ctr"/>
            <a:r>
              <a:rPr lang="es-MX" sz="3200" b="1" dirty="0">
                <a:solidFill>
                  <a:srgbClr val="003399"/>
                </a:solidFill>
                <a:latin typeface="Gabriola" panose="04040605051002020D02" pitchFamily="82" charset="0"/>
              </a:rPr>
              <a:t>Estimación de la suma de cuadrados total</a:t>
            </a:r>
          </a:p>
          <a:p>
            <a:pPr algn="just"/>
            <a:r>
              <a:rPr lang="es-MX" sz="2800" b="1" dirty="0">
                <a:solidFill>
                  <a:srgbClr val="003399"/>
                </a:solidFill>
                <a:latin typeface="Gabriola" panose="04040605051002020D02" pitchFamily="82" charset="0"/>
              </a:rPr>
              <a:t>La Suma de Cuadrados Total mide la variabilidad total de los datos y se representa por SC</a:t>
            </a:r>
            <a:r>
              <a:rPr lang="es-MX" sz="2800" b="1" baseline="-25000" dirty="0">
                <a:solidFill>
                  <a:srgbClr val="003399"/>
                </a:solidFill>
                <a:latin typeface="Gabriola" panose="04040605051002020D02" pitchFamily="82" charset="0"/>
              </a:rPr>
              <a:t>TOTAL</a:t>
            </a:r>
            <a:r>
              <a:rPr lang="es-MX" sz="2800" b="1" dirty="0">
                <a:solidFill>
                  <a:srgbClr val="003399"/>
                </a:solidFill>
                <a:latin typeface="Gabriola" panose="04040605051002020D02" pitchFamily="82" charset="0"/>
              </a:rPr>
              <a:t>, el cual se estima con la siguiente fórmula.</a:t>
            </a:r>
          </a:p>
        </p:txBody>
      </p:sp>
      <p:pic>
        <p:nvPicPr>
          <p:cNvPr id="3" name="Imagen 2">
            <a:extLst>
              <a:ext uri="{FF2B5EF4-FFF2-40B4-BE49-F238E27FC236}">
                <a16:creationId xmlns:a16="http://schemas.microsoft.com/office/drawing/2014/main" id="{4707B26A-8A2F-4B8B-A89F-9D6DF565C053}"/>
              </a:ext>
            </a:extLst>
          </p:cNvPr>
          <p:cNvPicPr>
            <a:picLocks noChangeAspect="1"/>
          </p:cNvPicPr>
          <p:nvPr/>
        </p:nvPicPr>
        <p:blipFill>
          <a:blip r:embed="rId2"/>
          <a:stretch>
            <a:fillRect/>
          </a:stretch>
        </p:blipFill>
        <p:spPr>
          <a:xfrm>
            <a:off x="2267744" y="1928714"/>
            <a:ext cx="4260747" cy="1080120"/>
          </a:xfrm>
          <a:prstGeom prst="rect">
            <a:avLst/>
          </a:prstGeom>
        </p:spPr>
      </p:pic>
      <p:sp>
        <p:nvSpPr>
          <p:cNvPr id="4" name="Rectángulo 3">
            <a:extLst>
              <a:ext uri="{FF2B5EF4-FFF2-40B4-BE49-F238E27FC236}">
                <a16:creationId xmlns:a16="http://schemas.microsoft.com/office/drawing/2014/main" id="{43AD3278-7FBC-4754-BA8F-79F4408735A2}"/>
              </a:ext>
            </a:extLst>
          </p:cNvPr>
          <p:cNvSpPr/>
          <p:nvPr/>
        </p:nvSpPr>
        <p:spPr>
          <a:xfrm>
            <a:off x="611560" y="3263805"/>
            <a:ext cx="2912977" cy="461665"/>
          </a:xfrm>
          <a:prstGeom prst="rect">
            <a:avLst/>
          </a:prstGeom>
        </p:spPr>
        <p:txBody>
          <a:bodyPr wrap="none">
            <a:spAutoFit/>
          </a:bodyPr>
          <a:lstStyle/>
          <a:p>
            <a:r>
              <a:rPr lang="es-MX" b="1" dirty="0">
                <a:solidFill>
                  <a:srgbClr val="003399"/>
                </a:solidFill>
                <a:latin typeface="Gabriola" panose="04040605051002020D02" pitchFamily="82" charset="0"/>
              </a:rPr>
              <a:t>Donde N es el total de datos y</a:t>
            </a:r>
          </a:p>
        </p:txBody>
      </p:sp>
      <p:pic>
        <p:nvPicPr>
          <p:cNvPr id="5" name="Imagen 4">
            <a:extLst>
              <a:ext uri="{FF2B5EF4-FFF2-40B4-BE49-F238E27FC236}">
                <a16:creationId xmlns:a16="http://schemas.microsoft.com/office/drawing/2014/main" id="{81BCAAF3-C3E6-48F4-B90C-20716A301BC9}"/>
              </a:ext>
            </a:extLst>
          </p:cNvPr>
          <p:cNvPicPr>
            <a:picLocks noChangeAspect="1"/>
          </p:cNvPicPr>
          <p:nvPr/>
        </p:nvPicPr>
        <p:blipFill>
          <a:blip r:embed="rId3"/>
          <a:stretch>
            <a:fillRect/>
          </a:stretch>
        </p:blipFill>
        <p:spPr>
          <a:xfrm>
            <a:off x="2643014" y="4305555"/>
            <a:ext cx="3510205" cy="745087"/>
          </a:xfrm>
          <a:prstGeom prst="rect">
            <a:avLst/>
          </a:prstGeom>
        </p:spPr>
      </p:pic>
    </p:spTree>
    <p:extLst>
      <p:ext uri="{BB962C8B-B14F-4D97-AF65-F5344CB8AC3E}">
        <p14:creationId xmlns:p14="http://schemas.microsoft.com/office/powerpoint/2010/main" val="97723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EB07617-F875-42C5-9249-8A74886E28FD}"/>
              </a:ext>
            </a:extLst>
          </p:cNvPr>
          <p:cNvSpPr/>
          <p:nvPr/>
        </p:nvSpPr>
        <p:spPr>
          <a:xfrm>
            <a:off x="323528" y="404664"/>
            <a:ext cx="8496944" cy="1877437"/>
          </a:xfrm>
          <a:prstGeom prst="rect">
            <a:avLst/>
          </a:prstGeom>
        </p:spPr>
        <p:txBody>
          <a:bodyPr wrap="square">
            <a:spAutoFit/>
          </a:bodyPr>
          <a:lstStyle/>
          <a:p>
            <a:pPr algn="ctr"/>
            <a:r>
              <a:rPr lang="es-MX" sz="3200" b="1" dirty="0">
                <a:solidFill>
                  <a:srgbClr val="003399"/>
                </a:solidFill>
                <a:latin typeface="Gabriola" panose="04040605051002020D02" pitchFamily="82" charset="0"/>
              </a:rPr>
              <a:t>Estimación de la suma de cuadrados de los tratamientos</a:t>
            </a:r>
          </a:p>
          <a:p>
            <a:pPr algn="just"/>
            <a:r>
              <a:rPr lang="es-MX" sz="2800" b="1" dirty="0">
                <a:solidFill>
                  <a:srgbClr val="003399"/>
                </a:solidFill>
                <a:latin typeface="Gabriola" panose="04040605051002020D02" pitchFamily="82" charset="0"/>
              </a:rPr>
              <a:t>La Suma de Cuadrados de Tratamientos mide la variabilidad en los datos asociada a la diferencia de los tratamientos, el cual se representa con SC</a:t>
            </a:r>
            <a:r>
              <a:rPr lang="es-MX" sz="2800" b="1" baseline="-25000" dirty="0">
                <a:solidFill>
                  <a:srgbClr val="003399"/>
                </a:solidFill>
                <a:latin typeface="Gabriola" panose="04040605051002020D02" pitchFamily="82" charset="0"/>
              </a:rPr>
              <a:t>TRATAMIENTO</a:t>
            </a:r>
            <a:r>
              <a:rPr lang="es-MX" sz="2800" b="1" dirty="0">
                <a:solidFill>
                  <a:srgbClr val="003399"/>
                </a:solidFill>
                <a:latin typeface="Gabriola" panose="04040605051002020D02" pitchFamily="82" charset="0"/>
              </a:rPr>
              <a:t>        y se estima usando la fórmula siguiente</a:t>
            </a:r>
          </a:p>
        </p:txBody>
      </p:sp>
      <p:pic>
        <p:nvPicPr>
          <p:cNvPr id="3" name="Imagen 2">
            <a:extLst>
              <a:ext uri="{FF2B5EF4-FFF2-40B4-BE49-F238E27FC236}">
                <a16:creationId xmlns:a16="http://schemas.microsoft.com/office/drawing/2014/main" id="{2B607781-DB15-48DD-8493-931FF6643C4A}"/>
              </a:ext>
            </a:extLst>
          </p:cNvPr>
          <p:cNvPicPr>
            <a:picLocks noChangeAspect="1"/>
          </p:cNvPicPr>
          <p:nvPr/>
        </p:nvPicPr>
        <p:blipFill>
          <a:blip r:embed="rId2"/>
          <a:stretch>
            <a:fillRect/>
          </a:stretch>
        </p:blipFill>
        <p:spPr>
          <a:xfrm>
            <a:off x="3779912" y="2420888"/>
            <a:ext cx="1435200" cy="784000"/>
          </a:xfrm>
          <a:prstGeom prst="rect">
            <a:avLst/>
          </a:prstGeom>
        </p:spPr>
      </p:pic>
      <p:sp>
        <p:nvSpPr>
          <p:cNvPr id="4" name="Rectángulo 3">
            <a:extLst>
              <a:ext uri="{FF2B5EF4-FFF2-40B4-BE49-F238E27FC236}">
                <a16:creationId xmlns:a16="http://schemas.microsoft.com/office/drawing/2014/main" id="{34642E8C-649B-4BBA-93DC-7EE7BE59751A}"/>
              </a:ext>
            </a:extLst>
          </p:cNvPr>
          <p:cNvSpPr/>
          <p:nvPr/>
        </p:nvSpPr>
        <p:spPr>
          <a:xfrm>
            <a:off x="1233667" y="2529185"/>
            <a:ext cx="2537361" cy="523220"/>
          </a:xfrm>
          <a:prstGeom prst="rect">
            <a:avLst/>
          </a:prstGeom>
        </p:spPr>
        <p:txBody>
          <a:bodyPr wrap="none">
            <a:spAutoFit/>
          </a:bodyPr>
          <a:lstStyle/>
          <a:p>
            <a:r>
              <a:rPr lang="es-MX" sz="2800" dirty="0">
                <a:solidFill>
                  <a:srgbClr val="231F20"/>
                </a:solidFill>
                <a:latin typeface="Garamond" panose="02020404030301010803" pitchFamily="18" charset="0"/>
              </a:rPr>
              <a:t>SC</a:t>
            </a:r>
            <a:r>
              <a:rPr lang="es-MX" sz="2800" baseline="-25000" dirty="0">
                <a:solidFill>
                  <a:srgbClr val="231F20"/>
                </a:solidFill>
                <a:latin typeface="Garamond" panose="02020404030301010803" pitchFamily="18" charset="0"/>
              </a:rPr>
              <a:t>TRATAMIENTO</a:t>
            </a:r>
            <a:r>
              <a:rPr lang="es-MX" sz="2800" dirty="0">
                <a:solidFill>
                  <a:srgbClr val="231F20"/>
                </a:solidFill>
                <a:latin typeface="Garamond" panose="02020404030301010803" pitchFamily="18" charset="0"/>
              </a:rPr>
              <a:t>=</a:t>
            </a:r>
            <a:endParaRPr lang="es-MX" sz="2800" dirty="0"/>
          </a:p>
        </p:txBody>
      </p:sp>
      <p:sp>
        <p:nvSpPr>
          <p:cNvPr id="5" name="Rectángulo 4">
            <a:extLst>
              <a:ext uri="{FF2B5EF4-FFF2-40B4-BE49-F238E27FC236}">
                <a16:creationId xmlns:a16="http://schemas.microsoft.com/office/drawing/2014/main" id="{1DC3762E-4E7D-496C-B21C-B4BFCE9DDE3F}"/>
              </a:ext>
            </a:extLst>
          </p:cNvPr>
          <p:cNvSpPr/>
          <p:nvPr/>
        </p:nvSpPr>
        <p:spPr>
          <a:xfrm>
            <a:off x="285044" y="3509985"/>
            <a:ext cx="8424936" cy="461665"/>
          </a:xfrm>
          <a:prstGeom prst="rect">
            <a:avLst/>
          </a:prstGeom>
        </p:spPr>
        <p:txBody>
          <a:bodyPr wrap="square">
            <a:spAutoFit/>
          </a:bodyPr>
          <a:lstStyle/>
          <a:p>
            <a:r>
              <a:rPr lang="es-MX" b="1" dirty="0">
                <a:solidFill>
                  <a:srgbClr val="003399"/>
                </a:solidFill>
                <a:latin typeface="Gabriola" panose="04040605051002020D02" pitchFamily="82" charset="0"/>
              </a:rPr>
              <a:t>Donde N= Total de datos, </a:t>
            </a:r>
            <a:r>
              <a:rPr lang="es-MX" b="1" i="1" dirty="0">
                <a:solidFill>
                  <a:srgbClr val="003399"/>
                </a:solidFill>
                <a:latin typeface="Gabriola" panose="04040605051002020D02" pitchFamily="82" charset="0"/>
              </a:rPr>
              <a:t>ni</a:t>
            </a:r>
            <a:r>
              <a:rPr lang="es-MX" b="1" dirty="0">
                <a:solidFill>
                  <a:srgbClr val="003399"/>
                </a:solidFill>
                <a:latin typeface="Gabriola" panose="04040605051002020D02" pitchFamily="82" charset="0"/>
              </a:rPr>
              <a:t>= el número de replicas por tratamiento y </a:t>
            </a:r>
          </a:p>
        </p:txBody>
      </p:sp>
      <p:pic>
        <p:nvPicPr>
          <p:cNvPr id="6" name="Imagen 5">
            <a:extLst>
              <a:ext uri="{FF2B5EF4-FFF2-40B4-BE49-F238E27FC236}">
                <a16:creationId xmlns:a16="http://schemas.microsoft.com/office/drawing/2014/main" id="{45340230-ABEB-48EA-B7DC-67DC4A9C8F3E}"/>
              </a:ext>
            </a:extLst>
          </p:cNvPr>
          <p:cNvPicPr>
            <a:picLocks noChangeAspect="1"/>
          </p:cNvPicPr>
          <p:nvPr/>
        </p:nvPicPr>
        <p:blipFill>
          <a:blip r:embed="rId3"/>
          <a:stretch>
            <a:fillRect/>
          </a:stretch>
        </p:blipFill>
        <p:spPr>
          <a:xfrm>
            <a:off x="2854943" y="4461040"/>
            <a:ext cx="2528228" cy="770250"/>
          </a:xfrm>
          <a:prstGeom prst="rect">
            <a:avLst/>
          </a:prstGeom>
        </p:spPr>
      </p:pic>
    </p:spTree>
    <p:extLst>
      <p:ext uri="{BB962C8B-B14F-4D97-AF65-F5344CB8AC3E}">
        <p14:creationId xmlns:p14="http://schemas.microsoft.com/office/powerpoint/2010/main" val="348609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8CA4F3-D9C6-4010-874E-87E5904CBC3D}"/>
              </a:ext>
            </a:extLst>
          </p:cNvPr>
          <p:cNvSpPr/>
          <p:nvPr/>
        </p:nvSpPr>
        <p:spPr>
          <a:xfrm>
            <a:off x="503548" y="475770"/>
            <a:ext cx="8136904" cy="2308324"/>
          </a:xfrm>
          <a:prstGeom prst="rect">
            <a:avLst/>
          </a:prstGeom>
        </p:spPr>
        <p:txBody>
          <a:bodyPr wrap="square">
            <a:spAutoFit/>
          </a:bodyPr>
          <a:lstStyle/>
          <a:p>
            <a:pPr algn="ctr"/>
            <a:r>
              <a:rPr lang="es-MX" sz="3200" b="1" dirty="0">
                <a:solidFill>
                  <a:srgbClr val="003399"/>
                </a:solidFill>
                <a:latin typeface="Gabriola" panose="04040605051002020D02" pitchFamily="82" charset="0"/>
              </a:rPr>
              <a:t>Estimación de la suma de cuadrados el error o residual</a:t>
            </a:r>
          </a:p>
          <a:p>
            <a:pPr algn="just"/>
            <a:r>
              <a:rPr lang="es-MX" sz="2800" b="1" dirty="0">
                <a:solidFill>
                  <a:srgbClr val="003399"/>
                </a:solidFill>
                <a:latin typeface="Gabriola" panose="04040605051002020D02" pitchFamily="82" charset="0"/>
              </a:rPr>
              <a:t>Suma de Cuadrados del Error o Residual, mide la variabilidad que no es debida a las diferencias entre tipo de envase, es la variabilidad interna en los tratamientos y simbólicamente lo representaremos por SC</a:t>
            </a:r>
            <a:r>
              <a:rPr lang="es-MX" sz="2800" b="1" baseline="-25000" dirty="0">
                <a:solidFill>
                  <a:srgbClr val="003399"/>
                </a:solidFill>
                <a:latin typeface="Gabriola" panose="04040605051002020D02" pitchFamily="82" charset="0"/>
              </a:rPr>
              <a:t>ERROR</a:t>
            </a:r>
            <a:r>
              <a:rPr lang="es-MX" sz="2800" b="1" dirty="0">
                <a:solidFill>
                  <a:srgbClr val="003399"/>
                </a:solidFill>
                <a:latin typeface="Gabriola" panose="04040605051002020D02" pitchFamily="82" charset="0"/>
              </a:rPr>
              <a:t>, el cual se obtendrá con la fórmula</a:t>
            </a:r>
          </a:p>
        </p:txBody>
      </p:sp>
      <p:sp>
        <p:nvSpPr>
          <p:cNvPr id="3" name="Rectángulo 2">
            <a:extLst>
              <a:ext uri="{FF2B5EF4-FFF2-40B4-BE49-F238E27FC236}">
                <a16:creationId xmlns:a16="http://schemas.microsoft.com/office/drawing/2014/main" id="{32EDCF5C-98D6-4FD4-BE4C-ED99728DD288}"/>
              </a:ext>
            </a:extLst>
          </p:cNvPr>
          <p:cNvSpPr/>
          <p:nvPr/>
        </p:nvSpPr>
        <p:spPr>
          <a:xfrm>
            <a:off x="2339752" y="3429000"/>
            <a:ext cx="4752528" cy="584775"/>
          </a:xfrm>
          <a:prstGeom prst="rect">
            <a:avLst/>
          </a:prstGeom>
        </p:spPr>
        <p:txBody>
          <a:bodyPr wrap="square">
            <a:spAutoFit/>
          </a:bodyPr>
          <a:lstStyle/>
          <a:p>
            <a:r>
              <a:rPr lang="es-MX" sz="3200" b="1" dirty="0">
                <a:solidFill>
                  <a:srgbClr val="003399"/>
                </a:solidFill>
                <a:latin typeface="Gabriola" panose="04040605051002020D02" pitchFamily="82" charset="0"/>
              </a:rPr>
              <a:t>SC</a:t>
            </a:r>
            <a:r>
              <a:rPr lang="es-MX" sz="3200" b="1" baseline="-25000" dirty="0">
                <a:solidFill>
                  <a:srgbClr val="003399"/>
                </a:solidFill>
                <a:latin typeface="Gabriola" panose="04040605051002020D02" pitchFamily="82" charset="0"/>
              </a:rPr>
              <a:t>ERROR</a:t>
            </a:r>
            <a:r>
              <a:rPr lang="es-MX" sz="3200" b="1" dirty="0">
                <a:solidFill>
                  <a:srgbClr val="003399"/>
                </a:solidFill>
                <a:latin typeface="Gabriola" panose="04040605051002020D02" pitchFamily="82" charset="0"/>
              </a:rPr>
              <a:t>=SC</a:t>
            </a:r>
            <a:r>
              <a:rPr lang="es-MX" sz="3200" b="1" baseline="-25000" dirty="0">
                <a:solidFill>
                  <a:srgbClr val="003399"/>
                </a:solidFill>
                <a:latin typeface="Gabriola" panose="04040605051002020D02" pitchFamily="82" charset="0"/>
              </a:rPr>
              <a:t>TOTAL</a:t>
            </a:r>
            <a:r>
              <a:rPr lang="es-MX" sz="3200" b="1" dirty="0">
                <a:solidFill>
                  <a:srgbClr val="003399"/>
                </a:solidFill>
                <a:latin typeface="Gabriola" panose="04040605051002020D02" pitchFamily="82" charset="0"/>
              </a:rPr>
              <a:t>−SC</a:t>
            </a:r>
            <a:r>
              <a:rPr lang="es-MX" sz="3200" b="1" baseline="-25000" dirty="0">
                <a:solidFill>
                  <a:srgbClr val="003399"/>
                </a:solidFill>
                <a:latin typeface="Gabriola" panose="04040605051002020D02" pitchFamily="82" charset="0"/>
              </a:rPr>
              <a:t>TRATAMIENTO</a:t>
            </a:r>
          </a:p>
        </p:txBody>
      </p:sp>
    </p:spTree>
    <p:extLst>
      <p:ext uri="{BB962C8B-B14F-4D97-AF65-F5344CB8AC3E}">
        <p14:creationId xmlns:p14="http://schemas.microsoft.com/office/powerpoint/2010/main" val="348933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D06F77E-6A9D-47E6-9683-170ACF3353ED}"/>
              </a:ext>
            </a:extLst>
          </p:cNvPr>
          <p:cNvSpPr/>
          <p:nvPr/>
        </p:nvSpPr>
        <p:spPr>
          <a:xfrm>
            <a:off x="467544" y="332656"/>
            <a:ext cx="8208912" cy="584775"/>
          </a:xfrm>
          <a:prstGeom prst="rect">
            <a:avLst/>
          </a:prstGeom>
        </p:spPr>
        <p:txBody>
          <a:bodyPr wrap="square">
            <a:spAutoFit/>
          </a:bodyPr>
          <a:lstStyle/>
          <a:p>
            <a:pPr algn="ctr"/>
            <a:r>
              <a:rPr lang="es-MX" sz="3200" b="1" dirty="0">
                <a:solidFill>
                  <a:srgbClr val="003399"/>
                </a:solidFill>
                <a:latin typeface="Gabriola" panose="04040605051002020D02" pitchFamily="82" charset="0"/>
              </a:rPr>
              <a:t>Estimación de la suma de cuadrados total</a:t>
            </a:r>
          </a:p>
        </p:txBody>
      </p:sp>
      <p:pic>
        <p:nvPicPr>
          <p:cNvPr id="3" name="Imagen 2">
            <a:extLst>
              <a:ext uri="{FF2B5EF4-FFF2-40B4-BE49-F238E27FC236}">
                <a16:creationId xmlns:a16="http://schemas.microsoft.com/office/drawing/2014/main" id="{4707B26A-8A2F-4B8B-A89F-9D6DF565C053}"/>
              </a:ext>
            </a:extLst>
          </p:cNvPr>
          <p:cNvPicPr>
            <a:picLocks noChangeAspect="1"/>
          </p:cNvPicPr>
          <p:nvPr/>
        </p:nvPicPr>
        <p:blipFill>
          <a:blip r:embed="rId2"/>
          <a:stretch>
            <a:fillRect/>
          </a:stretch>
        </p:blipFill>
        <p:spPr>
          <a:xfrm>
            <a:off x="755576" y="953200"/>
            <a:ext cx="4260747" cy="863625"/>
          </a:xfrm>
          <a:prstGeom prst="rect">
            <a:avLst/>
          </a:prstGeom>
        </p:spPr>
      </p:pic>
      <p:pic>
        <p:nvPicPr>
          <p:cNvPr id="5" name="Imagen 4">
            <a:extLst>
              <a:ext uri="{FF2B5EF4-FFF2-40B4-BE49-F238E27FC236}">
                <a16:creationId xmlns:a16="http://schemas.microsoft.com/office/drawing/2014/main" id="{81BCAAF3-C3E6-48F4-B90C-20716A301BC9}"/>
              </a:ext>
            </a:extLst>
          </p:cNvPr>
          <p:cNvPicPr>
            <a:picLocks noChangeAspect="1"/>
          </p:cNvPicPr>
          <p:nvPr/>
        </p:nvPicPr>
        <p:blipFill>
          <a:blip r:embed="rId3"/>
          <a:stretch>
            <a:fillRect/>
          </a:stretch>
        </p:blipFill>
        <p:spPr>
          <a:xfrm>
            <a:off x="5652120" y="990849"/>
            <a:ext cx="2862133" cy="745087"/>
          </a:xfrm>
          <a:prstGeom prst="rect">
            <a:avLst/>
          </a:prstGeom>
        </p:spPr>
      </p:pic>
      <p:pic>
        <p:nvPicPr>
          <p:cNvPr id="6" name="Imagen 5">
            <a:extLst>
              <a:ext uri="{FF2B5EF4-FFF2-40B4-BE49-F238E27FC236}">
                <a16:creationId xmlns:a16="http://schemas.microsoft.com/office/drawing/2014/main" id="{B30ADB8B-4FE8-4F59-B5A8-BC06275BD865}"/>
              </a:ext>
            </a:extLst>
          </p:cNvPr>
          <p:cNvPicPr>
            <a:picLocks noChangeAspect="1"/>
          </p:cNvPicPr>
          <p:nvPr/>
        </p:nvPicPr>
        <p:blipFill>
          <a:blip r:embed="rId4"/>
          <a:stretch>
            <a:fillRect/>
          </a:stretch>
        </p:blipFill>
        <p:spPr>
          <a:xfrm>
            <a:off x="71501" y="1675077"/>
            <a:ext cx="6840760" cy="1253473"/>
          </a:xfrm>
          <a:prstGeom prst="rect">
            <a:avLst/>
          </a:prstGeom>
        </p:spPr>
      </p:pic>
      <p:pic>
        <p:nvPicPr>
          <p:cNvPr id="7" name="Imagen 6">
            <a:extLst>
              <a:ext uri="{FF2B5EF4-FFF2-40B4-BE49-F238E27FC236}">
                <a16:creationId xmlns:a16="http://schemas.microsoft.com/office/drawing/2014/main" id="{FDA60EDF-F820-48A9-A028-C2AF4809C07C}"/>
              </a:ext>
            </a:extLst>
          </p:cNvPr>
          <p:cNvPicPr>
            <a:picLocks noChangeAspect="1"/>
          </p:cNvPicPr>
          <p:nvPr/>
        </p:nvPicPr>
        <p:blipFill>
          <a:blip r:embed="rId5"/>
          <a:stretch>
            <a:fillRect/>
          </a:stretch>
        </p:blipFill>
        <p:spPr>
          <a:xfrm>
            <a:off x="395536" y="2824200"/>
            <a:ext cx="6984777" cy="1209600"/>
          </a:xfrm>
          <a:prstGeom prst="rect">
            <a:avLst/>
          </a:prstGeom>
        </p:spPr>
      </p:pic>
      <p:pic>
        <p:nvPicPr>
          <p:cNvPr id="8" name="Imagen 7">
            <a:extLst>
              <a:ext uri="{FF2B5EF4-FFF2-40B4-BE49-F238E27FC236}">
                <a16:creationId xmlns:a16="http://schemas.microsoft.com/office/drawing/2014/main" id="{FF0D5016-3C0B-448B-A606-C2772AE12862}"/>
              </a:ext>
            </a:extLst>
          </p:cNvPr>
          <p:cNvPicPr>
            <a:picLocks noChangeAspect="1"/>
          </p:cNvPicPr>
          <p:nvPr/>
        </p:nvPicPr>
        <p:blipFill>
          <a:blip r:embed="rId6"/>
          <a:stretch>
            <a:fillRect/>
          </a:stretch>
        </p:blipFill>
        <p:spPr>
          <a:xfrm>
            <a:off x="339710" y="4137194"/>
            <a:ext cx="5092478" cy="903982"/>
          </a:xfrm>
          <a:prstGeom prst="rect">
            <a:avLst/>
          </a:prstGeom>
        </p:spPr>
      </p:pic>
      <p:pic>
        <p:nvPicPr>
          <p:cNvPr id="9" name="Imagen 8">
            <a:extLst>
              <a:ext uri="{FF2B5EF4-FFF2-40B4-BE49-F238E27FC236}">
                <a16:creationId xmlns:a16="http://schemas.microsoft.com/office/drawing/2014/main" id="{F04287E0-4E62-44FD-8F21-9E1A82CC7D20}"/>
              </a:ext>
            </a:extLst>
          </p:cNvPr>
          <p:cNvPicPr>
            <a:picLocks noChangeAspect="1"/>
          </p:cNvPicPr>
          <p:nvPr/>
        </p:nvPicPr>
        <p:blipFill>
          <a:blip r:embed="rId7"/>
          <a:stretch>
            <a:fillRect/>
          </a:stretch>
        </p:blipFill>
        <p:spPr>
          <a:xfrm>
            <a:off x="318006" y="5122064"/>
            <a:ext cx="8297251" cy="745087"/>
          </a:xfrm>
          <a:prstGeom prst="rect">
            <a:avLst/>
          </a:prstGeom>
        </p:spPr>
      </p:pic>
      <p:pic>
        <p:nvPicPr>
          <p:cNvPr id="10" name="Imagen 9">
            <a:extLst>
              <a:ext uri="{FF2B5EF4-FFF2-40B4-BE49-F238E27FC236}">
                <a16:creationId xmlns:a16="http://schemas.microsoft.com/office/drawing/2014/main" id="{92C23D73-161B-45CB-BDF6-BD16A662CC49}"/>
              </a:ext>
            </a:extLst>
          </p:cNvPr>
          <p:cNvPicPr>
            <a:picLocks noChangeAspect="1"/>
          </p:cNvPicPr>
          <p:nvPr/>
        </p:nvPicPr>
        <p:blipFill>
          <a:blip r:embed="rId8"/>
          <a:stretch>
            <a:fillRect/>
          </a:stretch>
        </p:blipFill>
        <p:spPr>
          <a:xfrm>
            <a:off x="251520" y="5948039"/>
            <a:ext cx="2835750" cy="682796"/>
          </a:xfrm>
          <a:prstGeom prst="rect">
            <a:avLst/>
          </a:prstGeom>
        </p:spPr>
      </p:pic>
    </p:spTree>
    <p:extLst>
      <p:ext uri="{BB962C8B-B14F-4D97-AF65-F5344CB8AC3E}">
        <p14:creationId xmlns:p14="http://schemas.microsoft.com/office/powerpoint/2010/main" val="12725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EB07617-F875-42C5-9249-8A74886E28FD}"/>
              </a:ext>
            </a:extLst>
          </p:cNvPr>
          <p:cNvSpPr/>
          <p:nvPr/>
        </p:nvSpPr>
        <p:spPr>
          <a:xfrm>
            <a:off x="323528" y="188640"/>
            <a:ext cx="8496944" cy="584775"/>
          </a:xfrm>
          <a:prstGeom prst="rect">
            <a:avLst/>
          </a:prstGeom>
        </p:spPr>
        <p:txBody>
          <a:bodyPr wrap="square">
            <a:spAutoFit/>
          </a:bodyPr>
          <a:lstStyle/>
          <a:p>
            <a:pPr algn="ctr"/>
            <a:r>
              <a:rPr lang="es-MX" sz="3200" b="1" dirty="0">
                <a:solidFill>
                  <a:srgbClr val="003399"/>
                </a:solidFill>
                <a:latin typeface="Gabriola" panose="04040605051002020D02" pitchFamily="82" charset="0"/>
              </a:rPr>
              <a:t>Estimación de la suma de cuadrados de los tratamientos</a:t>
            </a:r>
          </a:p>
        </p:txBody>
      </p:sp>
      <p:pic>
        <p:nvPicPr>
          <p:cNvPr id="3" name="Imagen 2">
            <a:extLst>
              <a:ext uri="{FF2B5EF4-FFF2-40B4-BE49-F238E27FC236}">
                <a16:creationId xmlns:a16="http://schemas.microsoft.com/office/drawing/2014/main" id="{2B607781-DB15-48DD-8493-931FF6643C4A}"/>
              </a:ext>
            </a:extLst>
          </p:cNvPr>
          <p:cNvPicPr>
            <a:picLocks noChangeAspect="1"/>
          </p:cNvPicPr>
          <p:nvPr/>
        </p:nvPicPr>
        <p:blipFill>
          <a:blip r:embed="rId2"/>
          <a:stretch>
            <a:fillRect/>
          </a:stretch>
        </p:blipFill>
        <p:spPr>
          <a:xfrm>
            <a:off x="3275856" y="773415"/>
            <a:ext cx="1435200" cy="784000"/>
          </a:xfrm>
          <a:prstGeom prst="rect">
            <a:avLst/>
          </a:prstGeom>
        </p:spPr>
      </p:pic>
      <p:sp>
        <p:nvSpPr>
          <p:cNvPr id="4" name="Rectángulo 3">
            <a:extLst>
              <a:ext uri="{FF2B5EF4-FFF2-40B4-BE49-F238E27FC236}">
                <a16:creationId xmlns:a16="http://schemas.microsoft.com/office/drawing/2014/main" id="{34642E8C-649B-4BBA-93DC-7EE7BE59751A}"/>
              </a:ext>
            </a:extLst>
          </p:cNvPr>
          <p:cNvSpPr/>
          <p:nvPr/>
        </p:nvSpPr>
        <p:spPr>
          <a:xfrm>
            <a:off x="531604" y="887305"/>
            <a:ext cx="2537361" cy="523220"/>
          </a:xfrm>
          <a:prstGeom prst="rect">
            <a:avLst/>
          </a:prstGeom>
        </p:spPr>
        <p:txBody>
          <a:bodyPr wrap="none">
            <a:spAutoFit/>
          </a:bodyPr>
          <a:lstStyle/>
          <a:p>
            <a:r>
              <a:rPr lang="es-MX" sz="2800" dirty="0">
                <a:solidFill>
                  <a:srgbClr val="231F20"/>
                </a:solidFill>
                <a:latin typeface="Garamond" panose="02020404030301010803" pitchFamily="18" charset="0"/>
              </a:rPr>
              <a:t>SC</a:t>
            </a:r>
            <a:r>
              <a:rPr lang="es-MX" sz="2800" baseline="-25000" dirty="0">
                <a:solidFill>
                  <a:srgbClr val="231F20"/>
                </a:solidFill>
                <a:latin typeface="Garamond" panose="02020404030301010803" pitchFamily="18" charset="0"/>
              </a:rPr>
              <a:t>TRATAMIENTO</a:t>
            </a:r>
            <a:r>
              <a:rPr lang="es-MX" sz="2800" dirty="0">
                <a:solidFill>
                  <a:srgbClr val="231F20"/>
                </a:solidFill>
                <a:latin typeface="Garamond" panose="02020404030301010803" pitchFamily="18" charset="0"/>
              </a:rPr>
              <a:t>=</a:t>
            </a:r>
            <a:endParaRPr lang="es-MX" sz="2800" dirty="0"/>
          </a:p>
        </p:txBody>
      </p:sp>
      <p:pic>
        <p:nvPicPr>
          <p:cNvPr id="6" name="Imagen 5">
            <a:extLst>
              <a:ext uri="{FF2B5EF4-FFF2-40B4-BE49-F238E27FC236}">
                <a16:creationId xmlns:a16="http://schemas.microsoft.com/office/drawing/2014/main" id="{45340230-ABEB-48EA-B7DC-67DC4A9C8F3E}"/>
              </a:ext>
            </a:extLst>
          </p:cNvPr>
          <p:cNvPicPr>
            <a:picLocks noChangeAspect="1"/>
          </p:cNvPicPr>
          <p:nvPr/>
        </p:nvPicPr>
        <p:blipFill>
          <a:blip r:embed="rId3"/>
          <a:stretch>
            <a:fillRect/>
          </a:stretch>
        </p:blipFill>
        <p:spPr>
          <a:xfrm>
            <a:off x="5996640" y="689545"/>
            <a:ext cx="2528228" cy="770250"/>
          </a:xfrm>
          <a:prstGeom prst="rect">
            <a:avLst/>
          </a:prstGeom>
        </p:spPr>
      </p:pic>
      <p:pic>
        <p:nvPicPr>
          <p:cNvPr id="8" name="Imagen 7">
            <a:extLst>
              <a:ext uri="{FF2B5EF4-FFF2-40B4-BE49-F238E27FC236}">
                <a16:creationId xmlns:a16="http://schemas.microsoft.com/office/drawing/2014/main" id="{C6634EE5-8AC6-44B1-9A2E-52F5D2374787}"/>
              </a:ext>
            </a:extLst>
          </p:cNvPr>
          <p:cNvPicPr>
            <a:picLocks noChangeAspect="1"/>
          </p:cNvPicPr>
          <p:nvPr/>
        </p:nvPicPr>
        <p:blipFill>
          <a:blip r:embed="rId4"/>
          <a:stretch>
            <a:fillRect/>
          </a:stretch>
        </p:blipFill>
        <p:spPr>
          <a:xfrm>
            <a:off x="359030" y="1638134"/>
            <a:ext cx="4140962" cy="703281"/>
          </a:xfrm>
          <a:prstGeom prst="rect">
            <a:avLst/>
          </a:prstGeom>
        </p:spPr>
      </p:pic>
      <p:pic>
        <p:nvPicPr>
          <p:cNvPr id="9" name="Imagen 8">
            <a:extLst>
              <a:ext uri="{FF2B5EF4-FFF2-40B4-BE49-F238E27FC236}">
                <a16:creationId xmlns:a16="http://schemas.microsoft.com/office/drawing/2014/main" id="{CA2EE8D5-A9E4-4D3F-8B09-349E6318ED16}"/>
              </a:ext>
            </a:extLst>
          </p:cNvPr>
          <p:cNvPicPr>
            <a:picLocks noChangeAspect="1"/>
          </p:cNvPicPr>
          <p:nvPr/>
        </p:nvPicPr>
        <p:blipFill>
          <a:blip r:embed="rId5"/>
          <a:stretch>
            <a:fillRect/>
          </a:stretch>
        </p:blipFill>
        <p:spPr>
          <a:xfrm>
            <a:off x="4728805" y="1583095"/>
            <a:ext cx="4140962" cy="777090"/>
          </a:xfrm>
          <a:prstGeom prst="rect">
            <a:avLst/>
          </a:prstGeom>
        </p:spPr>
      </p:pic>
      <p:pic>
        <p:nvPicPr>
          <p:cNvPr id="10" name="Imagen 9">
            <a:extLst>
              <a:ext uri="{FF2B5EF4-FFF2-40B4-BE49-F238E27FC236}">
                <a16:creationId xmlns:a16="http://schemas.microsoft.com/office/drawing/2014/main" id="{70ED64D1-04F4-4F3C-9ACE-62D76E1A1E48}"/>
              </a:ext>
            </a:extLst>
          </p:cNvPr>
          <p:cNvPicPr>
            <a:picLocks noChangeAspect="1"/>
          </p:cNvPicPr>
          <p:nvPr/>
        </p:nvPicPr>
        <p:blipFill>
          <a:blip r:embed="rId6"/>
          <a:stretch>
            <a:fillRect/>
          </a:stretch>
        </p:blipFill>
        <p:spPr>
          <a:xfrm>
            <a:off x="409907" y="2508657"/>
            <a:ext cx="4039207" cy="842315"/>
          </a:xfrm>
          <a:prstGeom prst="rect">
            <a:avLst/>
          </a:prstGeom>
        </p:spPr>
      </p:pic>
      <p:pic>
        <p:nvPicPr>
          <p:cNvPr id="11" name="Imagen 10">
            <a:extLst>
              <a:ext uri="{FF2B5EF4-FFF2-40B4-BE49-F238E27FC236}">
                <a16:creationId xmlns:a16="http://schemas.microsoft.com/office/drawing/2014/main" id="{E218843F-1EE8-460A-8EE9-F00D4F412030}"/>
              </a:ext>
            </a:extLst>
          </p:cNvPr>
          <p:cNvPicPr>
            <a:picLocks noChangeAspect="1"/>
          </p:cNvPicPr>
          <p:nvPr/>
        </p:nvPicPr>
        <p:blipFill>
          <a:blip r:embed="rId7"/>
          <a:stretch>
            <a:fillRect/>
          </a:stretch>
        </p:blipFill>
        <p:spPr>
          <a:xfrm>
            <a:off x="258413" y="3511195"/>
            <a:ext cx="4342193" cy="854762"/>
          </a:xfrm>
          <a:prstGeom prst="rect">
            <a:avLst/>
          </a:prstGeom>
        </p:spPr>
      </p:pic>
      <p:pic>
        <p:nvPicPr>
          <p:cNvPr id="12" name="Imagen 11">
            <a:extLst>
              <a:ext uri="{FF2B5EF4-FFF2-40B4-BE49-F238E27FC236}">
                <a16:creationId xmlns:a16="http://schemas.microsoft.com/office/drawing/2014/main" id="{704D61DD-4B1C-47BF-8272-9BF0DA4EAAF6}"/>
              </a:ext>
            </a:extLst>
          </p:cNvPr>
          <p:cNvPicPr>
            <a:picLocks noChangeAspect="1"/>
          </p:cNvPicPr>
          <p:nvPr/>
        </p:nvPicPr>
        <p:blipFill>
          <a:blip r:embed="rId8"/>
          <a:stretch>
            <a:fillRect/>
          </a:stretch>
        </p:blipFill>
        <p:spPr>
          <a:xfrm>
            <a:off x="244125" y="4295195"/>
            <a:ext cx="8712962" cy="1119087"/>
          </a:xfrm>
          <a:prstGeom prst="rect">
            <a:avLst/>
          </a:prstGeom>
        </p:spPr>
      </p:pic>
      <p:pic>
        <p:nvPicPr>
          <p:cNvPr id="13" name="Imagen 12">
            <a:extLst>
              <a:ext uri="{FF2B5EF4-FFF2-40B4-BE49-F238E27FC236}">
                <a16:creationId xmlns:a16="http://schemas.microsoft.com/office/drawing/2014/main" id="{58BC1D57-D2C2-491C-B4F0-B81FD0BBAE86}"/>
              </a:ext>
            </a:extLst>
          </p:cNvPr>
          <p:cNvPicPr>
            <a:picLocks noChangeAspect="1"/>
          </p:cNvPicPr>
          <p:nvPr/>
        </p:nvPicPr>
        <p:blipFill>
          <a:blip r:embed="rId9"/>
          <a:stretch>
            <a:fillRect/>
          </a:stretch>
        </p:blipFill>
        <p:spPr>
          <a:xfrm>
            <a:off x="132154" y="6084585"/>
            <a:ext cx="6287403" cy="613304"/>
          </a:xfrm>
          <a:prstGeom prst="rect">
            <a:avLst/>
          </a:prstGeom>
        </p:spPr>
      </p:pic>
      <p:pic>
        <p:nvPicPr>
          <p:cNvPr id="14" name="Imagen 13">
            <a:extLst>
              <a:ext uri="{FF2B5EF4-FFF2-40B4-BE49-F238E27FC236}">
                <a16:creationId xmlns:a16="http://schemas.microsoft.com/office/drawing/2014/main" id="{C7BAAE6F-9FB0-4F34-887C-5181DD31DD0C}"/>
              </a:ext>
            </a:extLst>
          </p:cNvPr>
          <p:cNvPicPr>
            <a:picLocks noChangeAspect="1"/>
          </p:cNvPicPr>
          <p:nvPr/>
        </p:nvPicPr>
        <p:blipFill>
          <a:blip r:embed="rId10"/>
          <a:stretch>
            <a:fillRect/>
          </a:stretch>
        </p:blipFill>
        <p:spPr>
          <a:xfrm>
            <a:off x="120323" y="5222233"/>
            <a:ext cx="8211725" cy="777090"/>
          </a:xfrm>
          <a:prstGeom prst="rect">
            <a:avLst/>
          </a:prstGeom>
        </p:spPr>
      </p:pic>
    </p:spTree>
    <p:extLst>
      <p:ext uri="{BB962C8B-B14F-4D97-AF65-F5344CB8AC3E}">
        <p14:creationId xmlns:p14="http://schemas.microsoft.com/office/powerpoint/2010/main" val="302768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8CA4F3-D9C6-4010-874E-87E5904CBC3D}"/>
              </a:ext>
            </a:extLst>
          </p:cNvPr>
          <p:cNvSpPr/>
          <p:nvPr/>
        </p:nvSpPr>
        <p:spPr>
          <a:xfrm>
            <a:off x="539552" y="46806"/>
            <a:ext cx="7340853" cy="523220"/>
          </a:xfrm>
          <a:prstGeom prst="rect">
            <a:avLst/>
          </a:prstGeom>
        </p:spPr>
        <p:txBody>
          <a:bodyPr wrap="square">
            <a:spAutoFit/>
          </a:bodyPr>
          <a:lstStyle/>
          <a:p>
            <a:pPr algn="ctr"/>
            <a:r>
              <a:rPr lang="es-MX" sz="2800" b="1" dirty="0">
                <a:solidFill>
                  <a:srgbClr val="003399"/>
                </a:solidFill>
                <a:latin typeface="Gabriola" panose="04040605051002020D02" pitchFamily="82" charset="0"/>
              </a:rPr>
              <a:t>Estimación de la suma de cuadrados el error o residual</a:t>
            </a:r>
          </a:p>
        </p:txBody>
      </p:sp>
      <p:sp>
        <p:nvSpPr>
          <p:cNvPr id="3" name="Rectángulo 2">
            <a:extLst>
              <a:ext uri="{FF2B5EF4-FFF2-40B4-BE49-F238E27FC236}">
                <a16:creationId xmlns:a16="http://schemas.microsoft.com/office/drawing/2014/main" id="{32EDCF5C-98D6-4FD4-BE4C-ED99728DD288}"/>
              </a:ext>
            </a:extLst>
          </p:cNvPr>
          <p:cNvSpPr/>
          <p:nvPr/>
        </p:nvSpPr>
        <p:spPr>
          <a:xfrm>
            <a:off x="327198" y="564279"/>
            <a:ext cx="3976794" cy="523220"/>
          </a:xfrm>
          <a:prstGeom prst="rect">
            <a:avLst/>
          </a:prstGeom>
        </p:spPr>
        <p:txBody>
          <a:bodyPr wrap="square">
            <a:spAutoFit/>
          </a:bodyPr>
          <a:lstStyle/>
          <a:p>
            <a:r>
              <a:rPr lang="es-MX" sz="2800" b="1" dirty="0">
                <a:solidFill>
                  <a:srgbClr val="003399"/>
                </a:solidFill>
                <a:latin typeface="Gabriola" panose="04040605051002020D02" pitchFamily="82" charset="0"/>
              </a:rPr>
              <a:t>SC</a:t>
            </a:r>
            <a:r>
              <a:rPr lang="es-MX" sz="2800" b="1" baseline="-25000" dirty="0">
                <a:solidFill>
                  <a:srgbClr val="003399"/>
                </a:solidFill>
                <a:latin typeface="Gabriola" panose="04040605051002020D02" pitchFamily="82" charset="0"/>
              </a:rPr>
              <a:t>ERROR</a:t>
            </a:r>
            <a:r>
              <a:rPr lang="es-MX" sz="2800" b="1" dirty="0">
                <a:solidFill>
                  <a:srgbClr val="003399"/>
                </a:solidFill>
                <a:latin typeface="Gabriola" panose="04040605051002020D02" pitchFamily="82" charset="0"/>
              </a:rPr>
              <a:t>=SC</a:t>
            </a:r>
            <a:r>
              <a:rPr lang="es-MX" sz="2800" b="1" baseline="-25000" dirty="0">
                <a:solidFill>
                  <a:srgbClr val="003399"/>
                </a:solidFill>
                <a:latin typeface="Gabriola" panose="04040605051002020D02" pitchFamily="82" charset="0"/>
              </a:rPr>
              <a:t>TOTAL</a:t>
            </a:r>
            <a:r>
              <a:rPr lang="es-MX" sz="2800" b="1" dirty="0">
                <a:solidFill>
                  <a:srgbClr val="003399"/>
                </a:solidFill>
                <a:latin typeface="Gabriola" panose="04040605051002020D02" pitchFamily="82" charset="0"/>
              </a:rPr>
              <a:t>−SC</a:t>
            </a:r>
            <a:r>
              <a:rPr lang="es-MX" sz="2800" b="1" baseline="-25000" dirty="0">
                <a:solidFill>
                  <a:srgbClr val="003399"/>
                </a:solidFill>
                <a:latin typeface="Gabriola" panose="04040605051002020D02" pitchFamily="82" charset="0"/>
              </a:rPr>
              <a:t>TRATAMIENTO</a:t>
            </a:r>
          </a:p>
        </p:txBody>
      </p:sp>
      <p:sp>
        <p:nvSpPr>
          <p:cNvPr id="4" name="Rectángulo 3">
            <a:extLst>
              <a:ext uri="{FF2B5EF4-FFF2-40B4-BE49-F238E27FC236}">
                <a16:creationId xmlns:a16="http://schemas.microsoft.com/office/drawing/2014/main" id="{DB7D251C-1C8D-4936-BF70-2AAE8BB5A87B}"/>
              </a:ext>
            </a:extLst>
          </p:cNvPr>
          <p:cNvSpPr/>
          <p:nvPr/>
        </p:nvSpPr>
        <p:spPr>
          <a:xfrm>
            <a:off x="289163" y="1098901"/>
            <a:ext cx="3698631" cy="523220"/>
          </a:xfrm>
          <a:prstGeom prst="rect">
            <a:avLst/>
          </a:prstGeom>
        </p:spPr>
        <p:txBody>
          <a:bodyPr wrap="square">
            <a:spAutoFit/>
          </a:bodyPr>
          <a:lstStyle/>
          <a:p>
            <a:r>
              <a:rPr lang="es-MX" sz="2800" b="1" dirty="0">
                <a:solidFill>
                  <a:srgbClr val="003399"/>
                </a:solidFill>
                <a:latin typeface="Gabriola" panose="04040605051002020D02" pitchFamily="82" charset="0"/>
              </a:rPr>
              <a:t>SC</a:t>
            </a:r>
            <a:r>
              <a:rPr lang="es-MX" sz="2800" b="1" baseline="-25000" dirty="0">
                <a:solidFill>
                  <a:srgbClr val="003399"/>
                </a:solidFill>
                <a:latin typeface="Gabriola" panose="04040605051002020D02" pitchFamily="82" charset="0"/>
              </a:rPr>
              <a:t>ERROR</a:t>
            </a:r>
            <a:r>
              <a:rPr lang="es-MX" sz="2800" b="1" dirty="0">
                <a:solidFill>
                  <a:srgbClr val="003399"/>
                </a:solidFill>
                <a:latin typeface="Gabriola" panose="04040605051002020D02" pitchFamily="82" charset="0"/>
              </a:rPr>
              <a:t>=2409.5−871.3</a:t>
            </a:r>
            <a:endParaRPr lang="es-MX" sz="2800" b="1" baseline="-25000" dirty="0">
              <a:solidFill>
                <a:srgbClr val="003399"/>
              </a:solidFill>
              <a:latin typeface="Gabriola" panose="04040605051002020D02" pitchFamily="82" charset="0"/>
            </a:endParaRPr>
          </a:p>
        </p:txBody>
      </p:sp>
      <p:sp>
        <p:nvSpPr>
          <p:cNvPr id="5" name="Rectángulo 4">
            <a:extLst>
              <a:ext uri="{FF2B5EF4-FFF2-40B4-BE49-F238E27FC236}">
                <a16:creationId xmlns:a16="http://schemas.microsoft.com/office/drawing/2014/main" id="{289A2635-6815-48F5-9AAD-1241606DFDED}"/>
              </a:ext>
            </a:extLst>
          </p:cNvPr>
          <p:cNvSpPr/>
          <p:nvPr/>
        </p:nvSpPr>
        <p:spPr>
          <a:xfrm>
            <a:off x="289163" y="1653551"/>
            <a:ext cx="1795684" cy="523220"/>
          </a:xfrm>
          <a:prstGeom prst="rect">
            <a:avLst/>
          </a:prstGeom>
        </p:spPr>
        <p:txBody>
          <a:bodyPr wrap="none">
            <a:spAutoFit/>
          </a:bodyPr>
          <a:lstStyle/>
          <a:p>
            <a:pPr lvl="0"/>
            <a:r>
              <a:rPr lang="es-MX" sz="2800" b="1" dirty="0">
                <a:solidFill>
                  <a:srgbClr val="003399"/>
                </a:solidFill>
                <a:latin typeface="Gabriola" panose="04040605051002020D02" pitchFamily="82" charset="0"/>
              </a:rPr>
              <a:t>SC</a:t>
            </a:r>
            <a:r>
              <a:rPr lang="es-MX" sz="2800" b="1" baseline="-25000" dirty="0">
                <a:solidFill>
                  <a:srgbClr val="003399"/>
                </a:solidFill>
                <a:latin typeface="Gabriola" panose="04040605051002020D02" pitchFamily="82" charset="0"/>
              </a:rPr>
              <a:t>ERROR</a:t>
            </a:r>
            <a:r>
              <a:rPr lang="es-MX" sz="2800" b="1" dirty="0">
                <a:solidFill>
                  <a:srgbClr val="003399"/>
                </a:solidFill>
                <a:latin typeface="Gabriola" panose="04040605051002020D02" pitchFamily="82" charset="0"/>
              </a:rPr>
              <a:t>=1538.2</a:t>
            </a:r>
            <a:endParaRPr lang="es-MX" sz="2800" b="1" baseline="-25000" dirty="0">
              <a:solidFill>
                <a:srgbClr val="003399"/>
              </a:solidFill>
              <a:latin typeface="Gabriola" panose="04040605051002020D02" pitchFamily="82" charset="0"/>
            </a:endParaRPr>
          </a:p>
        </p:txBody>
      </p:sp>
      <p:sp>
        <p:nvSpPr>
          <p:cNvPr id="6" name="Rectángulo 5">
            <a:extLst>
              <a:ext uri="{FF2B5EF4-FFF2-40B4-BE49-F238E27FC236}">
                <a16:creationId xmlns:a16="http://schemas.microsoft.com/office/drawing/2014/main" id="{C9E490C4-7400-4591-A103-75D9AB241E1C}"/>
              </a:ext>
            </a:extLst>
          </p:cNvPr>
          <p:cNvSpPr/>
          <p:nvPr/>
        </p:nvSpPr>
        <p:spPr>
          <a:xfrm>
            <a:off x="230812" y="2152786"/>
            <a:ext cx="8682376" cy="523220"/>
          </a:xfrm>
          <a:prstGeom prst="rect">
            <a:avLst/>
          </a:prstGeom>
        </p:spPr>
        <p:txBody>
          <a:bodyPr wrap="square">
            <a:spAutoFit/>
          </a:bodyPr>
          <a:lstStyle/>
          <a:p>
            <a:pPr lvl="0" algn="ctr"/>
            <a:r>
              <a:rPr lang="es-MX" sz="2800" b="1" dirty="0">
                <a:solidFill>
                  <a:srgbClr val="003399"/>
                </a:solidFill>
                <a:latin typeface="Gabriola" panose="04040605051002020D02" pitchFamily="82" charset="0"/>
              </a:rPr>
              <a:t>Estimación de grados de libertad  de la suma de cuadrados total</a:t>
            </a:r>
          </a:p>
        </p:txBody>
      </p:sp>
      <p:sp>
        <p:nvSpPr>
          <p:cNvPr id="7" name="Rectángulo 6">
            <a:extLst>
              <a:ext uri="{FF2B5EF4-FFF2-40B4-BE49-F238E27FC236}">
                <a16:creationId xmlns:a16="http://schemas.microsoft.com/office/drawing/2014/main" id="{6780CF35-E95C-4EBA-9DB8-2F698364E4E5}"/>
              </a:ext>
            </a:extLst>
          </p:cNvPr>
          <p:cNvSpPr/>
          <p:nvPr/>
        </p:nvSpPr>
        <p:spPr>
          <a:xfrm>
            <a:off x="2136121" y="2646847"/>
            <a:ext cx="4572000" cy="523220"/>
          </a:xfrm>
          <a:prstGeom prst="rect">
            <a:avLst/>
          </a:prstGeom>
        </p:spPr>
        <p:txBody>
          <a:bodyPr>
            <a:spAutoFit/>
          </a:bodyPr>
          <a:lstStyle/>
          <a:p>
            <a:pPr lvl="0" algn="ctr"/>
            <a:r>
              <a:rPr lang="es-MX" sz="2800" b="1" dirty="0">
                <a:solidFill>
                  <a:srgbClr val="C00000"/>
                </a:solidFill>
                <a:latin typeface="Gabriola" panose="04040605051002020D02" pitchFamily="82" charset="0"/>
              </a:rPr>
              <a:t>Total de datos menos uno</a:t>
            </a:r>
          </a:p>
        </p:txBody>
      </p:sp>
      <p:sp>
        <p:nvSpPr>
          <p:cNvPr id="8" name="Rectángulo 7">
            <a:extLst>
              <a:ext uri="{FF2B5EF4-FFF2-40B4-BE49-F238E27FC236}">
                <a16:creationId xmlns:a16="http://schemas.microsoft.com/office/drawing/2014/main" id="{64B6EB53-8045-4309-8BA9-E45570B99908}"/>
              </a:ext>
            </a:extLst>
          </p:cNvPr>
          <p:cNvSpPr/>
          <p:nvPr/>
        </p:nvSpPr>
        <p:spPr>
          <a:xfrm>
            <a:off x="3801727" y="3070241"/>
            <a:ext cx="1000594" cy="523220"/>
          </a:xfrm>
          <a:prstGeom prst="rect">
            <a:avLst/>
          </a:prstGeom>
        </p:spPr>
        <p:txBody>
          <a:bodyPr wrap="none">
            <a:spAutoFit/>
          </a:bodyPr>
          <a:lstStyle/>
          <a:p>
            <a:pPr lvl="0" algn="ctr"/>
            <a:r>
              <a:rPr lang="es-MX" sz="2800" b="1" dirty="0">
                <a:solidFill>
                  <a:srgbClr val="C00000"/>
                </a:solidFill>
                <a:latin typeface="Gabriola" panose="04040605051002020D02" pitchFamily="82" charset="0"/>
              </a:rPr>
              <a:t>30-1=29</a:t>
            </a:r>
          </a:p>
        </p:txBody>
      </p:sp>
      <p:sp>
        <p:nvSpPr>
          <p:cNvPr id="9" name="Rectángulo 8">
            <a:extLst>
              <a:ext uri="{FF2B5EF4-FFF2-40B4-BE49-F238E27FC236}">
                <a16:creationId xmlns:a16="http://schemas.microsoft.com/office/drawing/2014/main" id="{977A3DCC-662A-47B5-8FFE-2155797E7B4E}"/>
              </a:ext>
            </a:extLst>
          </p:cNvPr>
          <p:cNvSpPr/>
          <p:nvPr/>
        </p:nvSpPr>
        <p:spPr>
          <a:xfrm>
            <a:off x="302534" y="3582085"/>
            <a:ext cx="8939346" cy="523220"/>
          </a:xfrm>
          <a:prstGeom prst="rect">
            <a:avLst/>
          </a:prstGeom>
        </p:spPr>
        <p:txBody>
          <a:bodyPr wrap="square">
            <a:spAutoFit/>
          </a:bodyPr>
          <a:lstStyle/>
          <a:p>
            <a:pPr lvl="0"/>
            <a:r>
              <a:rPr lang="es-MX" sz="2800" b="1" dirty="0">
                <a:solidFill>
                  <a:srgbClr val="003399"/>
                </a:solidFill>
                <a:latin typeface="Gabriola" panose="04040605051002020D02" pitchFamily="82" charset="0"/>
              </a:rPr>
              <a:t>Estimación de grados de libertad  de la suma de cuadrados de tratamientos</a:t>
            </a:r>
          </a:p>
        </p:txBody>
      </p:sp>
      <p:sp>
        <p:nvSpPr>
          <p:cNvPr id="10" name="Rectángulo 9">
            <a:extLst>
              <a:ext uri="{FF2B5EF4-FFF2-40B4-BE49-F238E27FC236}">
                <a16:creationId xmlns:a16="http://schemas.microsoft.com/office/drawing/2014/main" id="{8B722EA4-DAA1-4641-9D8F-F4EB5B352096}"/>
              </a:ext>
            </a:extLst>
          </p:cNvPr>
          <p:cNvSpPr/>
          <p:nvPr/>
        </p:nvSpPr>
        <p:spPr>
          <a:xfrm>
            <a:off x="2416528" y="4000852"/>
            <a:ext cx="3983783" cy="523220"/>
          </a:xfrm>
          <a:prstGeom prst="rect">
            <a:avLst/>
          </a:prstGeom>
        </p:spPr>
        <p:txBody>
          <a:bodyPr wrap="none">
            <a:spAutoFit/>
          </a:bodyPr>
          <a:lstStyle/>
          <a:p>
            <a:pPr lvl="0" algn="ctr"/>
            <a:r>
              <a:rPr lang="es-MX" sz="2800" b="1" dirty="0">
                <a:solidFill>
                  <a:srgbClr val="C00000"/>
                </a:solidFill>
                <a:latin typeface="Gabriola" panose="04040605051002020D02" pitchFamily="82" charset="0"/>
              </a:rPr>
              <a:t>Número de tratamiento menos uno</a:t>
            </a:r>
          </a:p>
        </p:txBody>
      </p:sp>
      <p:sp>
        <p:nvSpPr>
          <p:cNvPr id="12" name="Rectángulo 11">
            <a:extLst>
              <a:ext uri="{FF2B5EF4-FFF2-40B4-BE49-F238E27FC236}">
                <a16:creationId xmlns:a16="http://schemas.microsoft.com/office/drawing/2014/main" id="{34A949D0-5387-4580-B569-5015E84E3D13}"/>
              </a:ext>
            </a:extLst>
          </p:cNvPr>
          <p:cNvSpPr/>
          <p:nvPr/>
        </p:nvSpPr>
        <p:spPr>
          <a:xfrm>
            <a:off x="3941989" y="4485374"/>
            <a:ext cx="720069" cy="523220"/>
          </a:xfrm>
          <a:prstGeom prst="rect">
            <a:avLst/>
          </a:prstGeom>
        </p:spPr>
        <p:txBody>
          <a:bodyPr wrap="none">
            <a:spAutoFit/>
          </a:bodyPr>
          <a:lstStyle/>
          <a:p>
            <a:pPr lvl="0" algn="ctr"/>
            <a:r>
              <a:rPr lang="es-MX" sz="2800" b="1" dirty="0">
                <a:solidFill>
                  <a:srgbClr val="C00000"/>
                </a:solidFill>
                <a:latin typeface="Gabriola" panose="04040605051002020D02" pitchFamily="82" charset="0"/>
              </a:rPr>
              <a:t>3-1=2</a:t>
            </a:r>
          </a:p>
        </p:txBody>
      </p:sp>
      <p:sp>
        <p:nvSpPr>
          <p:cNvPr id="13" name="Rectángulo 12">
            <a:extLst>
              <a:ext uri="{FF2B5EF4-FFF2-40B4-BE49-F238E27FC236}">
                <a16:creationId xmlns:a16="http://schemas.microsoft.com/office/drawing/2014/main" id="{B3EDA48C-4158-41F2-9AAB-F7CE02BB9DB0}"/>
              </a:ext>
            </a:extLst>
          </p:cNvPr>
          <p:cNvSpPr/>
          <p:nvPr/>
        </p:nvSpPr>
        <p:spPr>
          <a:xfrm>
            <a:off x="559584" y="4936096"/>
            <a:ext cx="7725075" cy="523220"/>
          </a:xfrm>
          <a:prstGeom prst="rect">
            <a:avLst/>
          </a:prstGeom>
        </p:spPr>
        <p:txBody>
          <a:bodyPr wrap="square">
            <a:spAutoFit/>
          </a:bodyPr>
          <a:lstStyle/>
          <a:p>
            <a:pPr lvl="0"/>
            <a:r>
              <a:rPr lang="es-MX" sz="2800" b="1" dirty="0">
                <a:solidFill>
                  <a:srgbClr val="003399"/>
                </a:solidFill>
                <a:latin typeface="Gabriola" panose="04040605051002020D02" pitchFamily="82" charset="0"/>
              </a:rPr>
              <a:t>Estimación de grados de libertad  de la suma de cuadrados del error</a:t>
            </a:r>
          </a:p>
        </p:txBody>
      </p:sp>
      <p:sp>
        <p:nvSpPr>
          <p:cNvPr id="14" name="Rectángulo 13">
            <a:extLst>
              <a:ext uri="{FF2B5EF4-FFF2-40B4-BE49-F238E27FC236}">
                <a16:creationId xmlns:a16="http://schemas.microsoft.com/office/drawing/2014/main" id="{DFAC6F06-BF5F-4452-BAD9-8B5CF78A5DCE}"/>
              </a:ext>
            </a:extLst>
          </p:cNvPr>
          <p:cNvSpPr/>
          <p:nvPr/>
        </p:nvSpPr>
        <p:spPr>
          <a:xfrm>
            <a:off x="1665724" y="5459316"/>
            <a:ext cx="5272597" cy="523220"/>
          </a:xfrm>
          <a:prstGeom prst="rect">
            <a:avLst/>
          </a:prstGeom>
        </p:spPr>
        <p:txBody>
          <a:bodyPr wrap="none">
            <a:spAutoFit/>
          </a:bodyPr>
          <a:lstStyle/>
          <a:p>
            <a:pPr lvl="0" algn="ctr"/>
            <a:r>
              <a:rPr lang="es-MX" sz="2800" b="1" dirty="0">
                <a:solidFill>
                  <a:srgbClr val="C00000"/>
                </a:solidFill>
                <a:latin typeface="Gabriola" panose="04040605051002020D02" pitchFamily="82" charset="0"/>
              </a:rPr>
              <a:t>Total de datos menos número de tratamientos</a:t>
            </a:r>
          </a:p>
        </p:txBody>
      </p:sp>
      <p:sp>
        <p:nvSpPr>
          <p:cNvPr id="15" name="Rectángulo 14">
            <a:extLst>
              <a:ext uri="{FF2B5EF4-FFF2-40B4-BE49-F238E27FC236}">
                <a16:creationId xmlns:a16="http://schemas.microsoft.com/office/drawing/2014/main" id="{5DCD7E67-CA45-406A-8FB0-73205DD8819C}"/>
              </a:ext>
            </a:extLst>
          </p:cNvPr>
          <p:cNvSpPr/>
          <p:nvPr/>
        </p:nvSpPr>
        <p:spPr>
          <a:xfrm>
            <a:off x="3693651" y="5852998"/>
            <a:ext cx="1032654" cy="523220"/>
          </a:xfrm>
          <a:prstGeom prst="rect">
            <a:avLst/>
          </a:prstGeom>
        </p:spPr>
        <p:txBody>
          <a:bodyPr wrap="none">
            <a:spAutoFit/>
          </a:bodyPr>
          <a:lstStyle/>
          <a:p>
            <a:pPr lvl="0" algn="ctr"/>
            <a:r>
              <a:rPr lang="es-MX" sz="2800" b="1" dirty="0">
                <a:solidFill>
                  <a:srgbClr val="C00000"/>
                </a:solidFill>
                <a:latin typeface="Gabriola" panose="04040605051002020D02" pitchFamily="82" charset="0"/>
              </a:rPr>
              <a:t>30-3=27</a:t>
            </a:r>
          </a:p>
        </p:txBody>
      </p:sp>
    </p:spTree>
    <p:extLst>
      <p:ext uri="{BB962C8B-B14F-4D97-AF65-F5344CB8AC3E}">
        <p14:creationId xmlns:p14="http://schemas.microsoft.com/office/powerpoint/2010/main" val="3483685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7&quot;/&gt;&lt;/object&gt;&lt;object type=&quot;3&quot; unique_id=&quot;10005&quot;&gt;&lt;property id=&quot;20148&quot; value=&quot;5&quot;/&gt;&lt;property id=&quot;20300&quot; value=&quot;Slide 2&quot;/&gt;&lt;property id=&quot;20307&quot; value=&quot;314&quot;/&gt;&lt;/object&gt;&lt;object type=&quot;3&quot; unique_id=&quot;10006&quot;&gt;&lt;property id=&quot;20148&quot; value=&quot;5&quot;/&gt;&lt;property id=&quot;20300&quot; value=&quot;Slide 3&quot;/&gt;&lt;property id=&quot;20307&quot; value=&quot;315&quot;/&gt;&lt;/object&gt;&lt;object type=&quot;3&quot; unique_id=&quot;10007&quot;&gt;&lt;property id=&quot;20148&quot; value=&quot;5&quot;/&gt;&lt;property id=&quot;20300&quot; value=&quot;Slide 4&quot;/&gt;&lt;property id=&quot;20307&quot; value=&quot;316&quot;/&gt;&lt;/object&gt;&lt;object type=&quot;3&quot; unique_id=&quot;10008&quot;&gt;&lt;property id=&quot;20148&quot; value=&quot;5&quot;/&gt;&lt;property id=&quot;20300&quot; value=&quot;Slide 5&quot;/&gt;&lt;property id=&quot;20307&quot; value=&quot;317&quot;/&gt;&lt;/object&gt;&lt;object type=&quot;3&quot; unique_id=&quot;10012&quot;&gt;&lt;property id=&quot;20148&quot; value=&quot;5&quot;/&gt;&lt;property id=&quot;20300&quot; value=&quot;Slide 6 - &amp;quot;DISEÑO DE EXPERIMENTOS&amp;quot;&quot;/&gt;&lt;property id=&quot;20307&quot; value=&quot;310&quot;/&gt;&lt;/object&gt;&lt;object type=&quot;3&quot; unique_id=&quot;10014&quot;&gt;&lt;property id=&quot;20148&quot; value=&quot;5&quot;/&gt;&lt;property id=&quot;20300&quot; value=&quot;Slide 7&quot;/&gt;&lt;property id=&quot;20307&quot; value=&quot;312&quot;/&gt;&lt;/object&gt;&lt;object type=&quot;3&quot; unique_id=&quot;10015&quot;&gt;&lt;property id=&quot;20148&quot; value=&quot;5&quot;/&gt;&lt;property id=&quot;20300&quot; value=&quot;Slide 8&quot;/&gt;&lt;property id=&quot;20307&quot; value=&quot;265&quot;/&gt;&lt;/object&gt;&lt;object type=&quot;3&quot; unique_id=&quot;10016&quot;&gt;&lt;property id=&quot;20148&quot; value=&quot;5&quot;/&gt;&lt;property id=&quot;20300&quot; value=&quot;Slide 9&quot;/&gt;&lt;property id=&quot;20307&quot; value=&quot;289&quot;/&gt;&lt;/object&gt;&lt;object type=&quot;3&quot; unique_id=&quot;10017&quot;&gt;&lt;property id=&quot;20148&quot; value=&quot;5&quot;/&gt;&lt;property id=&quot;20300&quot; value=&quot;Slide 10&quot;/&gt;&lt;property id=&quot;20307&quot; value=&quot;290&quot;/&gt;&lt;/object&gt;&lt;object type=&quot;3&quot; unique_id=&quot;10018&quot;&gt;&lt;property id=&quot;20148&quot; value=&quot;5&quot;/&gt;&lt;property id=&quot;20300&quot; value=&quot;Slide 11&quot;/&gt;&lt;property id=&quot;20307&quot; value=&quot;298&quot;/&gt;&lt;/object&gt;&lt;object type=&quot;3&quot; unique_id=&quot;10019&quot;&gt;&lt;property id=&quot;20148&quot; value=&quot;5&quot;/&gt;&lt;property id=&quot;20300&quot; value=&quot;Slide 12&quot;/&gt;&lt;property id=&quot;20307&quot; value=&quot;291&quot;/&gt;&lt;/object&gt;&lt;object type=&quot;3&quot; unique_id=&quot;10021&quot;&gt;&lt;property id=&quot;20148&quot; value=&quot;5&quot;/&gt;&lt;property id=&quot;20300&quot; value=&quot;Slide 13&quot;/&gt;&lt;property id=&quot;20307&quot; value=&quot;319&quot;/&gt;&lt;/object&gt;&lt;object type=&quot;3&quot; unique_id=&quot;10022&quot;&gt;&lt;property id=&quot;20148&quot; value=&quot;5&quot;/&gt;&lt;property id=&quot;20300&quot; value=&quot;Slide 14&quot;/&gt;&lt;property id=&quot;20307&quot; value=&quot;271&quot;/&gt;&lt;/object&gt;&lt;object type=&quot;3&quot; unique_id=&quot;10024&quot;&gt;&lt;property id=&quot;20148&quot; value=&quot;5&quot;/&gt;&lt;property id=&quot;20300&quot; value=&quot;Slide 15&quot;/&gt;&lt;property id=&quot;20307&quot; value=&quot;273&quot;/&gt;&lt;/object&gt;&lt;object type=&quot;3&quot; unique_id=&quot;10026&quot;&gt;&lt;property id=&quot;20148&quot; value=&quot;5&quot;/&gt;&lt;property id=&quot;20300&quot; value=&quot;Slide 16&quot;/&gt;&lt;property id=&quot;20307&quot; value=&quot;320&quot;/&gt;&lt;/object&gt;&lt;object type=&quot;3&quot; unique_id=&quot;10027&quot;&gt;&lt;property id=&quot;20148&quot; value=&quot;5&quot;/&gt;&lt;property id=&quot;20300&quot; value=&quot;Slide 17&quot;/&gt;&lt;property id=&quot;20307&quot; value=&quot;275&quot;/&gt;&lt;/object&gt;&lt;object type=&quot;3&quot; unique_id=&quot;10028&quot;&gt;&lt;property id=&quot;20148&quot; value=&quot;5&quot;/&gt;&lt;property id=&quot;20300&quot; value=&quot;Slide 18&quot;/&gt;&lt;property id=&quot;20307&quot; value=&quot;267&quot;/&gt;&lt;/object&gt;&lt;object type=&quot;3&quot; unique_id=&quot;10029&quot;&gt;&lt;property id=&quot;20148&quot; value=&quot;5&quot;/&gt;&lt;property id=&quot;20300&quot; value=&quot;Slide 19&quot;/&gt;&lt;property id=&quot;20307&quot; value=&quot;292&quot;/&gt;&lt;/object&gt;&lt;object type=&quot;3&quot; unique_id=&quot;10030&quot;&gt;&lt;property id=&quot;20148&quot; value=&quot;5&quot;/&gt;&lt;property id=&quot;20300&quot; value=&quot;Slide 20&quot;/&gt;&lt;property id=&quot;20307&quot; value=&quot;293&quot;/&gt;&lt;/object&gt;&lt;object type=&quot;3&quot; unique_id=&quot;10031&quot;&gt;&lt;property id=&quot;20148&quot; value=&quot;5&quot;/&gt;&lt;property id=&quot;20300&quot; value=&quot;Slide 21&quot;/&gt;&lt;property id=&quot;20307&quot; value=&quot;294&quot;/&gt;&lt;/object&gt;&lt;object type=&quot;3&quot; unique_id=&quot;10032&quot;&gt;&lt;property id=&quot;20148&quot; value=&quot;5&quot;/&gt;&lt;property id=&quot;20300&quot; value=&quot;Slide 22&quot;/&gt;&lt;property id=&quot;20307&quot; value=&quot;295&quot;/&gt;&lt;/object&gt;&lt;object type=&quot;3&quot; unique_id=&quot;10033&quot;&gt;&lt;property id=&quot;20148&quot; value=&quot;5&quot;/&gt;&lt;property id=&quot;20300&quot; value=&quot;Slide 23&quot;/&gt;&lt;property id=&quot;20307&quot; value=&quot;299&quot;/&gt;&lt;/object&gt;&lt;object type=&quot;3&quot; unique_id=&quot;10034&quot;&gt;&lt;property id=&quot;20148&quot; value=&quot;5&quot;/&gt;&lt;property id=&quot;20300&quot; value=&quot;Slide 24&quot;/&gt;&lt;property id=&quot;20307&quot; value=&quot;296&quot;/&gt;&lt;/object&gt;&lt;object type=&quot;3&quot; unique_id=&quot;10036&quot;&gt;&lt;property id=&quot;20148&quot; value=&quot;5&quot;/&gt;&lt;property id=&quot;20300&quot; value=&quot;Slide 25&quot;/&gt;&lt;property id=&quot;20307&quot; value=&quot;302&quot;/&gt;&lt;/object&gt;&lt;object type=&quot;3&quot; unique_id=&quot;10037&quot;&gt;&lt;property id=&quot;20148&quot; value=&quot;5&quot;/&gt;&lt;property id=&quot;20300&quot; value=&quot;Slide 26&quot;/&gt;&lt;property id=&quot;20307&quot; value=&quot;300&quot;/&gt;&lt;/object&gt;&lt;object type=&quot;3&quot; unique_id=&quot;10038&quot;&gt;&lt;property id=&quot;20148&quot; value=&quot;5&quot;/&gt;&lt;property id=&quot;20300&quot; value=&quot;Slide 27&quot;/&gt;&lt;property id=&quot;20307&quot; value=&quot;262&quot;/&gt;&lt;/object&gt;&lt;/object&gt;&lt;/object&gt;&lt;/database&gt;"/>
  <p:tag name="SECTOMILLISECCONVERTED"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1081</TotalTime>
  <Words>2209</Words>
  <Application>Microsoft Office PowerPoint</Application>
  <PresentationFormat>Presentación en pantalla (4:3)</PresentationFormat>
  <Paragraphs>666</Paragraphs>
  <Slides>34</Slides>
  <Notes>0</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2</vt:i4>
      </vt:variant>
      <vt:variant>
        <vt:lpstr>Títulos de diapositiva</vt:lpstr>
      </vt:variant>
      <vt:variant>
        <vt:i4>34</vt:i4>
      </vt:variant>
    </vt:vector>
  </HeadingPairs>
  <TitlesOfParts>
    <vt:vector size="46" baseType="lpstr">
      <vt:lpstr>Arial</vt:lpstr>
      <vt:lpstr>Calibri</vt:lpstr>
      <vt:lpstr>Calibri Light</vt:lpstr>
      <vt:lpstr>Cambria Math</vt:lpstr>
      <vt:lpstr>Gabriola</vt:lpstr>
      <vt:lpstr>Garamond</vt:lpstr>
      <vt:lpstr>Times New Roman</vt:lpstr>
      <vt:lpstr>Wingdings</vt:lpstr>
      <vt:lpstr>Tema de Office</vt:lpstr>
      <vt:lpstr>1_Tema de Office</vt:lpstr>
      <vt:lpstr>Ecuación</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UDG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EXPERIMENTOS</dc:title>
  <dc:creator>hgp</dc:creator>
  <cp:lastModifiedBy>PORFIRIO GUTIERREZ</cp:lastModifiedBy>
  <cp:revision>182</cp:revision>
  <cp:lastPrinted>2019-01-29T03:33:35Z</cp:lastPrinted>
  <dcterms:created xsi:type="dcterms:W3CDTF">2005-02-18T00:58:42Z</dcterms:created>
  <dcterms:modified xsi:type="dcterms:W3CDTF">2019-02-13T03:00:04Z</dcterms:modified>
</cp:coreProperties>
</file>