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47" r:id="rId2"/>
    <p:sldMasterId id="2147483735" r:id="rId3"/>
  </p:sldMasterIdLst>
  <p:notesMasterIdLst>
    <p:notesMasterId r:id="rId15"/>
  </p:notesMasterIdLst>
  <p:handoutMasterIdLst>
    <p:handoutMasterId r:id="rId16"/>
  </p:handoutMasterIdLst>
  <p:sldIdLst>
    <p:sldId id="256" r:id="rId4"/>
    <p:sldId id="285" r:id="rId5"/>
    <p:sldId id="286" r:id="rId6"/>
    <p:sldId id="287" r:id="rId7"/>
    <p:sldId id="288" r:id="rId8"/>
    <p:sldId id="289" r:id="rId9"/>
    <p:sldId id="290" r:id="rId10"/>
    <p:sldId id="292" r:id="rId11"/>
    <p:sldId id="291" r:id="rId12"/>
    <p:sldId id="293" r:id="rId13"/>
    <p:sldId id="294" r:id="rId14"/>
  </p:sldIdLst>
  <p:sldSz cx="9144000" cy="6858000" type="screen4x3"/>
  <p:notesSz cx="6858000" cy="9144000"/>
  <p:custDataLst>
    <p:tags r:id="rId17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49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A48A7-D336-4424-B862-C270AF19A28B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4C4CD-7752-439A-9557-A3E2CFAA80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4410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385E0-7932-4FD4-BC38-BFE1E613FFA4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06242-D24F-40E8-AA8E-33B9209132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845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Univers" pitchFamily="34" charset="0"/>
              </a:defRPr>
            </a:lvl1pPr>
            <a:lvl2pPr marL="742812" indent="-285697">
              <a:defRPr sz="4400">
                <a:solidFill>
                  <a:schemeClr val="bg1"/>
                </a:solidFill>
                <a:latin typeface="Univers" pitchFamily="34" charset="0"/>
              </a:defRPr>
            </a:lvl2pPr>
            <a:lvl3pPr marL="1142790" indent="-228558">
              <a:defRPr sz="4400">
                <a:solidFill>
                  <a:schemeClr val="bg1"/>
                </a:solidFill>
                <a:latin typeface="Univers" pitchFamily="34" charset="0"/>
              </a:defRPr>
            </a:lvl3pPr>
            <a:lvl4pPr marL="1599906" indent="-228558">
              <a:defRPr sz="4400">
                <a:solidFill>
                  <a:schemeClr val="bg1"/>
                </a:solidFill>
                <a:latin typeface="Univers" pitchFamily="34" charset="0"/>
              </a:defRPr>
            </a:lvl4pPr>
            <a:lvl5pPr marL="2057020" indent="-228558">
              <a:defRPr sz="4400">
                <a:solidFill>
                  <a:schemeClr val="bg1"/>
                </a:solidFill>
                <a:latin typeface="Univers" pitchFamily="34" charset="0"/>
              </a:defRPr>
            </a:lvl5pPr>
            <a:lvl6pPr marL="2514135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6pPr>
            <a:lvl7pPr marL="2971250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7pPr>
            <a:lvl8pPr marL="3428367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8pPr>
            <a:lvl9pPr marL="3885483" indent="-228558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Univers" pitchFamily="34" charset="0"/>
              </a:defRPr>
            </a:lvl9pPr>
          </a:lstStyle>
          <a:p>
            <a:fld id="{33B47191-F8B3-4ECE-941D-BBADCB9D915C}" type="slidenum">
              <a:rPr lang="es-MX" sz="1200">
                <a:solidFill>
                  <a:prstClr val="white"/>
                </a:solidFill>
                <a:latin typeface="Times New Roman" pitchFamily="18" charset="0"/>
              </a:rPr>
              <a:pPr/>
              <a:t>2</a:t>
            </a:fld>
            <a:endParaRPr lang="es-MX" sz="12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003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6C27A-9D12-49E6-AB93-E0B71F90C49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17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A05133-EBC7-41E4-8B08-E170DD3CC93B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3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E1D746-5A26-4F70-9B09-3F1DCED6365A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8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68A423-C04A-4C3B-A15E-AB6965B006C1}" type="slidenum">
              <a:rPr lang="es-E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41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1CFE7-4B92-494A-9EA9-2BD54DF95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D21E17-1C84-460E-9E87-0511B3050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11174C-ED92-44B0-8E74-6337E837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E78FEA-4D10-490F-935B-0A73D0798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922F-3984-475B-A2B4-DE9DF930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1336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A8A79-9C76-4BDC-95E2-979628348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7D696F-C476-4A94-9E08-7963EAF30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640D9A-14C1-4026-A03E-34934BA1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0F447A-0081-4D93-AA89-B163D9F1B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1719DF-B219-4DD7-948B-012FDD4F9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675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5D9C6-31A1-47E3-84D8-6D9DFC0E1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39742A-FC25-4F9A-B65E-2F77E33E3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2B3EB7-1DCA-4AE1-8385-1B4C270A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AE5364-586B-46F7-872A-CC48C74E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3AB747-229B-454F-94D9-9C918E442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7939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4FAA9-F7B0-49B5-81AE-EE0632263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931C45-DCFE-4BC6-9A3E-E5BA84A8D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574BC1-59CC-444E-864D-CB1728937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C17916-3B56-4808-A475-5ABD3D216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3304C2-7230-4F35-8EFA-3EB136C3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7F3829-A661-40D7-B7B0-CE1E8E70D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193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B9CD8-173C-4336-A9EF-415B49D5F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10C9ED-A606-4D54-9F71-83F704BD9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F73C1E-E218-4F82-91D6-53175E2EF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FCEED7-9175-4E74-B680-BC88C0CB5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59F9E6-A49A-4EC9-98A3-61FAD16AD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056C49-9FB8-46E6-A127-BECE650F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6AF2F6-9721-4BCD-9228-73D6CAD3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77A8E25-3E3A-4D5B-9B0D-80973056F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1394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179B9-FBB5-4D6E-BEA5-0DBFA77F7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1DABA5-3C10-4B8D-8CBB-5A4581E6F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1547EC9-C432-414E-A408-D5F51625B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B67A59-F20F-40BA-9978-1BB5726E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0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621ADA-8155-4F8F-B6E9-6FD0514B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BD103B-8C79-4E50-A167-3335CF81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AB407A-07DC-4340-B14A-B2ACC83F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54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9D32A4-403E-45CA-82D7-259B458DDF8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59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C1B6D-5C43-4112-870A-E52823963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811288-61D1-41C1-9E8B-4148787C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7A840C-F036-49B3-A6D7-AC79ADEB8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B2328B-2076-4E87-8619-16CF0B3C8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D853C4-4799-464A-84D3-5EB42ADC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665FAA-E198-4BED-AEE9-D9F2CF83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3335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F440B-2A81-473E-A0F9-3D96C34A5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D3DC4E-E7F8-401D-A042-1BC1BA370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D45329-0459-4133-98EE-050E800AE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64E2D3-E37E-4938-9FCE-BE8FB458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657B0F-38E0-43DA-BB16-0B2EC3B9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F0255A-5303-404B-AB54-A9786E6E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199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42DE3-3F60-4319-AEA8-CEA9D3B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07BE6-B893-4F81-8761-16A05F233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012142-3DB6-4B24-8454-FB325798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BAD8A2-2897-44F8-ADA3-86AC58783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B56932-7E9F-4816-A96B-96E5F73F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42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BE694D-9A40-4CAF-9454-72C22B3C1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AE62B0-DF08-4AD6-BF14-81A27E55D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D49028-4A08-4EE5-A63E-DA47DA18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3E78-1DC0-4110-A046-BF43A0096881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B9190A-9E7D-472F-86D0-67AC9A84A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7A06D4-4305-4F86-92AD-B997159E9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2019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639F7-3E9E-4D21-B31A-540B531FA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1EBF43-0727-48D4-80A7-371110C00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52D983-9C5D-4EF4-8FFE-D507744A9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9D2181-C408-4866-B36E-6D6156EF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D17B03-82A7-4A7C-9BED-6994B0A1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75761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11D94-5223-4567-88CE-0B121B546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3C668F-AEF0-4994-BB0D-841EC761C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69732D-8944-485E-AB5D-B48B35BB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58B5D4-57A1-4EAE-AB49-379856BE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702450-FD6B-4903-BAD6-73F673C8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2914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AFB28C-AE2F-4202-9F86-9047DF58B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F4B7E4-3A3B-46BC-8976-E9C701250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8C2163-49C8-43EA-81E0-EE48B578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073BD1-4348-4F49-812D-3694E1AB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3CB8E3-DCDD-411E-8BE2-61BF4CFE2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65898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BEB47-62EF-4E42-BAA4-9E1D2995E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F47F18-54CE-4944-B066-CF369F240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0B1B72-483D-40BB-AA2D-65047818E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C6A88F-20C9-4569-B23B-75EEDE48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E9263F-6B37-457A-B17A-F978531E2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865EB5-25A6-4B38-9947-D15C73FC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3382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B518B-ED7F-4397-A573-9218D4A55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19A015-C280-46D1-B898-3BA0B15B6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E9B757-4CCF-47BE-B915-7D9BB0764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7E480C-FCFC-4B96-8EE8-85566D994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1E4761-8916-4C2E-B00C-CB9CF3257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ABA908-7761-49B7-97AC-64B5A7499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27FA7B-A036-44C4-B98E-FBC661EA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ED0545B-27D4-4D67-BFF2-31DE974C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5484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47376-56CB-43F3-AC51-7B902E0C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00A3DA-899B-4A09-8EC8-C712824E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EBF758-B1E6-4D41-B2C7-8AA2B361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124276-44A5-435C-A847-22D1FF35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57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84872A-F9EA-4531-ADC7-3BDCC31BE9B2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009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4C703D-D2D2-4A11-94C9-674A0E679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6E1B6F-B6F2-4B8F-8090-A72DAA8B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63A4D7-4919-4D07-B909-DE3F6E9C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05815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6E8C7-9974-4E5A-8E40-CF76C415A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0E34BC-1A99-428D-99A1-A5B69C7F5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FB9C9F-C337-430D-B0FC-866A06AE4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BD5EA0-7389-495A-81A8-7FAA52F1D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9ACFC1-C14F-45F2-AD5E-D3EC77FF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BF0B4D-B345-4577-A9F8-710423396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260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A08C5-6CC8-4F0F-AEBC-1910B15E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1A0EC8-FB18-40B7-92C1-6CC2286817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ACBE40-291A-426C-9E19-C490A82B9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370233-8D95-4A8A-8EDC-BB2849ADF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B45AF3-B009-4E3C-BE88-36D17C704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4204CD-2A87-40DA-A8D4-F50AC8EC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7773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D6B09-AC5C-42AC-8487-F198C6470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53C400-8889-47AE-AB81-43B27D2C6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740A55-209C-4794-BEA5-F375C50F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79B015-E554-4D8D-A67D-C66F09047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E42901-BBA0-4DD6-8ECD-68A210F05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45593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3268C5F-30F6-4767-9575-FCBCFB3E4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A740A4-1D21-4035-9706-920EAE1C3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66B4A4-2F88-4E24-90E2-720A43F1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B3FA-9C97-4A95-80F1-676ADA9D2886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09E1F8-2990-463E-9192-4CA16614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0157EF-D138-48B5-9F6C-8FB9692F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2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CD9C76-6DBA-49C3-82D2-EB900DAA788F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4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52567-73F6-4790-9E5F-00B7436B3D11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F9D590-C9C8-4618-9DEA-30F67892A5CD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1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1C05B0-4281-4925-A89C-6BC0BB085818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F1FA10-06F4-45B8-8871-3B8FB4895695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2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B6A153-DC85-4443-929E-1CBFEAC2BCEC}" type="slidenum">
              <a:rPr lang="es-E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‹Nº›</a:t>
            </a:fld>
            <a:endParaRPr lang="es-E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4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714348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prstClr val="black"/>
                </a:solidFill>
              </a:rPr>
              <a:t>JMV  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6500826" y="6335933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E06FE69-5F7E-439F-A4E2-5FA4BC949AF0}" type="slidenum">
              <a:rPr lang="es-MX" sz="1400" smtClean="0">
                <a:solidFill>
                  <a:prstClr val="black"/>
                </a:solidFill>
              </a:rPr>
              <a:pPr algn="r"/>
              <a:t>‹Nº›</a:t>
            </a:fld>
            <a:endParaRPr lang="es-MX" sz="1400" dirty="0">
              <a:solidFill>
                <a:prstClr val="black"/>
              </a:solidFill>
            </a:endParaRPr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500034" y="6334345"/>
            <a:ext cx="821537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15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40EFDAC-3011-408C-ABA5-2EA526ED0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60008F-A6B4-4F1F-8700-61D60DE37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28D5BF-4B49-4EAC-92E2-64EEC24F1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43E78-1DC0-4110-A046-BF43A0096881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6A18DB-CE04-467B-9BE9-942AF9411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F55831-BA0B-4223-AE66-A34FB992F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6C7F-11BE-485D-BDE2-D9C4A3C9C8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37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D0DF99B-4858-469E-BF10-B4700E7C2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1B6F99-F0D1-43FC-834D-8D2DE44EB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17018E-2157-4285-8638-D52A0D759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B3FA-9C97-4A95-80F1-676ADA9D2886}" type="datetimeFigureOut">
              <a:rPr lang="es-MX" smtClean="0"/>
              <a:t>12/02/2019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74B755-C11E-4C55-8BC4-1EFF1A781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63831E-0230-4EA7-9534-18E47B04E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D4C6-D080-427B-96B3-CEF54647A5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299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6.png"/><Relationship Id="rId7" Type="http://schemas.openxmlformats.org/officeDocument/2006/relationships/image" Target="../media/image2.wmf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7.png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1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32.png"/><Relationship Id="rId5" Type="http://schemas.openxmlformats.org/officeDocument/2006/relationships/image" Target="../media/image6.wmf"/><Relationship Id="rId10" Type="http://schemas.openxmlformats.org/officeDocument/2006/relationships/image" Target="../media/image27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7B235E2-52D3-488D-9645-16AFAF6E2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3521"/>
            <a:ext cx="5719750" cy="357810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7B37D1E-04F6-4C97-845B-C35223C73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954" y="916979"/>
            <a:ext cx="7734924" cy="1310252"/>
          </a:xfrm>
        </p:spPr>
        <p:txBody>
          <a:bodyPr>
            <a:normAutofit/>
          </a:bodyPr>
          <a:lstStyle/>
          <a:p>
            <a:r>
              <a:rPr lang="es-ES" sz="4000" dirty="0">
                <a:latin typeface="Gabriola" panose="04040605051002020D02" pitchFamily="82" charset="0"/>
                <a:ea typeface="Cambria" panose="02040503050406030204" pitchFamily="18" charset="0"/>
              </a:rPr>
              <a:t>CARTA X-BARRA 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675000-CE35-4A98-9473-9D61E5A93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2555" y="3539268"/>
            <a:ext cx="4320344" cy="536816"/>
          </a:xfrm>
        </p:spPr>
        <p:txBody>
          <a:bodyPr>
            <a:normAutofit fontScale="92500"/>
          </a:bodyPr>
          <a:lstStyle/>
          <a:p>
            <a:r>
              <a:rPr lang="es-ES" sz="2400" b="1" dirty="0">
                <a:solidFill>
                  <a:schemeClr val="tx1"/>
                </a:solidFill>
                <a:latin typeface="Gabriola" panose="04040605051002020D02" pitchFamily="82" charset="0"/>
              </a:rPr>
              <a:t> </a:t>
            </a:r>
            <a:r>
              <a:rPr lang="es-ES" sz="2800" b="1" dirty="0">
                <a:solidFill>
                  <a:schemeClr val="tx1"/>
                </a:solidFill>
                <a:latin typeface="Gabriola" panose="04040605051002020D02" pitchFamily="82" charset="0"/>
              </a:rPr>
              <a:t>Mat.  Jessica Jacqueline Machuca Vergara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3EEBB24-83B5-4210-B761-4CBF0139D4B9}"/>
              </a:ext>
            </a:extLst>
          </p:cNvPr>
          <p:cNvCxnSpPr>
            <a:cxnSpLocks/>
          </p:cNvCxnSpPr>
          <p:nvPr/>
        </p:nvCxnSpPr>
        <p:spPr>
          <a:xfrm>
            <a:off x="1515597" y="2227231"/>
            <a:ext cx="63633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71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714348" y="285728"/>
            <a:ext cx="5125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Carta Control R</a:t>
            </a:r>
            <a:endParaRPr lang="es-MX" sz="32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pic>
        <p:nvPicPr>
          <p:cNvPr id="7200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50" y="800708"/>
            <a:ext cx="845411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52694" y="4365104"/>
            <a:ext cx="81957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b="1" dirty="0">
                <a:solidFill>
                  <a:prstClr val="black"/>
                </a:solidFill>
                <a:latin typeface="Gabriola" panose="04040605051002020D02" pitchFamily="82" charset="0"/>
              </a:rPr>
              <a:t>Los límites no reflejan problemas en la variación esperada para los rangos de tamaño n=4. La variación esta entre 0.00 a  0.19, si no ocurre un cambio en el proceso.</a:t>
            </a:r>
          </a:p>
          <a:p>
            <a:r>
              <a:rPr lang="es-ES_tradnl" sz="3200" b="1" i="1" dirty="0">
                <a:solidFill>
                  <a:prstClr val="black"/>
                </a:solidFill>
                <a:latin typeface="Gabriola" panose="04040605051002020D02" pitchFamily="82" charset="0"/>
              </a:rPr>
              <a:t>El proceso está en control estadístico, pero requiere supervisión.</a:t>
            </a:r>
          </a:p>
        </p:txBody>
      </p:sp>
      <p:sp>
        <p:nvSpPr>
          <p:cNvPr id="3" name="2 Elipse"/>
          <p:cNvSpPr/>
          <p:nvPr/>
        </p:nvSpPr>
        <p:spPr>
          <a:xfrm>
            <a:off x="4648709" y="2085203"/>
            <a:ext cx="1831532" cy="11997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E159F7D-E3F8-446A-9869-7FA7F3B77265}"/>
              </a:ext>
            </a:extLst>
          </p:cNvPr>
          <p:cNvSpPr/>
          <p:nvPr/>
        </p:nvSpPr>
        <p:spPr>
          <a:xfrm>
            <a:off x="2233836" y="2085203"/>
            <a:ext cx="429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ctr"/>
            <a:r>
              <a:rPr lang="es-MX" sz="2400" b="1" dirty="0">
                <a:solidFill>
                  <a:srgbClr val="FF0000"/>
                </a:solidFill>
                <a:latin typeface="Gabriola" panose="04040605051002020D02" pitchFamily="82" charset="0"/>
              </a:rPr>
              <a:t>0.1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7B0EE33-5F7B-4414-9B6F-91B4E3A3759C}"/>
              </a:ext>
            </a:extLst>
          </p:cNvPr>
          <p:cNvSpPr/>
          <p:nvPr/>
        </p:nvSpPr>
        <p:spPr>
          <a:xfrm>
            <a:off x="2448798" y="2508632"/>
            <a:ext cx="599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ctr"/>
            <a:r>
              <a:rPr lang="es-MX" sz="2400" dirty="0">
                <a:solidFill>
                  <a:srgbClr val="FF0000"/>
                </a:solidFill>
                <a:latin typeface="Gabriola" panose="04040605051002020D02" pitchFamily="82" charset="0"/>
              </a:rPr>
              <a:t>0.08</a:t>
            </a:r>
          </a:p>
        </p:txBody>
      </p:sp>
    </p:spTree>
    <p:extLst>
      <p:ext uri="{BB962C8B-B14F-4D97-AF65-F5344CB8AC3E}">
        <p14:creationId xmlns:p14="http://schemas.microsoft.com/office/powerpoint/2010/main" val="3236726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D2D98B-4E54-4A33-BA4F-AA2E9AA4BA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678"/>
              </p:ext>
            </p:extLst>
          </p:nvPr>
        </p:nvGraphicFramePr>
        <p:xfrm>
          <a:off x="1691680" y="1340768"/>
          <a:ext cx="5400600" cy="36724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93611454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2717812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170547992"/>
                    </a:ext>
                  </a:extLst>
                </a:gridCol>
              </a:tblGrid>
              <a:tr h="41036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Capabilidad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Desempeño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1703754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Corto Plazo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Largo Plazo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2121021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Sigma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0.0410393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0.0408221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19261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Cp/Pp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0.812229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0.816552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0433304"/>
                  </a:ext>
                </a:extLst>
              </a:tr>
              <a:tr h="410360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Cpk/Ppk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0.539117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0.541986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7749003"/>
                  </a:ext>
                </a:extLst>
              </a:tr>
              <a:tr h="81030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Cpk/Ppk (superior)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0.539117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0.541986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2448826"/>
                  </a:ext>
                </a:extLst>
              </a:tr>
              <a:tr h="81030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Cpk/Ppk (inferior)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1.08534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1.09112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7398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14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52"/>
            <a:ext cx="9144000" cy="100013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4800" b="1" dirty="0">
                <a:solidFill>
                  <a:srgbClr val="C00000"/>
                </a:solidFill>
                <a:latin typeface="Gabriola" panose="04040605051002020D02" pitchFamily="82" charset="0"/>
                <a:ea typeface="Tahoma" pitchFamily="34" charset="0"/>
                <a:cs typeface="Tahoma" pitchFamily="34" charset="0"/>
              </a:rPr>
              <a:t>Carta de Control X-R</a:t>
            </a:r>
            <a:endParaRPr lang="es-MX" sz="4800" b="1" dirty="0">
              <a:solidFill>
                <a:srgbClr val="C00000"/>
              </a:solidFill>
              <a:latin typeface="Gabriola" panose="04040605051002020D02" pitchFamily="8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472" y="1142984"/>
            <a:ext cx="7920037" cy="4103688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s-ES_tradnl" dirty="0">
                <a:latin typeface="Gabriola" panose="04040605051002020D02" pitchFamily="82" charset="0"/>
                <a:cs typeface="Arial" panose="020B0604020202020204" pitchFamily="34" charset="0"/>
              </a:rPr>
              <a:t>Características de calidad de tipo continuo que interesa evaluar su variabilidad (Carta R) y su tendencia central (Carta X-BARRA).</a:t>
            </a:r>
          </a:p>
          <a:p>
            <a:pPr algn="just" eaLnBrk="1" hangingPunct="1"/>
            <a:r>
              <a:rPr lang="es-ES_tradnl" dirty="0">
                <a:latin typeface="Gabriola" panose="04040605051002020D02" pitchFamily="82" charset="0"/>
                <a:cs typeface="Arial" panose="020B0604020202020204" pitchFamily="34" charset="0"/>
              </a:rPr>
              <a:t>Se aplica a procesos masivos o rápidos.</a:t>
            </a:r>
          </a:p>
          <a:p>
            <a:pPr algn="just" eaLnBrk="1" hangingPunct="1"/>
            <a:r>
              <a:rPr lang="es-ES_tradnl" dirty="0">
                <a:latin typeface="Gabriola" panose="04040605051002020D02" pitchFamily="82" charset="0"/>
                <a:cs typeface="Arial" panose="020B0604020202020204" pitchFamily="34" charset="0"/>
              </a:rPr>
              <a:t>Se toma una cantidad pequeña de productos consecutivos (subgrupo) cada determinado período de tiempo, y en lugar de analizar la mediciones individuales se analizan las medias y los rangos de los subgrupos. </a:t>
            </a:r>
          </a:p>
          <a:p>
            <a:pPr eaLnBrk="1" hangingPunct="1"/>
            <a:endParaRPr lang="es-MX" sz="2400" dirty="0"/>
          </a:p>
        </p:txBody>
      </p:sp>
      <p:sp>
        <p:nvSpPr>
          <p:cNvPr id="118786" name="AutoShape 2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8788" name="AutoShape 4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8790" name="AutoShape 6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18792" name="AutoShape 8" descr="data:image/jpeg;base64,/9j/4AAQSkZJRgABAQAAAQABAAD/2wCEAAkGBhMRDxQSEBQSFRQWFhYUFxEWEBgYGBcVFRYXFRoZFhYXHiYeGB0jGRYXKy8gIycpLSwsGCAxNTIrNSYrLSkBCQoKDgwOGg8PGTMgHyUpNS41Kiw1Li0qLDU1LTQpNSkuKTQyKTQpKi4rLDUpNSovKjUpLC4sLi4qNSksLC0sLP/AABEIAKYBLwMBIgACEQEDEQH/xAAbAAEBAQEBAQEBAAAAAAAAAAAABQQGAwIBB//EAEsQAAIBAwICBAYPBgUEAQUAAAECAwAEERIhEzEFBkFRIlORk5TTBxQVFhcyNFJUYXF0s9HSIzM1QoGDJENzgsNjcrTBYqGjsbLw/8QAGAEBAAMBAAAAAAAAAAAAAAAAAAECAwT/xAAvEQACAAQFAwIFBAMAAAAAAAAAAQIDERITITFhkUFR0XGBBCIj4fBCocHxMnKx/9oADAMBAAIRAxEAPwD+mdW+rdo1lbFra2JMEJJNvGSSY1JJOmqPvXs/ott6PH+mnVf5Ba/d4fw1qpQEv3r2f0W29Hj/AE0969n9FtvR4/01UpQEv3r2f0W29Hj/AE0969n9FtvR4/01UpQEv3r2f0W29Hj/AE0969n9FtvR4/01UpQEv3r2f0W29Hj/AE0969n9FtvR4/01UpQEv3r2f0W29Hj/AE0969n9FtvR4/006yXskNszwjwg0QJ06tKPKiSPjt0Rszf7a5jo/r0544IZo4YQ4maMM8ha5ntwy8LCNHiJSGGAQckqNwB0/vXs/ott6PH+mnvXs/ott6PH+mv59beyBecUeDrRHjhEEYBaRgb9GPEcMWLtZLjBH7wbnGT0Xv3l/wAPpjjlEpGXiLFTmWCLhpn/ADFE7MeYxA3LfQBf969n9FtvR4/00969n9FtvR4/01y/WnrrcW94EijJWMzZiC5acLZ8dWBI8FA5IypzmJufKqMnWGV7a1kOIFlmeOWdTGwjjRJ9MisS8ah3jjAyWA4mMnY0BX969n9FtvR4/wBNPevZ/Rbb0eP9Ncx0318mt9YSISBFTDsGXVkWx4pA+KjGdlAG+qM/XjPF18ujdmMpEENxFbKND7ZuL2B5NWrwvkqnHZrAztkgdf717P6Lbejx/pp717P6Lbejx/prm4euVxLdwRcMxKbrhvtk6OHfjhvnk+baKTK48GVRy3bDf9frlLuQLGNCoV4ZC4jK3kkHGlZimFMaKcagMSL9pA7L3r2f0W29Hj/TT3r2f0W29Hj/AE1yvWDrXdJc2ojDIs1oXaEKjlJpZIYIsuRuFkmXONj27Vj6F9kS7NsrSW5lZbRZi3gK0j8FJDIEBzw9TlTpTYod+wAdt717P6Lbejx/pp717P6Lbejx/priIPZCuEF1r0uY2l4Z0eAQlx0hhcqFwDFaKAxY5JXYk71em+ts+lWgXSTawXMaFQ/GmmmVRb94yPBLDGOKG/lNAdF717P6Lbejx/pp717P6Lbejx/prhLLrjdtcRq8uGYWhaDhxDTJNdTxzxcIrxX4aoFyreDo1tkGtlv7JMz3HCWKPTpkl1kMDoFvx1Urk6XBBVsn+gORQHX+9ez+i23o8f6ae9ez+i23o8f6a5k9fJdNkCqhrmOBnIVgIzdRSurIWOGCGIgjB5jJGcHrOgr5p7SCZ10tLDHIyfNZ0DEf0JoDx969n9FtvR4/00969n9FtvR4/wBNVKUBL969n9FtvR4/00969n9FtvR4/wBNVKUBL969n9FtvR4/00969n9FtvR4/wBNVKUBL969n9FtvR4/00969n9FtvR4/wBNVKUBL969n9FtvR4/01znsh9XrVOjJ2S3t1YcPDCBARmWMcwO4129cx7JX8KuP7f40dAU+q/yC1+7w/hrVSpfVf5Ba/d4fw1qpQClK4q665zI0w/Y5QyOExqykXEIUSJKwLyaMDIUqQco2RQHa0qP0R0w0kk6uY2EellaLfKvr8HZmDEaCM5Uk/yKNJf3tOnElXUiTYyy7wsCGRijAgjsZSP6UBRpWT3QHzJfNGnugPmS+aNAa6Vk90B8yXzRp7oD5kvmjQGulZPdAfMl80ae6A+ZL5o0BrxSsnugPmS+aNPdAfMl80aA10rJ7oD5kvmjT3QHzJfNGgNdKye6A+ZL5o090B8yXzRoDXSsnugPmS+aNPdAfMl80aA10rJ7oD5kvmjT3QHzJfNGgNeK+TGMhsDIBAON8HBIz3HA8grN7oD5kvmjT3QHzJfNGgNWK/cVk90B8yXzRp7oD5kvmjQGl4wwIYAgjBB3BB5gjtr9ArL7oD5kvmjT3QHzJfNGgNdKye6A+ZL5o090B8yXzRoDXSsnugPmS+aNPdAfMl80aA10rJ7oD5kvmjT3QHzJfNGgNdKye6A+ZL5o090B8yXzRoDXXMeyV/Crj+3+NHV1ekFLKpWQajgExkDOCef2A1C9kr+FXH9v8aOgKfVf5Ba/d4fw1qpUvqv8gtfu8P4a1UoBXmbZPmrzDfFHxhyb7frr0ribzrpMjTD9hlDIwXTqBWPiFYw6THMkmjGCqsp/kbIoDs0iC50gDJJOBjJPMnvP11N6ufun+8XX/ky159D9MGZpxqilWM4DQ/O8INGVLNkqVA1bAkkYGnfy6vyyNbFo1Ck3F0SsmQR/iZdiFzvQlKroXqVgzc90Hlf8qZue6Dyv+VVuNMLdcm+lYM3PdB5X/Kmbnug8r/lS4YW65N9KwZue6Dyv+VM3PdB5X/Klwwt1yb6Vgzc90Hlf8qZue6Dyv+VLhhbrk30rBm57oPK/5Uzc90Hlf8qXDC3XJvpWDNz3QeV/ypm57oPK/wCVLhhbrk30rBm57oPK/wCVM3PdB5X/ACpcMLdcm+lYM3PdB5X/ACpm57oPK/5UuGFuuTfSsGbnug8r/lTNz3QeV/ypcMLdcm+lYM3PdB5X/Kmbnug8r/lS4YW65N9KlXV7LEuqVrVFJC6ndlGpjgDJ7SeyvbNz3QeV/wAqmrpWgw91yb6Vgzc90Hlf8qZue6Dyv+VRcMLdcm+lYM3PdB5X/Kmbnug8r/lS4YW65N9KwZue6Dyv+VM3PdB5X/Klwwt1yb6Vgzc90Hlf8qZue6Dyv+VLhhbrk9L340P+p/xvUP2Sv4Vcf2/xo6sTav2PE06uJvpzj4knfUf2Sv4Vcf2/xo6sZtUdCn1X+QWv3eH8NaqVL6r/ACC1+7w/hrVShAr5MY7hzzy7e/7a+q4i965To0wzBlDIVAXUDoEhSLWsm8smkDSQrA/ynIoDtRGBnAAz3CpnVz90/wB4uv8AyZa+uib+SRZjIq6o5ZECpndVAIGW5nB57DPdXl1VkLW7MVZSZ7o6Wxkf4mXY6SR5CaAsUpSgFKVyC9CTt0tPdw3L6VSOI27gmItpLFdiNIAKEEAnU7dmx3kyoZl10VtFX16UIbodfSuc6odZprs3C3Fq1s0MgTSz6tQIPI4GeXMDBBGCd66OqzpUUmNwR6r0e+qCdRSlKyJFKUoBXncSFUZlUuwBIQEAsQMhQW2GTtk7V6Vk6VvOFBJIBkqpIXOCzY8FR9ZbAH1mrQKsSSBL6k9YJb20408PBfW66NWchTse8c8b88ZGxFX6idXLXgNLb5zp4TggYBV4xGT9RMkMpx2DFW62+KtxYnAqJ5pbPMiHTMUpSuckUpXIdcOjZbmWJreaeP2o4mkEZ2k5Exr3ycMNjOwDgEEPkbyJSmx2t2rv+b5EN0OvpXxDKHUMpBVgCCORBGQR/SvusNCTlfZD6EiurZIpEDPxQYwSwGpVZ2yV7DGj5+rlviujsZFaJGQYUqpUdykAgeSsdx4V7EB/lxyOfqLlETPdkCTH/Y3106v7RGPsikkiH/YrHQPrxGUBJ5kH7a7I4m5EMDemdPX+lyVWpTpSlcZY5rr305dWkCSWkUch4ih9bEYTmcAc843PYN8Hs6RTtvUvphBJJbxHcM7O6/8ATSNwTn/UeIbb792a9OgZDwAjHLREwsTzPDOkMR2Fl0t/u22rrjULkQ0Warn1dfFP3K9SjSlK5CwpSlAZL340P+p/xyVD9kr+FXH9v8aOrl78aH/U/wCOSofslfwq4/t/jR0BT6r/ACC1+7w/hrW+5uBGjO2cKpY4BJwoJOANyduVYOq/yC1+7w/hrX71ltpJLSVYXCSacqxLDdSGxlJIyMgEZ1jGcnI2IHn1b6yJexu6JJHw5GiZJDHqDKFJzwncD43IkH6qrYrkPYwlLWbsXkcNKSrSF9WkxxkZWS4nZQc5HhDIION8n8ueuMqPIpEQK8RwhwcxRcTA1pIwLPoIGQpQg5VtqA7A1z/QXTMCN7XaWMTPNeMkRYamVbqXJA8v24OORx69BdOtNr1hdo45hoBJCymUCMjfUy8LmMZ1DwRjeJZdX0nC3sUKe2UnutEkuuMge2ZsB00nVzI8IArnIINaysOv1G0qPTv09q69SG6Hb0qNYdMSzA6Eg1LgPGbptcbEZ0uoi8E//wAK1ca58VB6S/qayi+V0aK3o2u4AJJwAMk/VU/q+h9rq7fGlzM2eeZDqA79lKqAdwFA7K5/rm3SDpDDbrbKJZeHIrSM2qPSWYHKLpTSraiPC3AG9dHxrnxUHpL+preJWSYXX/Lp1VMs/X+Bcqnn0j+zmjmGwJEMp/8Ai5PDJ79MhAHcJXPfVOovS8N3NbyxIlsrOjIGaV3A1DGSnCGefLNYeqU997UVbngyyo0kbuZWU5R2UagIjk4AOe0EHto0opOJXNOlM696/wAcC5VOopUa56ZeOSOOQWqvKSI0a7YFyoydI4O+P/Y761ca58VB6S/qawdUk2nnsxejfXNdeIrqWFIbCcQ3DOGBI5pHu2psEouSmSAcllU7Ma877rpw4ZJUFvMYyycKK7LSNInONV4WSwyM9w3p1Y6SuLqIXvARDMo0xvM6lI1LY/yjnUSTq7QV2FdcqGOT9eKHJOma1faj5+5DjTyL/Rl1xIlbJJxhsrpIcbMGXJ0nIO2Tis3TXhGGHxkqk/8AZFmU7doJRV/357KgdKXnSMF7Gbe0jkhl/f6Z84KjAYakXS2nHY2rQAMEb/HRPWv250hJHEsRe1QqUaWRfCkYByNUOcpwwp2GC7DerqTFD9aFVhpdlnb0VaaZ99RetDopfBvUPZJC6Z5DVGyso+slXkIHcjfXjH1p63pYNbiSOZ+PKIgY0LaScc8czkjCjc745V+dMSzjgyGOEaJk5XDn97mAD913yjfsrL0nDcXTSKqQjhIyg8diBO6qyOv7IeFGMH+5zG9UlOW4oYpibhpnqvzVBxdjqqgdA9cI7u5urdI5ka2YKxdMBs5GR3bg4B5jBHbjTZ9IzyxJIscOHUMM3D7Bhnf9jUWwknQxXWiLFwzBjx2BImbVCX/ZZ8FQqDY4Dcl8KqSlBbGo066LXJ6++SoHGUevEc7WMi2k3BlYoqvjcl3VAoP8hYsBq7M1T6IsTDCiOwd8AySBca5CPCcjJ5n66l3ctw9zCnDh/Zhpj/iHxyMSgnhbZ1uRz+IfqqjxrnxUHpL+pqIptJUMveumfbX2r7i5Vr5IVr1ttra+fo6R9LAcWNiMIqv4XDLHYEZOP5dJUZyMVY6C6zW16HNrKsgjYo2M7HsODzU9jcjvjkaGKYvrMFtr06NfHbVoJzp1cHOnPZyqLdg9GxyXKQ28UPxpkWdsEs/7wDhDDgt2Z1AAY2XGrikTlSGGK903TfXKnXpuRdT+mW+j/Cubh+4xwg/9icQ47xmY79+R2Clr4F5MnZIiTf7h+yb+mlItvt76ldUelJZ7NJoUhZJWlkBM7A5eV2II4RxgkjGTyrw6Z6M6TkvYJ7d7WOONHRo2Lvq1lSckIpwdCYxjBTO+cVKSc2OXE7aJrOv6fbVtE3ZZHVXMwRGYkKACcnkPtrnOoV7eyRTDpHRxFlwqhApCMiSDIHZ4eB2jBBJIrPBbdKPeublbZrVRG0cayFQZRvnOgudJBOGGM6CORqg8twl2rcOH9tGU+UPjVES678LIJV5OzHg8weZ2y4HKyibSdVnTrSvR0rUXZ1NpOq+H/TgJP1GaQAfbngt9mPrrBJ05Bb9J+13kRXuUV1T/AKiZTwuwF1CBe/hkdig/XR0twZrluHCTxFQ5uH2CRIwAPC5ZcnG27HvyfzpPoiWZ0m4Nss8eeFPxnLJnmP3W6kZBHcTyzVYZktRWx1pbTLvSvbSv7C46GlRrHpiaXUFSDWhxJEbptcbb7MODtnBweTDcZBBr2uL6aNS8iWyKNy7XTKoH1kw4FcjTTtazJvRToa5/pPrP7WeKOc2sbTNpjVrl/CPmdhuNzgZIHMivfpLpC4jiZuHDnGFxcMSXYhUAzDjdiBvgb74FWsiyyeemTz6C9Efqx0XLFJJJLcyzrLduYxJjwVRZUyMbbkdmFwqkAZrV7JX8KuP7f40dUbW1aKK1jYKCjKmFYsMLE6jcgHkO6p3slfwq4/t/jR1pPm4sxx/bbT0LQ6FPqv8AILX7vD+GtZOvd5wujp3M0cAwqmWSHioA8ioQ0Y5hgxX6tWeytfVf5Ba/d4fw1qpisSThvYgIPR7/ALXjHjMDIZY5DgKgALxsdtOMBsMBgY2FdkbGM80Tdg/xB8ccm5fGHfzr3rjOkevEiNPpjAEL40tHJrZVVzsp051lDhl1BQVJBzigOvjt1TVoVV1Es2FAyx5k45k99Turn7l/vF1/5MtZugOn3naZZFH7MK3gKf5zINAOphIV4fxxjVqHgjG/t1Vl1W7Nhhme6OGXBH+Jl5g8jQE/ovq5Ba9KTzRhtd1GZCS7EZR14gA5AEvGd88yBgbV1FTOmfBaCXsSZQfslBh//aRc9wBP1V+dZumjaWktwsTzFFzw15nfG57AM5JwcAHY11x4nxEUGdW6LjJLihVUQh/aXjtzEKCIfU8mmR/66OD5TjmaqVJ6qszWcUkiPG8gMro4wyvIS7DHPAJwM74Azvmq1ZTso3D2y48vMlCpln4F1NH2OEnH1EjhMMf7FOe0u3dVOpXTMgieGdiFVWMbuTsI5RjfOwHFWHf6u4mkrNuHuvv/ABQMm9NdXYby+jcqoktUDrNpziR2zGpH8wXQzEHGNakYJyNo6yKRwho9tjANrr8IMRnJ7eHgE68YI+sgVp6DQmMysCHlYyHIIIUnEYIPLEYQYwNwcjJNeEHVO2S9e9WPE7qFL6jjuJC8gSAoJ/8Aj9Zz0uZA/kmttQr5fXqv9W6vv2Ip1R89WuqNvYKwgRVaQ6pHAwWPcPmoN8KNh/8AWrVKVyTJkc2JxxurfVkpUFeMNlGju6IitIQXYKAXKjALEbtgbb17UqibRJD67PMLCb2tFxpdPgxg4PP4wHNivMAbnG29aur0Lrax8ZNErAySJqB0ySEu4BG2NTHv+086pUrXG+lhU61r10pT8RFM6nM3J0x3Fp/NJKVUd6XZZ2b+mbjYnP7M961X6bRfasuskARs2oAkqVBYMuATqUgEYBOQMb1IuOr9y3S8d1xo/ayRlTBoOovhgCew/HYhidtwBuTXTVvOjhhcDhdf1OnR9V65V9yEcz1H6bS/ie8XPhsI9JUrpWJQMdoOWZ2yCdmAJyprpq84IFRQqKqqOSqoAHbsBtXpWE+OGOY4oFRdF2RKyQr4liDKVYBlYEFSMgg7EEHmCOyvulYknnb26xoqRqqooCqigBVUDAAA2AA7K9KUqW65sCpvTy4iEo5wss3+1ciT/wC00n2ZB5iqVYOnOh0u7aS3lLBJF0koxVh25BH1gbHY8iCCRWklpRpxaVz9Ov7EPQ8urhBtw4OeI8sufqkldxv24UgZ+qqlYeg+h0tLaO3iLFI10guxZj25JP1k7DYcgAABW6k5qKZE4dKsLQ5d+rUNjcXPSUWvW6lp1ZmYGMeE/DA3DeCCAcjbSNIORjLQ9YLLAEqWxYZYjTKZEOcJzTAzgk6gckAAjI7SvOCBUUKiqqjYKoAAH1AbCulfFxUUbq5ipSKuiXSn/CLeCMeo9liMe148xY4cmPDUgaQdfxiRzySdwDzANTPfIsnSMXRshYzRZndxGdDhUJjAI5N4SMTsoKFcnOK7CvPgLr16V14068DVpznGeeM9lUg+Jbri1iydM9H368CnY8L340P+p/xvUP2Sv4Vcf2/xo6uXvxof9T/jkqH7JX8KuP7f40dchYp9V/kFr93h/DWqlS+q/wAgtfu8P4a1UoBXw8KnmoO4O4HMcj9or7riukeu0yNPpjVeE+ArxuGcBXIA1lAxcocFNWAV2bNAdkkQXOkAZJJwMZJ5k95+upvVz90/3i6/8mWsvV3p97jjawvgaWAQb4bX4J8JskaO3Q2/hIm2r96vzyG2LRoMm4uiVkcoV/xMvPSrb0JSq6FPpa0MtvJGpALIwUnkGx4JOOzOKnx3Yu2hCghAsdw4PMMfCiRuzIYFjjkY1zswzple5ZSAkSkgjULk5GRzGYSMj6wRUTqb1fu7C3aJ2jnZpGkMjXDA+FyH7onkBzJ3JxtXRLmQKU238yeSo+ur9qIs5MVenK8nW0rBxrnxUPpLeppxrnxUPpLeprluRbCi25Xk31F63dVo+kbb2vK8iLqV9SNg+CeRB2IwTse3B7K18a58VD6S3qaca58VD6S3qa0lzopUajgdGtGHJb7crya7eEIioCxCgKCzFjgDG7NuT9Z3NelYONc+Kh9Jb1NONc+Kh9Jb1NUcVcxgxbcryb6Vg41z4qH0lvU041z4qH0lvU1FyGFFtyvJvpWDjXPiofSW9TTjXPiofSW9TS5DCi25Xk30rBxrnxUPpLeppxrnxUPpLeppchhRbcryb6Vg41z4qH0lvU041z4qH0lvU0uQwotuV5N9Kwca58VD6S3qaca58VD6S3qaXIYUW3K8m+lYONc+Kh9Jb1NONc+Kh9Jb1NLkMKLbleTfSsHGufFQ+kt6mnGufFQ+kt6mlyGFFtyvJvpWDjXPiofSW9TTjXPiofSW9TS5DCi25Xk30rBxrnxUPpLeppxrnxUPpLeppchhRbcryb6Vg41z4qH0lvU041z4qH0lvU0uQwotuV5N9Kwca58VD6S3qaca58VD6S3qaXIYUW3K8npe/Gh/1P8AjkqH7JX8KuP7f40dWJWY8HWFVuJyViw+JJ2lV/8AxUf2Sv4Vcf2/xo6sZtUdCn1X+QWv3eH8NaqVL6r/ACC1+7w/hrVShAr5KDuHfy7q+q4jpTrrPGZ9MarwnwqPGys40uVCmRkDlzGcaNRAZcKxNAdqFAzgAZ3/AK1M6ufun+8XX/ky1+dD3kriZpCrqsjpHoi0EiI6Gzqc5PEVwOWyg9tTOhOm2SCQm2uSBNdMSODt/iJSf83O3/qgOppUJutOI1kNtdaHMYVsQ7mVlRNuLndnXy719t1kIdYza3WpgzKMQ7hNOo54uNtS+WgLVKip1kJdkFrdalClhiHYNnG/FxvpPkryPW0CJ5fa11w04gZtMW3CZkfbi5OGRhsOzagL9KizdZChRWtboF2KKMQ7sFZ8bS7eCjHfup7424nD9q3WvTr04h+LnGc8XHOgLVKiw9ZC5dVtbolG0MMQ7MVV8by7+C6nbvry99o4An9rXXCKhw+Ivitgg44ue0dlAX6VFm6yFGRWtboF2KKMQ7sEaTG0u3gox37qDrGxkMftW61hQ5XEPxWJAOeLjmp8lAWqVFh6yFywW1uiUbQ20OzYDY3l32Ycu+vJetoMSSi2uuHJw9DaYt+KVCbcXIyWXnyzvigL9Kit1kIkWM2t1rZWcLiHdUKBjni42MieX7aR9ZCzsgtbosmNQxDtqGR/m4O3dQFqlQT1s/ZPL7WutCcTU2ItuEzK+3FycFG5c8bZr0m6ylApa1ugGZUG0O7McAbS9poC1SordZCJFjNrda2VnC4h3VCgY54uNjInl+2kXWNmZ1W1uiyEBhiHYlQw/wA3fYjl30BapUA9bQIWm9rXXDQOWfTFsIiwfbi5OCrch2bV6y9ZCrIrWt0C7FVGId2Cs5G0u3gox37qAtUqKvWNjI0YtbrWqq5XEOyuXCnPFxuUbyfZSDrIX1aLW6OlijbQ7MOY3l+ugLVKgDraDEk3ta64b8Mq2mLfilQm3FyMll5jt3r1l6xsrIrWt0GckKMQ7lQWP+btsDzoC1Soq9ZCZGjFrda1VXK4h2Vy4U54uNzG/k+yvyHrKXDMtrdEKzKTiHZkJDDeXsINAW6VB99f7JJfa11ofh6WxDvxWVU24uRkuvPlnfFejdZCJBGbW61srOFxDuqFQxzxcbF18tAWqVFh6xs7Oq2t0SjBWGIdmKq+N5d/BdTt315HraOC0/ta64SqzF9MWypnUccXO2k9nZQFS9+ND/qf8clQ/ZK/hVx/b/GjrZJ0sWlgV4J49UhAZ+HjIikOPAkY8gezsrH7JX8KuP7f40dAU+q/yC1+7w/hrVSpfVf5Ba/d4fw1qpQCmKUoBWT3SX2xwMPq4Zk1acJgMqkBjzPhjlnHbWuvFrRTIJCPDVWQHJ+KxViMcuaL5KA9JHwCcE4GcDmcd1ZOiulFuELKrLpZkKsVOGXn4SMyt/QnByDuCBrkQMCDyIIO5HP6xuK8LDo9IVITV4R1MzOzszYC5ZmJJ8FVH2ADsoDP0p04kEkUbAlpWKqAyKBjGSTIyg7suwyxzsDg4o1lvujUm0iTUQpzpEjKp5HDqpAYZA2Oa1UBh6K6U4+v9nJHocxnXwzkgAnSY3YEAnB32II5g159O9PR2kYklDEEkbaexWckl2A+Kp7cnkASQK2Wtosa6UGBlmxkndmLHc/WTXn0l0ZHcJw5QxU8wHZc7EEHSRkEE7HagNAcYzvjGeX/AKqXadY45DEAkw4rSqNUZABhLqwcnkTw2wOfeBVULgYrLH0VGpUhfiPJIvhHZ5S5c898mRtuQztyFAL/AKSWExhg54jiMFVyAW5FjyUfntmvPo3pdZmkUK6tGwVg2ntGR8RmAOP5ThhkZAyM6bm0WTTrGdLK43IwynIO3115WXRiRFimolsZZpGc4XOFBYkhRqbA+s99AYL7rXFEH1LJlJlgwdCanZBJkNKyqF053YjONs5Gd3SPSawxiRg5BZFwq6jl2CgnsAGdyT/6B+bnoWKQOGDjiMGfTK66iECYOkjbSACOR+2veexR4+Gw8DwfBBI+KQRy7iBQHhZ9KcSaWLhyLwtILkxlW1ZIClHYg6QDhgCA6nG4rPf9ZI4WlVlkJiEJPggA8dnRQrOwXmhySQozzzkChb2qoWKjGti7bk5YgDO/LYDavG56KjkLlgwLqiMyyMp0xs7LgqRjBdvtzvmgP236RWS3WeMMyugkVQBqYMNQAycZ378fXWXo3rCk8gjVJVbS7HUgAHDk4TLqBIYhvmkj662L0cgg4ChkjCcMBHZSqgaRpdTqUgdoOa87PoiOLRoDZRDGpZ2YhGYMRue9Vx3AYG1AfnSPSohK6o5GViF1qFIDMdKjBYMST80HHM4G9fvRXSi3CF1DLhmQqxU4Zdj4SMyn+hO+RzBA/L3oeOWRJHMmpAQumZ1Hhc8qpAJxtnnjI7TXrY9HpCpCatzqZmdmZmwBlmYknZQPsAHZQEt+t0ayrC0cqyM4UKzRLsQCGJMmP5h4AOvceDVDpTpMQKHZHZf5mXT4I23OpgTzGFXLHsBrNH1ZhC6czFdZkKtcysCxIY6gW8IagDg7Vqv+i0mKFzJ+zbWumV08LGMkKRq7eeaA+eiulOOHPDkj0OYzrMZyVAzpMbsCASQd9mVhzBqd0p1xitmZZklXTvk8PDINZLgl9h+zbAOGONgas2tqsa6EGFyxxkndmLHc/WTU+bqzC4kD8VhK2t1NxLgnBUjGrAXScaeWAB2CgNt9eiKIyaWYKMkAqDjtJMjKoAG5JI5Vn6L6cS4ZgiyDSsb+GhXIlBIxnc/FOezPfWu6tBImglgNt0dkYY7mUgivOy6Ljh/dLp8COPGTjRECEABPYGNAZr7pwRSiMxyMSrFSvDwxUZIAZwRgc2ICDIBYEgVosukllgEyBtJUsFwCTjOwwSDy2IJB2IJBBrzu+hI5X1vxNQ5YmcBWwV1IAcK2kkahvgnvr3gsESLhKCF8LPhNklySxLZ1FiSSTnOTmgJVl1vilmSFVcO2rILw+DpJHMSHibq37vXjBzitnSXTIhdEMcjFzhSujdt8KAzgknHYCAN2KjevmHq9CrKw4hKtr8KeRsvjGpgzYZgNgTyAA7BXvedFRysrPrOnHgiRgpKnUpZAdJIbcEjYgd1AOiekhcRCUI6AlsB9OSFYrqBRmUqcZBB3BB7alHrrCHEbJKrGThb8PZiyKMkOcnMieCMsM7qMVdt7dY0VEGFUBVGc4CjA3PPYVOHViDIJEhIdX8KeRsspBXVlvCClRgHlj7aAq1zHslfwq4/t/jR109cx7JX8KuP7f40dAU+q/wAgtfu8P4a1UqX1X+QWv3eH8NaqUApSlAKUpQClKUApSlAKUpQClKUApSlAKUpQHPdcOkpoEjaEkLqbWqwmSR8KSqxgjQSW/lYqW5KwPPnek+vd3x44kg4YEzCV2jkYBFluYgGwvggpHE+ob4cdhBr+h0oD+e33sl3CuiLZkO4X9k7NrUkWhYkIp2BunB7QYTnGdtV919nil4b24X/ENCXYvgL7YtIY5Pi/zLcuwGf8vHfjs1tEDmQIocjSXCjUQOQLcyPqr6lhVgAyhgCGAIBwykMp37QQCD2EUBx1t13uX0/4J1YwcXQxbJbgvJqBVTiPUipy16pF8Guh6u9Ktc26yumhiWUrg4OliuoZ5g4yCCRvsSN6p0oBSlKAUpSgFKUoBSlKAUpSgFKUoBXMeyV/Crj+3+NHXT1zHslfwq4/t/jR0Bz3QPsr2kdpAhjucrDEpIjTGVRRt+0+qt3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nwv2ni7nzcfrKUoB8L9p4u583H6yofXb2T7WewmiRLgM2jBKJjaRG7HPdSl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4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7725" y="118144"/>
            <a:ext cx="7448550" cy="719137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  <a:defRPr/>
            </a:pPr>
            <a:r>
              <a:rPr lang="es-ES_tradnl" sz="2800" b="1" dirty="0">
                <a:solidFill>
                  <a:schemeClr val="tx2"/>
                </a:solidFill>
              </a:rPr>
              <a:t> </a:t>
            </a:r>
            <a:r>
              <a:rPr lang="es-ES_tradnl" sz="4000" b="1" dirty="0">
                <a:solidFill>
                  <a:srgbClr val="C00000"/>
                </a:solidFill>
                <a:latin typeface="Gabriola" panose="04040605051002020D02" pitchFamily="82" charset="0"/>
              </a:rPr>
              <a:t>Límites de Control X-barra</a:t>
            </a:r>
            <a:endParaRPr lang="es-ES_tradnl" sz="28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704027"/>
            <a:ext cx="7924800" cy="1056901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>
                <a:latin typeface="Gabriola" panose="04040605051002020D02" pitchFamily="82" charset="0"/>
              </a:rPr>
              <a:t>Sean la media </a:t>
            </a:r>
            <a:r>
              <a:rPr lang="es-MX" b="1" dirty="0">
                <a:solidFill>
                  <a:prstClr val="black"/>
                </a:solidFill>
                <a:sym typeface="Symbol" pitchFamily="18" charset="2"/>
              </a:rPr>
              <a:t></a:t>
            </a:r>
            <a:r>
              <a:rPr lang="es-MX" b="1" baseline="-25000" dirty="0">
                <a:solidFill>
                  <a:prstClr val="black"/>
                </a:solidFill>
                <a:sym typeface="Symbol" pitchFamily="18" charset="2"/>
              </a:rPr>
              <a:t>X</a:t>
            </a:r>
            <a:r>
              <a:rPr lang="es-MX" dirty="0">
                <a:latin typeface="Gabriola" panose="04040605051002020D02" pitchFamily="82" charset="0"/>
              </a:rPr>
              <a:t> y desviación estándar </a:t>
            </a:r>
            <a:r>
              <a:rPr lang="es-MX" b="1" dirty="0">
                <a:solidFill>
                  <a:prstClr val="black"/>
                </a:solidFill>
                <a:sym typeface="Symbol" pitchFamily="18" charset="2"/>
              </a:rPr>
              <a:t></a:t>
            </a:r>
            <a:r>
              <a:rPr lang="es-MX" b="1" baseline="-25000" dirty="0">
                <a:solidFill>
                  <a:prstClr val="black"/>
                </a:solidFill>
                <a:sym typeface="Symbol" pitchFamily="18" charset="2"/>
              </a:rPr>
              <a:t>X  </a:t>
            </a:r>
            <a:r>
              <a:rPr lang="es-MX" dirty="0">
                <a:latin typeface="Gabriola" panose="04040605051002020D02" pitchFamily="82" charset="0"/>
              </a:rPr>
              <a:t>del estadístico </a:t>
            </a:r>
            <a:r>
              <a:rPr lang="es-MX" b="1" dirty="0">
                <a:latin typeface="Gabriola" panose="04040605051002020D02" pitchFamily="82" charset="0"/>
              </a:rPr>
              <a:t>X</a:t>
            </a:r>
            <a:r>
              <a:rPr lang="es-MX" dirty="0">
                <a:latin typeface="Gabriola" panose="04040605051002020D02" pitchFamily="82" charset="0"/>
              </a:rPr>
              <a:t> , los limites  de la carta control de medias se calculan así: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4" name="Object 4"/>
              <p:cNvSpPr txBox="1"/>
              <p:nvPr/>
            </p:nvSpPr>
            <p:spPr bwMode="auto">
              <a:xfrm>
                <a:off x="7380312" y="2989863"/>
                <a:ext cx="1583456" cy="530225"/>
              </a:xfrm>
              <a:prstGeom prst="rect">
                <a:avLst/>
              </a:prstGeom>
              <a:noFill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MX" sz="2400" b="1" dirty="0" smtClean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es-MX" sz="2400" b="1" baseline="-25000" dirty="0" smtClean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2048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80312" y="2989863"/>
                <a:ext cx="1583456" cy="530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5" name="Object 5"/>
              <p:cNvSpPr txBox="1"/>
              <p:nvPr/>
            </p:nvSpPr>
            <p:spPr bwMode="auto">
              <a:xfrm>
                <a:off x="649789" y="1875251"/>
                <a:ext cx="1793714" cy="752857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f>
                        <m:f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2048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9789" y="1875251"/>
                <a:ext cx="1793714" cy="7528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6" name="Object 7"/>
              <p:cNvSpPr txBox="1"/>
              <p:nvPr/>
            </p:nvSpPr>
            <p:spPr bwMode="auto">
              <a:xfrm>
                <a:off x="668417" y="2757295"/>
                <a:ext cx="5703386" cy="995362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̄"/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</m:acc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MX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ad>
                                <m:radPr>
                                  <m:degHide m:val="on"/>
                                  <m:ctrlP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20486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8417" y="2757295"/>
                <a:ext cx="5703386" cy="9953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Objeto"/>
              <p:cNvSpPr txBox="1"/>
              <p:nvPr/>
            </p:nvSpPr>
            <p:spPr bwMode="auto">
              <a:xfrm>
                <a:off x="4979086" y="4395680"/>
                <a:ext cx="3231269" cy="621382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𝐋𝐂𝐈</m:t>
                      </m:r>
                      <m:r>
                        <a:rPr lang="es-MX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acc>
                      <m:r>
                        <a:rPr lang="es-MX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̄"/>
                          <m:ctrlP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7" name="6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9086" y="4395680"/>
                <a:ext cx="3231269" cy="6213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1916914B-A847-437F-AADD-68C7368E4056}"/>
                  </a:ext>
                </a:extLst>
              </p:cNvPr>
              <p:cNvSpPr txBox="1"/>
              <p:nvPr/>
            </p:nvSpPr>
            <p:spPr>
              <a:xfrm>
                <a:off x="4788024" y="1980958"/>
                <a:ext cx="1895413" cy="5981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̄"/>
                            <m:ctrlP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sub>
                    </m:sSub>
                    <m:r>
                      <a:rPr lang="es-MX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MX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̄"/>
                            <m:ctrlP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acc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MX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s-MX" sz="2400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1916914B-A847-437F-AADD-68C7368E4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980958"/>
                <a:ext cx="1895413" cy="598112"/>
              </a:xfrm>
              <a:prstGeom prst="rect">
                <a:avLst/>
              </a:prstGeom>
              <a:blipFill>
                <a:blip r:embed="rId6"/>
                <a:stretch>
                  <a:fillRect b="-1122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055F7FA0-4B85-4196-9E59-C48746749BC0}"/>
                  </a:ext>
                </a:extLst>
              </p:cNvPr>
              <p:cNvSpPr/>
              <p:nvPr/>
            </p:nvSpPr>
            <p:spPr>
              <a:xfrm>
                <a:off x="2778286" y="2107177"/>
                <a:ext cx="179371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s-MX" sz="2400" dirty="0"/>
                  <a:t>=</a:t>
                </a:r>
                <a:r>
                  <a:rPr lang="es-MX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̄"/>
                        <m:ctrlP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s-MX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MX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MX" sz="2400" dirty="0"/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055F7FA0-4B85-4196-9E59-C48746749B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286" y="2107177"/>
                <a:ext cx="1793714" cy="461665"/>
              </a:xfrm>
              <a:prstGeom prst="rect">
                <a:avLst/>
              </a:prstGeom>
              <a:blipFill>
                <a:blip r:embed="rId7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ángulo 14">
            <a:extLst>
              <a:ext uri="{FF2B5EF4-FFF2-40B4-BE49-F238E27FC236}">
                <a16:creationId xmlns:a16="http://schemas.microsoft.com/office/drawing/2014/main" id="{A19A4B2D-D9F7-4AC0-B11E-E093285BE618}"/>
              </a:ext>
            </a:extLst>
          </p:cNvPr>
          <p:cNvSpPr/>
          <p:nvPr/>
        </p:nvSpPr>
        <p:spPr>
          <a:xfrm>
            <a:off x="7406262" y="3530235"/>
            <a:ext cx="2655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s-MX" sz="2400" b="1" dirty="0">
                <a:solidFill>
                  <a:prstClr val="black"/>
                </a:solidFill>
                <a:sym typeface="Symbol" pitchFamily="18" charset="2"/>
              </a:rPr>
              <a:t></a:t>
            </a:r>
            <a:r>
              <a:rPr lang="es-MX" sz="2400" b="1" baseline="-25000" dirty="0">
                <a:solidFill>
                  <a:prstClr val="black"/>
                </a:solidFill>
                <a:sym typeface="Symbol" pitchFamily="18" charset="2"/>
              </a:rPr>
              <a:t>X</a:t>
            </a:r>
            <a:r>
              <a:rPr lang="es-MX" sz="2400" b="1" dirty="0">
                <a:solidFill>
                  <a:prstClr val="black"/>
                </a:solidFill>
              </a:rPr>
              <a:t> </a:t>
            </a:r>
            <a:r>
              <a:rPr lang="es-MX" sz="2400" b="1" dirty="0">
                <a:solidFill>
                  <a:prstClr val="black"/>
                </a:solidFill>
                <a:sym typeface="Symbol" pitchFamily="18" charset="2"/>
              </a:rPr>
              <a:t></a:t>
            </a:r>
            <a:r>
              <a:rPr lang="es-MX" sz="2400" b="1" dirty="0">
                <a:solidFill>
                  <a:prstClr val="black"/>
                </a:solidFill>
              </a:rPr>
              <a:t> 3</a:t>
            </a:r>
            <a:r>
              <a:rPr lang="es-MX" sz="2400" b="1" dirty="0">
                <a:solidFill>
                  <a:prstClr val="black"/>
                </a:solidFill>
                <a:sym typeface="Symbol" pitchFamily="18" charset="2"/>
              </a:rPr>
              <a:t></a:t>
            </a:r>
            <a:r>
              <a:rPr lang="es-MX" sz="2400" b="1" baseline="-25000" dirty="0">
                <a:solidFill>
                  <a:prstClr val="black"/>
                </a:solidFill>
                <a:sym typeface="Symbol" pitchFamily="18" charset="2"/>
              </a:rPr>
              <a:t>X</a:t>
            </a:r>
            <a:r>
              <a:rPr lang="es-MX" sz="2400" b="1" baseline="-25000" dirty="0">
                <a:solidFill>
                  <a:prstClr val="black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35A067BD-FE0B-4653-8A06-79A760CB0C4E}"/>
                  </a:ext>
                </a:extLst>
              </p:cNvPr>
              <p:cNvSpPr/>
              <p:nvPr/>
            </p:nvSpPr>
            <p:spPr>
              <a:xfrm>
                <a:off x="4979086" y="5396662"/>
                <a:ext cx="2641521" cy="5120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𝐋𝐂𝐒</m:t>
                      </m:r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𝐗</m:t>
                              </m:r>
                            </m:e>
                          </m:acc>
                        </m:e>
                      </m:acc>
                      <m:r>
                        <a:rPr lang="es-MX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𝐀</m:t>
                          </m:r>
                        </m:e>
                        <m:sub>
                          <m:r>
                            <a:rPr lang="es-MX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</m:oMath>
                  </m:oMathPara>
                </a14:m>
                <a:endParaRPr lang="es-MX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35A067BD-FE0B-4653-8A06-79A760CB0C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086" y="5396662"/>
                <a:ext cx="2641521" cy="5120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972B7452-51C5-4101-9D5B-9BF5B2306C58}"/>
                  </a:ext>
                </a:extLst>
              </p:cNvPr>
              <p:cNvSpPr/>
              <p:nvPr/>
            </p:nvSpPr>
            <p:spPr>
              <a:xfrm>
                <a:off x="804482" y="4358163"/>
                <a:ext cx="23711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𝐋𝐂𝐈</m:t>
                      </m:r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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</m:oMath>
                  </m:oMathPara>
                </a14:m>
                <a:endParaRPr lang="es-MX" sz="24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Rectángulo 18">
                <a:extLst>
                  <a:ext uri="{FF2B5EF4-FFF2-40B4-BE49-F238E27FC236}">
                    <a16:creationId xmlns:a16="http://schemas.microsoft.com/office/drawing/2014/main" id="{972B7452-51C5-4101-9D5B-9BF5B2306C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82" y="4358163"/>
                <a:ext cx="2371162" cy="461665"/>
              </a:xfrm>
              <a:prstGeom prst="rect">
                <a:avLst/>
              </a:prstGeom>
              <a:blipFill>
                <a:blip r:embed="rId9"/>
                <a:stretch>
                  <a:fillRect l="-771" b="-657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C98B34A6-E16F-4ADD-B1AA-53423B10563E}"/>
                  </a:ext>
                </a:extLst>
              </p:cNvPr>
              <p:cNvSpPr/>
              <p:nvPr/>
            </p:nvSpPr>
            <p:spPr>
              <a:xfrm>
                <a:off x="804482" y="5357247"/>
                <a:ext cx="24112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𝐋𝐂𝐒</m:t>
                      </m:r>
                      <m:r>
                        <a:rPr lang="es-MX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  <m:r>
                        <a:rPr lang="es-MX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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</m:oMath>
                  </m:oMathPara>
                </a14:m>
                <a:endParaRPr lang="es-MX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C98B34A6-E16F-4ADD-B1AA-53423B1056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82" y="5357247"/>
                <a:ext cx="2411238" cy="461665"/>
              </a:xfrm>
              <a:prstGeom prst="rect">
                <a:avLst/>
              </a:prstGeom>
              <a:blipFill>
                <a:blip r:embed="rId10"/>
                <a:stretch>
                  <a:fillRect l="-758" b="-657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8C778BF2-76ED-43EB-8DAD-826BD0DAE993}"/>
                  </a:ext>
                </a:extLst>
              </p:cNvPr>
              <p:cNvSpPr/>
              <p:nvPr/>
            </p:nvSpPr>
            <p:spPr>
              <a:xfrm>
                <a:off x="779452" y="4895582"/>
                <a:ext cx="11705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L</m:t>
                      </m:r>
                      <m:r>
                        <m:rPr>
                          <m:nor/>
                        </m:rPr>
                        <a:rPr lang="es-MX" sz="24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C</m:t>
                      </m:r>
                      <m:r>
                        <m:rPr>
                          <m:nor/>
                        </m:rPr>
                        <a:rPr lang="es-MX" sz="24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=</m:t>
                      </m:r>
                      <m:r>
                        <m:rPr>
                          <m:nor/>
                        </m:rPr>
                        <a:rPr lang="es-ES" sz="2400" b="1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sym typeface="Symbol" pitchFamily="18" charset="2"/>
                        </a:rPr>
                        <m:t> </m:t>
                      </m:r>
                      <m:r>
                        <m:rPr>
                          <m:nor/>
                        </m:rPr>
                        <a:rPr lang="es-MX" sz="2400" b="1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</m:t>
                      </m:r>
                      <m:r>
                        <m:rPr>
                          <m:nor/>
                        </m:rPr>
                        <a:rPr lang="es-MX" sz="2400" b="1" baseline="-25000" dirty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X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8C778BF2-76ED-43EB-8DAD-826BD0DAE9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452" y="4895582"/>
                <a:ext cx="1170512" cy="461665"/>
              </a:xfrm>
              <a:prstGeom prst="rect">
                <a:avLst/>
              </a:prstGeom>
              <a:blipFill>
                <a:blip r:embed="rId11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8561D319-798B-43B0-A1AB-2843CCB63DE3}"/>
                  </a:ext>
                </a:extLst>
              </p:cNvPr>
              <p:cNvSpPr/>
              <p:nvPr/>
            </p:nvSpPr>
            <p:spPr>
              <a:xfrm>
                <a:off x="4979086" y="4870382"/>
                <a:ext cx="1255985" cy="5120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MX" sz="2400" b="1" dirty="0" smtClean="0">
                          <a:solidFill>
                            <a:prstClr val="black"/>
                          </a:solidFill>
                          <a:sym typeface="Symbol" pitchFamily="18" charset="2"/>
                        </a:rPr>
                        <m:t>LC</m:t>
                      </m:r>
                      <m:r>
                        <a:rPr lang="es-MX" sz="2400" b="1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𝐗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8561D319-798B-43B0-A1AB-2843CCB63D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086" y="4870382"/>
                <a:ext cx="1255985" cy="51206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3740EE87-ACDE-428C-827D-3A306796452C}"/>
              </a:ext>
            </a:extLst>
          </p:cNvPr>
          <p:cNvCxnSpPr>
            <a:cxnSpLocks/>
          </p:cNvCxnSpPr>
          <p:nvPr/>
        </p:nvCxnSpPr>
        <p:spPr>
          <a:xfrm>
            <a:off x="2010101" y="2036372"/>
            <a:ext cx="726566" cy="2308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E8424DC7-5D6A-452F-9491-DE245B37ED03}"/>
              </a:ext>
            </a:extLst>
          </p:cNvPr>
          <p:cNvCxnSpPr>
            <a:cxnSpLocks/>
          </p:cNvCxnSpPr>
          <p:nvPr/>
        </p:nvCxnSpPr>
        <p:spPr>
          <a:xfrm flipV="1">
            <a:off x="3989450" y="2107177"/>
            <a:ext cx="582550" cy="2308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errar llave 5">
            <a:extLst>
              <a:ext uri="{FF2B5EF4-FFF2-40B4-BE49-F238E27FC236}">
                <a16:creationId xmlns:a16="http://schemas.microsoft.com/office/drawing/2014/main" id="{1C6719CC-4CF2-4822-80D2-60296EF94624}"/>
              </a:ext>
            </a:extLst>
          </p:cNvPr>
          <p:cNvSpPr/>
          <p:nvPr/>
        </p:nvSpPr>
        <p:spPr>
          <a:xfrm>
            <a:off x="3635895" y="4171941"/>
            <a:ext cx="529019" cy="173678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BF93770-522E-48D9-B9B1-EE28AF29D21E}"/>
              </a:ext>
            </a:extLst>
          </p:cNvPr>
          <p:cNvSpPr txBox="1"/>
          <p:nvPr/>
        </p:nvSpPr>
        <p:spPr>
          <a:xfrm>
            <a:off x="7234244" y="2280014"/>
            <a:ext cx="17937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1">
                    <a:lumMod val="50000"/>
                  </a:schemeClr>
                </a:solidFill>
              </a:rPr>
              <a:t>MEDIA DE LAS MEDIAS  DE SUBGRUPOS</a:t>
            </a:r>
          </a:p>
        </p:txBody>
      </p:sp>
    </p:spTree>
    <p:extLst>
      <p:ext uri="{BB962C8B-B14F-4D97-AF65-F5344CB8AC3E}">
        <p14:creationId xmlns:p14="http://schemas.microsoft.com/office/powerpoint/2010/main" val="74726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Objeto"/>
              <p:cNvSpPr txBox="1"/>
              <p:nvPr/>
            </p:nvSpPr>
            <p:spPr bwMode="auto">
              <a:xfrm>
                <a:off x="1049337" y="2237192"/>
                <a:ext cx="2938661" cy="669925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limUpp>
                        <m:limUpp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lim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2" name="1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9337" y="2237192"/>
                <a:ext cx="2938661" cy="6699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Objeto"/>
              <p:cNvSpPr txBox="1"/>
              <p:nvPr/>
            </p:nvSpPr>
            <p:spPr bwMode="auto">
              <a:xfrm>
                <a:off x="1057275" y="908050"/>
                <a:ext cx="2938661" cy="639763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𝐿𝐶𝐼</m:t>
                      </m:r>
                      <m:r>
                        <a:rPr lang="es-MX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acc>
                      <m:r>
                        <a:rPr lang="es-MX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limUpp>
                        <m:limUppPr>
                          <m:ctrlP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lim>
                          <m:r>
                            <a:rPr lang="es-MX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es-MX" sz="2800" dirty="0"/>
              </a:p>
            </p:txBody>
          </p:sp>
        </mc:Choice>
        <mc:Fallback xmlns="">
          <p:sp>
            <p:nvSpPr>
              <p:cNvPr id="3" name="2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57275" y="908050"/>
                <a:ext cx="2938661" cy="6397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027692"/>
              </p:ext>
            </p:extLst>
          </p:nvPr>
        </p:nvGraphicFramePr>
        <p:xfrm>
          <a:off x="5076056" y="3204489"/>
          <a:ext cx="3616930" cy="2624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932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n 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A</a:t>
                      </a:r>
                      <a:r>
                        <a:rPr lang="es-MX" sz="2400" u="none" strike="noStrike" baseline="-25000" dirty="0"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ctr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d</a:t>
                      </a:r>
                      <a:r>
                        <a:rPr lang="es-MX" sz="2400" u="none" strike="noStrike" baseline="-25000" dirty="0"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D</a:t>
                      </a:r>
                      <a:r>
                        <a:rPr lang="es-MX" sz="2400" u="none" strike="noStrike" baseline="-25000" dirty="0">
                          <a:effectLst/>
                          <a:latin typeface="Gabriola" panose="04040605051002020D02" pitchFamily="82" charset="0"/>
                        </a:rPr>
                        <a:t>3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D</a:t>
                      </a:r>
                      <a:r>
                        <a:rPr lang="es-MX" sz="2400" u="none" strike="noStrike" baseline="-25000" dirty="0">
                          <a:effectLst/>
                          <a:latin typeface="Gabriola" panose="04040605051002020D02" pitchFamily="82" charset="0"/>
                        </a:rPr>
                        <a:t>4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27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1.128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0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3.267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27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1.023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1.693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2.575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27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4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0.729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2.059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2.282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27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5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0.577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2.326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0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2.115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275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effectLst/>
                          <a:latin typeface="Gabriola" panose="04040605051002020D02" pitchFamily="82" charset="0"/>
                        </a:rPr>
                        <a:t>6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0.483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2.534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0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  <a:latin typeface="Gabriola" panose="04040605051002020D02" pitchFamily="82" charset="0"/>
                        </a:rPr>
                        <a:t>2.004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714348" y="3181649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prstClr val="black"/>
                </a:solidFill>
              </a:rPr>
              <a:t>Límites de control para Carta R</a:t>
            </a:r>
            <a:endParaRPr lang="es-MX" sz="24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Objeto"/>
              <p:cNvSpPr txBox="1"/>
              <p:nvPr/>
            </p:nvSpPr>
            <p:spPr bwMode="auto">
              <a:xfrm>
                <a:off x="1030288" y="1452883"/>
                <a:ext cx="2749624" cy="670247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  <m:sub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sub>
                      </m:sSub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8" name="7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0288" y="1452883"/>
                <a:ext cx="2749624" cy="6702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913724"/>
              </p:ext>
            </p:extLst>
          </p:nvPr>
        </p:nvGraphicFramePr>
        <p:xfrm>
          <a:off x="1252538" y="5137150"/>
          <a:ext cx="21367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5" name="Ecuación" r:id="rId6" imgW="977760" imgH="291960" progId="Equation.3">
                  <p:embed/>
                </p:oleObj>
              </mc:Choice>
              <mc:Fallback>
                <p:oleObj name="Ecuación" r:id="rId6" imgW="977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5137150"/>
                        <a:ext cx="213677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095297"/>
              </p:ext>
            </p:extLst>
          </p:nvPr>
        </p:nvGraphicFramePr>
        <p:xfrm>
          <a:off x="1325563" y="4460886"/>
          <a:ext cx="19907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6" name="Ecuación" r:id="rId8" imgW="825480" imgH="241200" progId="Equation.3">
                  <p:embed/>
                </p:oleObj>
              </mc:Choice>
              <mc:Fallback>
                <p:oleObj name="Ecuación" r:id="rId8" imgW="82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4460886"/>
                        <a:ext cx="19907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575422"/>
              </p:ext>
            </p:extLst>
          </p:nvPr>
        </p:nvGraphicFramePr>
        <p:xfrm>
          <a:off x="1333500" y="3746506"/>
          <a:ext cx="19288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07" name="Ecuación" r:id="rId10" imgW="799920" imgH="241200" progId="Equation.3">
                  <p:embed/>
                </p:oleObj>
              </mc:Choice>
              <mc:Fallback>
                <p:oleObj name="Ecuación" r:id="rId10" imgW="799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746506"/>
                        <a:ext cx="192881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Rectángulo"/>
          <p:cNvSpPr/>
          <p:nvPr/>
        </p:nvSpPr>
        <p:spPr>
          <a:xfrm>
            <a:off x="731996" y="395554"/>
            <a:ext cx="5125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b="1" dirty="0">
                <a:solidFill>
                  <a:prstClr val="black"/>
                </a:solidFill>
              </a:rPr>
              <a:t>Límites de control X-barra</a:t>
            </a:r>
            <a:endParaRPr lang="es-MX" sz="24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66D53F6A-D82A-434C-A745-8F8561A2898A}"/>
                  </a:ext>
                </a:extLst>
              </p:cNvPr>
              <p:cNvSpPr/>
              <p:nvPr/>
            </p:nvSpPr>
            <p:spPr>
              <a:xfrm>
                <a:off x="4791084" y="560555"/>
                <a:ext cx="2749624" cy="859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400" b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</m:acc>
                      <m:r>
                        <a:rPr lang="es-MX" sz="24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2400" b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  <m:r>
                                <a:rPr lang="es-MX" sz="2400" b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MX" sz="2400" b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MX" sz="2400" b="1" i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𝐤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400" b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s-MX" sz="2400" b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𝐢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2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</m:oMath>
                  </m:oMathPara>
                </a14:m>
                <a:endParaRPr lang="es-MX" sz="2400" dirty="0"/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66D53F6A-D82A-434C-A745-8F8561A289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084" y="560555"/>
                <a:ext cx="2749624" cy="8595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BA3537AD-7422-41AC-A849-5AD147A77FE7}"/>
              </a:ext>
            </a:extLst>
          </p:cNvPr>
          <p:cNvSpPr txBox="1"/>
          <p:nvPr/>
        </p:nvSpPr>
        <p:spPr>
          <a:xfrm>
            <a:off x="5300345" y="133283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k= numero de subgrupos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8DD7611-8E42-4FB6-AB45-985AB0D5212A}"/>
              </a:ext>
            </a:extLst>
          </p:cNvPr>
          <p:cNvSpPr/>
          <p:nvPr/>
        </p:nvSpPr>
        <p:spPr>
          <a:xfrm>
            <a:off x="5276167" y="1741619"/>
            <a:ext cx="2572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b="1" dirty="0">
                <a:solidFill>
                  <a:prstClr val="black"/>
                </a:solidFill>
              </a:rPr>
              <a:t>n= tamaño del subgrupo</a:t>
            </a:r>
          </a:p>
        </p:txBody>
      </p:sp>
    </p:spTree>
    <p:extLst>
      <p:ext uri="{BB962C8B-B14F-4D97-AF65-F5344CB8AC3E}">
        <p14:creationId xmlns:p14="http://schemas.microsoft.com/office/powerpoint/2010/main" val="310225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9129399"/>
              </p:ext>
            </p:extLst>
          </p:nvPr>
        </p:nvGraphicFramePr>
        <p:xfrm>
          <a:off x="323529" y="1789078"/>
          <a:ext cx="8640956" cy="43540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25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1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32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8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Subgrupo</a:t>
                      </a:r>
                    </a:p>
                  </a:txBody>
                  <a:tcPr marL="19050" marR="19050" marT="0" marB="0" anchor="b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baseline="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 Contenido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  Subgrupo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 Contenido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11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12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13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2.00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16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1.85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1.87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18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1.82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19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2.00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1.99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1.99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2.01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2.02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pattFill prst="pct90">
                      <a:fgClr>
                        <a:schemeClr val="accent6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51520" y="188640"/>
            <a:ext cx="84969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600" b="1" dirty="0">
                <a:solidFill>
                  <a:srgbClr val="C00000"/>
                </a:solidFill>
              </a:rPr>
              <a:t>Ejemplo. Carta X-barra R</a:t>
            </a:r>
            <a:r>
              <a:rPr lang="es-ES_tradnl" sz="2600" b="1" dirty="0">
                <a:solidFill>
                  <a:prstClr val="black"/>
                </a:solidFill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400" dirty="0">
                <a:solidFill>
                  <a:prstClr val="black"/>
                </a:solidFill>
              </a:rPr>
              <a:t>A continuación se muestran los datos obtenidos de un estudio del contenido de un químico que debe contener 1.90±0.10 en un producto de cierta marca, con tamaño de subgrupo de 4.</a:t>
            </a:r>
            <a:endParaRPr lang="es-MX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2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09114881"/>
              </p:ext>
            </p:extLst>
          </p:nvPr>
        </p:nvGraphicFramePr>
        <p:xfrm>
          <a:off x="214282" y="404664"/>
          <a:ext cx="8606187" cy="578809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23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1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34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107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Subgrupo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MX" sz="20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Contenido</a:t>
                      </a:r>
                      <a:endParaRPr lang="es-MX" sz="20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Media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Rango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Subgrupo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 Contenido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 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Media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Rango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vert="vert27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</a:t>
                      </a:r>
                      <a:endParaRPr lang="es-MX" sz="2400" b="1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1.9175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11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1.9325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0.08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0.09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3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1.9375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0.08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13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4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1.9325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0.09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5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6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0.11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16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1.91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0.08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7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0.12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17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8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1.87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1.9625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0.17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1.9075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0.13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9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1.9775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0.05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10</a:t>
                      </a:r>
                      <a:endParaRPr lang="es-MX" sz="2400" b="1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1.99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1.93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2.01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2.02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1.9875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0.09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20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1.96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400" u="none" strike="noStrike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1.88</a:t>
                      </a:r>
                      <a:endParaRPr lang="es-MX" sz="2400" b="0" i="0" u="none" strike="noStrike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ctr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1.94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</a:rPr>
                        <a:t>0.1</a:t>
                      </a:r>
                      <a:endParaRPr lang="es-MX" sz="2400" b="0" i="0" u="none" strike="noStrik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6696" marR="6696" marT="6696" marB="0" anchor="b">
                    <a:pattFill prst="pct90">
                      <a:fgClr>
                        <a:schemeClr val="accent2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93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5008563" cy="346075"/>
          </a:xfrm>
        </p:spPr>
        <p:txBody>
          <a:bodyPr>
            <a:noAutofit/>
          </a:bodyPr>
          <a:lstStyle/>
          <a:p>
            <a:r>
              <a:rPr lang="es-MX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Gráfica de Control X-Barra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73037816"/>
              </p:ext>
            </p:extLst>
          </p:nvPr>
        </p:nvGraphicFramePr>
        <p:xfrm>
          <a:off x="6126803" y="260648"/>
          <a:ext cx="2736303" cy="2990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708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n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800" u="none" strike="noStrike">
                          <a:effectLst/>
                        </a:rPr>
                        <a:t>A</a:t>
                      </a:r>
                      <a:r>
                        <a:rPr lang="es-MX" sz="1800" u="none" strike="noStrike" baseline="-25000">
                          <a:effectLst/>
                        </a:rPr>
                        <a:t>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d</a:t>
                      </a:r>
                      <a:r>
                        <a:rPr lang="es-MX" sz="1800" u="none" strike="noStrike" baseline="-25000" dirty="0">
                          <a:effectLst/>
                        </a:rPr>
                        <a:t>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D</a:t>
                      </a:r>
                      <a:r>
                        <a:rPr lang="es-MX" sz="1800" u="none" strike="noStrike" baseline="-25000">
                          <a:effectLst/>
                        </a:rPr>
                        <a:t>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 dirty="0">
                          <a:effectLst/>
                        </a:rPr>
                        <a:t>D</a:t>
                      </a:r>
                      <a:r>
                        <a:rPr lang="es-MX" sz="1800" u="none" strike="noStrike" baseline="-25000" dirty="0">
                          <a:effectLst/>
                        </a:rPr>
                        <a:t>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1.88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1.128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3.267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1.023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1.693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2.575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4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0.729</a:t>
                      </a:r>
                      <a:endParaRPr lang="es-MX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2.059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2.282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0.577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2.326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2.115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93"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6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0.483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2.534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>
                          <a:effectLst/>
                        </a:rPr>
                        <a:t>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u="none" strike="noStrike" dirty="0">
                          <a:effectLst/>
                        </a:rPr>
                        <a:t>2.004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pattFill prst="pct90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Objeto"/>
              <p:cNvSpPr txBox="1"/>
              <p:nvPr/>
            </p:nvSpPr>
            <p:spPr bwMode="auto">
              <a:xfrm>
                <a:off x="420854" y="4547542"/>
                <a:ext cx="5873820" cy="339725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𝟗𝟑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𝟕𝟐𝟗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𝟖𝟕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5" name="4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854" y="4547542"/>
                <a:ext cx="5873820" cy="339725"/>
              </a:xfrm>
              <a:prstGeom prst="rect">
                <a:avLst/>
              </a:prstGeom>
              <a:blipFill>
                <a:blip r:embed="rId2"/>
                <a:stretch>
                  <a:fillRect l="-207" b="-30357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Objeto"/>
              <p:cNvSpPr txBox="1"/>
              <p:nvPr/>
            </p:nvSpPr>
            <p:spPr bwMode="auto">
              <a:xfrm>
                <a:off x="420854" y="5695822"/>
                <a:ext cx="3056304" cy="360362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𝟗𝟑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6" name="5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854" y="5695822"/>
                <a:ext cx="3056304" cy="360362"/>
              </a:xfrm>
              <a:prstGeom prst="rect">
                <a:avLst/>
              </a:prstGeom>
              <a:blipFill>
                <a:blip r:embed="rId3"/>
                <a:stretch>
                  <a:fillRect b="-8475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Objeto"/>
              <p:cNvSpPr txBox="1"/>
              <p:nvPr/>
            </p:nvSpPr>
            <p:spPr bwMode="auto">
              <a:xfrm>
                <a:off x="405317" y="5075715"/>
                <a:ext cx="5873820" cy="346075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𝟗𝟑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𝟕𝟐𝟗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𝟎𝟎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7" name="6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317" y="5075715"/>
                <a:ext cx="5873820" cy="346075"/>
              </a:xfrm>
              <a:prstGeom prst="rect">
                <a:avLst/>
              </a:prstGeom>
              <a:blipFill>
                <a:blip r:embed="rId4"/>
                <a:stretch>
                  <a:fillRect l="-207" b="-30357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809A621-19B4-4FAA-8687-A02318DEF413}"/>
                  </a:ext>
                </a:extLst>
              </p:cNvPr>
              <p:cNvSpPr/>
              <p:nvPr/>
            </p:nvSpPr>
            <p:spPr>
              <a:xfrm>
                <a:off x="450212" y="1626865"/>
                <a:ext cx="5406865" cy="702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MX" sz="24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</m:acc>
                    <m:r>
                      <a:rPr lang="es-MX" sz="2400" b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s-MX" sz="2400" b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s-MX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s-MX" sz="2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MX" sz="2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s-MX" sz="24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s-MX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den>
                    </m:f>
                  </m:oMath>
                </a14:m>
                <a:r>
                  <a:rPr lang="es-MX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𝟎𝟖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𝟎𝟖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+…+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ES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s-MX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s-MX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0.0845</a:t>
                </a:r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809A621-19B4-4FAA-8687-A02318DEF4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12" y="1626865"/>
                <a:ext cx="5406865" cy="702180"/>
              </a:xfrm>
              <a:prstGeom prst="rect">
                <a:avLst/>
              </a:prstGeom>
              <a:blipFill>
                <a:blip r:embed="rId5"/>
                <a:stretch>
                  <a:fillRect r="-1127" b="-69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2EB05D28-7087-47FC-93EE-380180D200CD}"/>
              </a:ext>
            </a:extLst>
          </p:cNvPr>
          <p:cNvSpPr txBox="1"/>
          <p:nvPr/>
        </p:nvSpPr>
        <p:spPr>
          <a:xfrm>
            <a:off x="595049" y="76432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k= 20 subgrupos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7771A43-6AC0-4E70-BBC6-4254D0A2A945}"/>
              </a:ext>
            </a:extLst>
          </p:cNvPr>
          <p:cNvSpPr txBox="1"/>
          <p:nvPr/>
        </p:nvSpPr>
        <p:spPr>
          <a:xfrm>
            <a:off x="3873238" y="764324"/>
            <a:ext cx="1397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n=4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B69D5383-ED34-4191-A5AF-B161D3ADC0B4}"/>
                  </a:ext>
                </a:extLst>
              </p:cNvPr>
              <p:cNvSpPr/>
              <p:nvPr/>
            </p:nvSpPr>
            <p:spPr>
              <a:xfrm>
                <a:off x="280894" y="2341215"/>
                <a:ext cx="5797164" cy="7210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̄"/>
                        <m:ctrlPr>
                          <a:rPr lang="es-MX" sz="28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acc>
                          <m:accPr>
                            <m:chr m:val="̄"/>
                            <m:ctrlPr>
                              <a:rPr lang="es-MX" sz="2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MX" sz="28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acc>
                      </m:e>
                    </m:acc>
                  </m:oMath>
                </a14:m>
                <a:r>
                  <a:rPr lang="es-MX" sz="28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800" b="1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𝟗𝟏𝟕𝟓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𝟗𝟑𝟐𝟓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𝟗𝟑𝟕𝟓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𝟗𝟒</m:t>
                        </m:r>
                      </m:num>
                      <m:den>
                        <m:r>
                          <a:rPr lang="es-MX" sz="2800" b="1" i="1" dirty="0" smtClean="0"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  <m:r>
                      <a:rPr lang="es-MX" sz="2800" b="1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MX" sz="2800" b="1" dirty="0"/>
                  <a:t>1.93</a:t>
                </a:r>
              </a:p>
            </p:txBody>
          </p:sp>
        </mc:Choice>
        <mc:Fallback xmlns=""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B69D5383-ED34-4191-A5AF-B161D3ADC0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94" y="2341215"/>
                <a:ext cx="5797164" cy="721031"/>
              </a:xfrm>
              <a:prstGeom prst="rect">
                <a:avLst/>
              </a:prstGeom>
              <a:blipFill>
                <a:blip r:embed="rId6"/>
                <a:stretch>
                  <a:fillRect r="-841" b="-1101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2 Objeto">
                <a:extLst>
                  <a:ext uri="{FF2B5EF4-FFF2-40B4-BE49-F238E27FC236}">
                    <a16:creationId xmlns:a16="http://schemas.microsoft.com/office/drawing/2014/main" id="{CA345298-DCBE-40D1-8BDB-4845E9211122}"/>
                  </a:ext>
                </a:extLst>
              </p:cNvPr>
              <p:cNvSpPr txBox="1"/>
              <p:nvPr/>
            </p:nvSpPr>
            <p:spPr bwMode="auto">
              <a:xfrm>
                <a:off x="405317" y="3037731"/>
                <a:ext cx="2938661" cy="639763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limUpp>
                        <m:limUpp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lim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21" name="2 Objeto">
                <a:extLst>
                  <a:ext uri="{FF2B5EF4-FFF2-40B4-BE49-F238E27FC236}">
                    <a16:creationId xmlns:a16="http://schemas.microsoft.com/office/drawing/2014/main" id="{CA345298-DCBE-40D1-8BDB-4845E92111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317" y="3037731"/>
                <a:ext cx="2938661" cy="6397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1 Objeto">
                <a:extLst>
                  <a:ext uri="{FF2B5EF4-FFF2-40B4-BE49-F238E27FC236}">
                    <a16:creationId xmlns:a16="http://schemas.microsoft.com/office/drawing/2014/main" id="{C21D07AC-FA3A-49A1-8C6C-89200FBDF113}"/>
                  </a:ext>
                </a:extLst>
              </p:cNvPr>
              <p:cNvSpPr txBox="1"/>
              <p:nvPr/>
            </p:nvSpPr>
            <p:spPr bwMode="auto">
              <a:xfrm>
                <a:off x="405317" y="3704586"/>
                <a:ext cx="2938661" cy="669925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= </m:t>
                      </m:r>
                      <m:acc>
                        <m:accPr>
                          <m:chr m:val="̄"/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acc>
                            <m:accPr>
                              <m:chr m:val="̄"/>
                              <m:ctrlP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MX" sz="24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</m:e>
                          </m:acc>
                        </m:e>
                      </m:acc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limUpp>
                        <m:limUppPr>
                          <m:ctrlP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lim>
                          <m:r>
                            <a:rPr lang="es-MX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_</m:t>
                          </m:r>
                        </m:lim>
                      </m:limUpp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22" name="1 Objeto">
                <a:extLst>
                  <a:ext uri="{FF2B5EF4-FFF2-40B4-BE49-F238E27FC236}">
                    <a16:creationId xmlns:a16="http://schemas.microsoft.com/office/drawing/2014/main" id="{C21D07AC-FA3A-49A1-8C6C-89200FBDF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5317" y="3704586"/>
                <a:ext cx="2938661" cy="6699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402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067717" y="279775"/>
            <a:ext cx="5008563" cy="346075"/>
          </a:xfrm>
        </p:spPr>
        <p:txBody>
          <a:bodyPr>
            <a:noAutofit/>
          </a:bodyPr>
          <a:lstStyle/>
          <a:p>
            <a:r>
              <a:rPr lang="es-MX" sz="3200" b="1" dirty="0">
                <a:solidFill>
                  <a:srgbClr val="C00000"/>
                </a:solidFill>
                <a:latin typeface="Gabriola" panose="04040605051002020D02" pitchFamily="82" charset="0"/>
              </a:rPr>
              <a:t>Gráfica de Control X-Barra (medias)</a:t>
            </a:r>
          </a:p>
        </p:txBody>
      </p:sp>
      <p:pic>
        <p:nvPicPr>
          <p:cNvPr id="312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68" y="736443"/>
            <a:ext cx="8338659" cy="3235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57184" y="3773971"/>
            <a:ext cx="84296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</a:rPr>
              <a:t>Los límites reflejan la variación esperada para las medias muestrales de tamaño n=4, si no hay un cambio en el proceso.</a:t>
            </a:r>
          </a:p>
          <a:p>
            <a:pPr algn="just"/>
            <a:r>
              <a:rPr lang="es-ES_tradnl" sz="2800" b="1" dirty="0">
                <a:solidFill>
                  <a:prstClr val="black"/>
                </a:solidFill>
                <a:latin typeface="Gabriola" panose="04040605051002020D02" pitchFamily="82" charset="0"/>
              </a:rPr>
              <a:t>El promedio del contenido del químico del producto es de  1.93 y  varía de 1.87  a 2.00, si no ocurre algún cambio en el proceso.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627784" y="5691220"/>
            <a:ext cx="47018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i="1" dirty="0">
                <a:solidFill>
                  <a:prstClr val="black"/>
                </a:solidFill>
                <a:latin typeface="Gabriola" panose="04040605051002020D02" pitchFamily="82" charset="0"/>
              </a:rPr>
              <a:t>El proceso esta en control estadístico. </a:t>
            </a:r>
            <a:endParaRPr lang="es-MX" sz="3200" b="1" i="1" dirty="0">
              <a:solidFill>
                <a:prstClr val="black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EA9A791F-1B2F-486B-9688-33BCB296AC86}"/>
              </a:ext>
            </a:extLst>
          </p:cNvPr>
          <p:cNvSpPr/>
          <p:nvPr/>
        </p:nvSpPr>
        <p:spPr>
          <a:xfrm>
            <a:off x="2195736" y="1849986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s-MX" b="1" dirty="0">
                <a:solidFill>
                  <a:srgbClr val="FF0000"/>
                </a:solidFill>
                <a:latin typeface="Gabriola" panose="04040605051002020D02" pitchFamily="82" charset="0"/>
              </a:rPr>
              <a:t>1.9175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83197BC-0DF9-43B2-B871-33DBC0BFBC54}"/>
              </a:ext>
            </a:extLst>
          </p:cNvPr>
          <p:cNvSpPr/>
          <p:nvPr/>
        </p:nvSpPr>
        <p:spPr>
          <a:xfrm>
            <a:off x="2513328" y="1535036"/>
            <a:ext cx="736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ctr"/>
            <a:r>
              <a:rPr lang="es-MX" sz="2400" b="1" dirty="0">
                <a:solidFill>
                  <a:srgbClr val="FF0000"/>
                </a:solidFill>
                <a:latin typeface="Gabriola" panose="04040605051002020D02" pitchFamily="82" charset="0"/>
              </a:rPr>
              <a:t>1.9325</a:t>
            </a:r>
          </a:p>
        </p:txBody>
      </p:sp>
    </p:spTree>
    <p:extLst>
      <p:ext uri="{BB962C8B-B14F-4D97-AF65-F5344CB8AC3E}">
        <p14:creationId xmlns:p14="http://schemas.microsoft.com/office/powerpoint/2010/main" val="3287224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941186"/>
              </p:ext>
            </p:extLst>
          </p:nvPr>
        </p:nvGraphicFramePr>
        <p:xfrm>
          <a:off x="5004049" y="2344778"/>
          <a:ext cx="3639408" cy="2524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8592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n 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000" b="1" u="none" strike="noStrike">
                          <a:effectLst/>
                          <a:latin typeface="+mj-lt"/>
                        </a:rPr>
                        <a:t>A</a:t>
                      </a:r>
                      <a:r>
                        <a:rPr lang="es-MX" sz="2000" b="1" u="none" strike="noStrike" baseline="-25000">
                          <a:effectLst/>
                          <a:latin typeface="+mj-lt"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d</a:t>
                      </a:r>
                      <a:r>
                        <a:rPr lang="es-MX" sz="2000" b="1" u="none" strike="noStrike" baseline="-25000">
                          <a:effectLst/>
                          <a:latin typeface="+mj-lt"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D</a:t>
                      </a:r>
                      <a:r>
                        <a:rPr lang="es-MX" sz="2000" b="1" u="none" strike="noStrike" baseline="-25000">
                          <a:effectLst/>
                          <a:latin typeface="+mj-lt"/>
                        </a:rPr>
                        <a:t>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 dirty="0">
                          <a:effectLst/>
                          <a:latin typeface="+mj-lt"/>
                        </a:rPr>
                        <a:t>D</a:t>
                      </a:r>
                      <a:r>
                        <a:rPr lang="es-MX" sz="2000" b="1" u="none" strike="noStrike" baseline="-25000" dirty="0">
                          <a:effectLst/>
                          <a:latin typeface="+mj-lt"/>
                        </a:rPr>
                        <a:t>4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1.88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effectLst/>
                          <a:latin typeface="+mj-lt"/>
                        </a:rPr>
                        <a:t>1.128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3.267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effectLst/>
                          <a:latin typeface="+mj-lt"/>
                        </a:rPr>
                        <a:t>1.023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1.693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2.575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4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0.729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2.059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2.282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5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0.577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2.326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2.115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158"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6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0.483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2.534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>
                          <a:effectLst/>
                          <a:latin typeface="+mj-lt"/>
                        </a:rPr>
                        <a:t>0</a:t>
                      </a:r>
                      <a:endParaRPr lang="es-MX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effectLst/>
                          <a:latin typeface="+mj-lt"/>
                        </a:rPr>
                        <a:t>2.004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9 Objeto"/>
              <p:cNvSpPr txBox="1"/>
              <p:nvPr/>
            </p:nvSpPr>
            <p:spPr bwMode="auto">
              <a:xfrm>
                <a:off x="563980" y="1225288"/>
                <a:ext cx="6744324" cy="915420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e>
                      </m:acc>
                      <m:r>
                        <a:rPr lang="es-MX" sz="2000" b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s-MX" sz="2000" b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s-MX" sz="20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𝒌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s-MX" sz="20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MX" sz="20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s-MX" sz="20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s-MX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r>
                        <m:rPr>
                          <m:nor/>
                        </m:rPr>
                        <a:rPr lang="es-MX" sz="20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𝟎𝟖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𝟎𝟖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+…+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s-MX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  <m:r>
                        <m:rPr>
                          <m:nor/>
                        </m:rPr>
                        <a:rPr lang="es-MX" sz="20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=0.084</m:t>
                      </m:r>
                      <m:r>
                        <m:rPr>
                          <m:nor/>
                        </m:rPr>
                        <a:rPr lang="es-MX" sz="2000" b="1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MX" sz="2000" dirty="0"/>
              </a:p>
            </p:txBody>
          </p:sp>
        </mc:Choice>
        <mc:Fallback>
          <p:sp>
            <p:nvSpPr>
              <p:cNvPr id="10" name="9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980" y="1225288"/>
                <a:ext cx="6744324" cy="9154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96408"/>
              </p:ext>
            </p:extLst>
          </p:nvPr>
        </p:nvGraphicFramePr>
        <p:xfrm>
          <a:off x="532261" y="3281600"/>
          <a:ext cx="2050317" cy="55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1" name="Ecuación" r:id="rId4" imgW="825500" imgH="241300" progId="Equation.3">
                  <p:embed/>
                </p:oleObj>
              </mc:Choice>
              <mc:Fallback>
                <p:oleObj name="Ecuación" r:id="rId4" imgW="825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61" y="3281600"/>
                        <a:ext cx="2050317" cy="5566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088494"/>
              </p:ext>
            </p:extLst>
          </p:nvPr>
        </p:nvGraphicFramePr>
        <p:xfrm>
          <a:off x="563980" y="2150608"/>
          <a:ext cx="1986880" cy="55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2" name="Ecuación" r:id="rId6" imgW="799753" imgH="241195" progId="Equation.3">
                  <p:embed/>
                </p:oleObj>
              </mc:Choice>
              <mc:Fallback>
                <p:oleObj name="Ecuación" r:id="rId6" imgW="799753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980" y="2150608"/>
                        <a:ext cx="1986880" cy="5566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Rectángulo"/>
          <p:cNvSpPr/>
          <p:nvPr/>
        </p:nvSpPr>
        <p:spPr>
          <a:xfrm>
            <a:off x="714348" y="285728"/>
            <a:ext cx="5125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4000" b="1" dirty="0">
                <a:solidFill>
                  <a:srgbClr val="C00000"/>
                </a:solidFill>
                <a:latin typeface="Gabriola" panose="04040605051002020D02" pitchFamily="82" charset="0"/>
              </a:rPr>
              <a:t>Carta Control R (de rangos)</a:t>
            </a:r>
            <a:endParaRPr lang="es-MX" sz="40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5 Objeto"/>
              <p:cNvSpPr txBox="1"/>
              <p:nvPr/>
            </p:nvSpPr>
            <p:spPr bwMode="auto">
              <a:xfrm>
                <a:off x="500543" y="3854338"/>
                <a:ext cx="4008020" cy="438758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endParaRPr lang="es-MX" sz="2400" b="1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𝑳𝑪𝑰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>
          <p:sp>
            <p:nvSpPr>
              <p:cNvPr id="6" name="5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543" y="3854338"/>
                <a:ext cx="4008020" cy="438758"/>
              </a:xfrm>
              <a:prstGeom prst="rect">
                <a:avLst/>
              </a:prstGeom>
              <a:blipFill>
                <a:blip r:embed="rId8"/>
                <a:stretch>
                  <a:fillRect l="-304" b="-84722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6 Objeto"/>
              <p:cNvSpPr txBox="1"/>
              <p:nvPr/>
            </p:nvSpPr>
            <p:spPr bwMode="auto">
              <a:xfrm>
                <a:off x="487402" y="5117205"/>
                <a:ext cx="5511618" cy="556636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endParaRPr lang="es-MX" sz="2400" b="1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𝑳𝑪𝑺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𝟐𝟖𝟐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𝟎𝟏𝟗</m:t>
                      </m:r>
                    </m:oMath>
                  </m:oMathPara>
                </a14:m>
                <a:endParaRPr lang="es-MX" sz="2400" b="1" dirty="0"/>
              </a:p>
            </p:txBody>
          </p:sp>
        </mc:Choice>
        <mc:Fallback>
          <p:sp>
            <p:nvSpPr>
              <p:cNvPr id="7" name="6 Obje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402" y="5117205"/>
                <a:ext cx="5511618" cy="556636"/>
              </a:xfrm>
              <a:prstGeom prst="rect">
                <a:avLst/>
              </a:prstGeom>
              <a:blipFill>
                <a:blip r:embed="rId9"/>
                <a:stretch>
                  <a:fillRect l="-332" b="-44565"/>
                </a:stretch>
              </a:blipFill>
              <a:ex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2219A715-A749-4EEB-ADC5-407B879BC63B}"/>
                  </a:ext>
                </a:extLst>
              </p:cNvPr>
              <p:cNvSpPr/>
              <p:nvPr/>
            </p:nvSpPr>
            <p:spPr>
              <a:xfrm>
                <a:off x="395537" y="4394287"/>
                <a:ext cx="202059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s-ES" sz="2400" b="1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s-MX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E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𝟎𝟖𝟒𝟓</m:t>
                      </m:r>
                    </m:oMath>
                  </m:oMathPara>
                </a14:m>
                <a:endParaRPr lang="es-ES" sz="2800" dirty="0"/>
              </a:p>
            </p:txBody>
          </p:sp>
        </mc:Choice>
        <mc:Fallback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2219A715-A749-4EEB-ADC5-407B879BC6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7" y="4394287"/>
                <a:ext cx="2020596" cy="8309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77BD791-D70E-41C9-B70F-DE125FA62433}"/>
                  </a:ext>
                </a:extLst>
              </p:cNvPr>
              <p:cNvSpPr/>
              <p:nvPr/>
            </p:nvSpPr>
            <p:spPr>
              <a:xfrm>
                <a:off x="500543" y="2667071"/>
                <a:ext cx="14133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s-ES" sz="2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MX" sz="2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s-MX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MX" sz="2800" b="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es-ES" sz="28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377BD791-D70E-41C9-B70F-DE125FA624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43" y="2667071"/>
                <a:ext cx="1413336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115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8888&quot;&gt;&lt;property id=&quot;20148&quot; value=&quot;5&quot;/&gt;&lt;property id=&quot;20300&quot; value=&quot;Slide 1 - &amp;quot;Carta de Control X-R&amp;quot;&quot;/&gt;&lt;property id=&quot;20307&quot; value=&quot;285&quot;/&gt;&lt;/object&gt;&lt;object type=&quot;3&quot; unique_id=&quot;28889&quot;&gt;&lt;property id=&quot;20148&quot; value=&quot;5&quot;/&gt;&lt;property id=&quot;20300&quot; value=&quot;Slide 2 - &amp;quot; Límites de Control X-barra&amp;quot;&quot;/&gt;&lt;property id=&quot;20307&quot; value=&quot;286&quot;/&gt;&lt;/object&gt;&lt;object type=&quot;3&quot; unique_id=&quot;28890&quot;&gt;&lt;property id=&quot;20148&quot; value=&quot;5&quot;/&gt;&lt;property id=&quot;20300&quot; value=&quot;Slide 3&quot;/&gt;&lt;property id=&quot;20307&quot; value=&quot;287&quot;/&gt;&lt;/object&gt;&lt;object type=&quot;3&quot; unique_id=&quot;28891&quot;&gt;&lt;property id=&quot;20148&quot; value=&quot;5&quot;/&gt;&lt;property id=&quot;20300&quot; value=&quot;Slide 4&quot;/&gt;&lt;property id=&quot;20307&quot; value=&quot;288&quot;/&gt;&lt;/object&gt;&lt;object type=&quot;3&quot; unique_id=&quot;28892&quot;&gt;&lt;property id=&quot;20148&quot; value=&quot;5&quot;/&gt;&lt;property id=&quot;20300&quot; value=&quot;Slide 5&quot;/&gt;&lt;property id=&quot;20307&quot; value=&quot;289&quot;/&gt;&lt;/object&gt;&lt;object type=&quot;3&quot; unique_id=&quot;28893&quot;&gt;&lt;property id=&quot;20148&quot; value=&quot;5&quot;/&gt;&lt;property id=&quot;20300&quot; value=&quot;Slide 6 - &amp;quot;Gráfica de Control X-Barra&amp;quot;&quot;/&gt;&lt;property id=&quot;20307&quot; value=&quot;290&quot;/&gt;&lt;/object&gt;&lt;object type=&quot;3&quot; unique_id=&quot;28894&quot;&gt;&lt;property id=&quot;20148&quot; value=&quot;5&quot;/&gt;&lt;property id=&quot;20300&quot; value=&quot;Slide 7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1402</TotalTime>
  <Words>812</Words>
  <Application>Microsoft Office PowerPoint</Application>
  <PresentationFormat>Presentación en pantalla (4:3)</PresentationFormat>
  <Paragraphs>434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Gabriola</vt:lpstr>
      <vt:lpstr>Times New Roman</vt:lpstr>
      <vt:lpstr>Tema de Office</vt:lpstr>
      <vt:lpstr>1_Diseño personalizado</vt:lpstr>
      <vt:lpstr>Diseño personalizado</vt:lpstr>
      <vt:lpstr>Ecuación</vt:lpstr>
      <vt:lpstr>CARTA X-BARRA R</vt:lpstr>
      <vt:lpstr>Carta de Control X-R</vt:lpstr>
      <vt:lpstr> Límites de Control X-barra</vt:lpstr>
      <vt:lpstr>Presentación de PowerPoint</vt:lpstr>
      <vt:lpstr>Presentación de PowerPoint</vt:lpstr>
      <vt:lpstr>Presentación de PowerPoint</vt:lpstr>
      <vt:lpstr>Gráfica de Control X-Barra</vt:lpstr>
      <vt:lpstr>Gráfica de Control X-Barra (medias)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</dc:title>
  <dc:creator>PORFIRIO</dc:creator>
  <cp:lastModifiedBy>PORFIRIO GUTIERREZ</cp:lastModifiedBy>
  <cp:revision>92</cp:revision>
  <dcterms:created xsi:type="dcterms:W3CDTF">2012-09-26T15:43:24Z</dcterms:created>
  <dcterms:modified xsi:type="dcterms:W3CDTF">2019-02-12T21:42:17Z</dcterms:modified>
</cp:coreProperties>
</file>